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5759958" cy="5400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6084189" y="191655"/>
            <a:ext cx="2951988" cy="6212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6973823" y="5845352"/>
            <a:ext cx="1891156" cy="8188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251523" y="5621159"/>
            <a:ext cx="1368170" cy="1043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56234" y="1268857"/>
            <a:ext cx="7831531" cy="15068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994151" y="4912486"/>
            <a:ext cx="3155696" cy="739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E36C09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5/26/2017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E36C09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5/26/2017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E36C09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698751" y="2468879"/>
            <a:ext cx="3184525" cy="43376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5/26/2017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E36C09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5/26/2017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5/26/2017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5759958" cy="54000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6084189" y="191655"/>
            <a:ext cx="2951988" cy="62127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6334" y="759353"/>
            <a:ext cx="8771331" cy="10458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E36C09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5663" y="2822066"/>
            <a:ext cx="7932673" cy="37998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5/26/2017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1.png"/><Relationship Id="rId9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6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Relationship Id="rId14" Type="http://schemas.openxmlformats.org/officeDocument/2006/relationships/image" Target="../media/image6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77.png"/><Relationship Id="rId7" Type="http://schemas.openxmlformats.org/officeDocument/2006/relationships/image" Target="../media/image34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78.png"/><Relationship Id="rId9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84.png"/><Relationship Id="rId18" Type="http://schemas.openxmlformats.org/officeDocument/2006/relationships/image" Target="../media/image89.png"/><Relationship Id="rId3" Type="http://schemas.openxmlformats.org/officeDocument/2006/relationships/image" Target="../media/image80.png"/><Relationship Id="rId21" Type="http://schemas.openxmlformats.org/officeDocument/2006/relationships/image" Target="../media/image63.png"/><Relationship Id="rId7" Type="http://schemas.openxmlformats.org/officeDocument/2006/relationships/image" Target="../media/image83.png"/><Relationship Id="rId12" Type="http://schemas.openxmlformats.org/officeDocument/2006/relationships/image" Target="../media/image62.png"/><Relationship Id="rId17" Type="http://schemas.openxmlformats.org/officeDocument/2006/relationships/image" Target="../media/image88.png"/><Relationship Id="rId2" Type="http://schemas.openxmlformats.org/officeDocument/2006/relationships/image" Target="../media/image79.png"/><Relationship Id="rId16" Type="http://schemas.openxmlformats.org/officeDocument/2006/relationships/image" Target="../media/image87.png"/><Relationship Id="rId20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11" Type="http://schemas.openxmlformats.org/officeDocument/2006/relationships/image" Target="../media/image61.png"/><Relationship Id="rId5" Type="http://schemas.openxmlformats.org/officeDocument/2006/relationships/image" Target="../media/image81.png"/><Relationship Id="rId15" Type="http://schemas.openxmlformats.org/officeDocument/2006/relationships/image" Target="../media/image86.png"/><Relationship Id="rId10" Type="http://schemas.openxmlformats.org/officeDocument/2006/relationships/image" Target="../media/image60.png"/><Relationship Id="rId19" Type="http://schemas.openxmlformats.org/officeDocument/2006/relationships/image" Target="../media/image90.png"/><Relationship Id="rId4" Type="http://schemas.openxmlformats.org/officeDocument/2006/relationships/image" Target="../media/image66.png"/><Relationship Id="rId9" Type="http://schemas.openxmlformats.org/officeDocument/2006/relationships/image" Target="../media/image59.png"/><Relationship Id="rId14" Type="http://schemas.openxmlformats.org/officeDocument/2006/relationships/image" Target="../media/image8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63.png"/><Relationship Id="rId18" Type="http://schemas.openxmlformats.org/officeDocument/2006/relationships/image" Target="../media/image58.png"/><Relationship Id="rId26" Type="http://schemas.openxmlformats.org/officeDocument/2006/relationships/image" Target="../media/image100.png"/><Relationship Id="rId3" Type="http://schemas.openxmlformats.org/officeDocument/2006/relationships/image" Target="../media/image53.png"/><Relationship Id="rId21" Type="http://schemas.openxmlformats.org/officeDocument/2006/relationships/image" Target="../media/image61.png"/><Relationship Id="rId7" Type="http://schemas.openxmlformats.org/officeDocument/2006/relationships/image" Target="../media/image94.png"/><Relationship Id="rId12" Type="http://schemas.openxmlformats.org/officeDocument/2006/relationships/image" Target="../media/image91.png"/><Relationship Id="rId17" Type="http://schemas.openxmlformats.org/officeDocument/2006/relationships/image" Target="../media/image98.png"/><Relationship Id="rId25" Type="http://schemas.openxmlformats.org/officeDocument/2006/relationships/image" Target="../media/image68.png"/><Relationship Id="rId33" Type="http://schemas.openxmlformats.org/officeDocument/2006/relationships/image" Target="../media/image107.png"/><Relationship Id="rId2" Type="http://schemas.openxmlformats.org/officeDocument/2006/relationships/image" Target="../media/image54.png"/><Relationship Id="rId16" Type="http://schemas.openxmlformats.org/officeDocument/2006/relationships/image" Target="../media/image97.png"/><Relationship Id="rId20" Type="http://schemas.openxmlformats.org/officeDocument/2006/relationships/image" Target="../media/image60.png"/><Relationship Id="rId29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11" Type="http://schemas.openxmlformats.org/officeDocument/2006/relationships/image" Target="../media/image90.png"/><Relationship Id="rId24" Type="http://schemas.openxmlformats.org/officeDocument/2006/relationships/image" Target="../media/image41.png"/><Relationship Id="rId32" Type="http://schemas.openxmlformats.org/officeDocument/2006/relationships/image" Target="../media/image106.png"/><Relationship Id="rId5" Type="http://schemas.openxmlformats.org/officeDocument/2006/relationships/image" Target="../media/image84.png"/><Relationship Id="rId15" Type="http://schemas.openxmlformats.org/officeDocument/2006/relationships/image" Target="../media/image96.png"/><Relationship Id="rId23" Type="http://schemas.openxmlformats.org/officeDocument/2006/relationships/image" Target="../media/image99.png"/><Relationship Id="rId28" Type="http://schemas.openxmlformats.org/officeDocument/2006/relationships/image" Target="../media/image102.png"/><Relationship Id="rId10" Type="http://schemas.openxmlformats.org/officeDocument/2006/relationships/image" Target="../media/image89.png"/><Relationship Id="rId19" Type="http://schemas.openxmlformats.org/officeDocument/2006/relationships/image" Target="../media/image59.png"/><Relationship Id="rId31" Type="http://schemas.openxmlformats.org/officeDocument/2006/relationships/image" Target="../media/image105.png"/><Relationship Id="rId4" Type="http://schemas.openxmlformats.org/officeDocument/2006/relationships/image" Target="../media/image92.png"/><Relationship Id="rId9" Type="http://schemas.openxmlformats.org/officeDocument/2006/relationships/image" Target="../media/image88.png"/><Relationship Id="rId14" Type="http://schemas.openxmlformats.org/officeDocument/2006/relationships/image" Target="../media/image95.jpeg"/><Relationship Id="rId22" Type="http://schemas.openxmlformats.org/officeDocument/2006/relationships/image" Target="../media/image62.png"/><Relationship Id="rId27" Type="http://schemas.openxmlformats.org/officeDocument/2006/relationships/image" Target="../media/image101.png"/><Relationship Id="rId30" Type="http://schemas.openxmlformats.org/officeDocument/2006/relationships/image" Target="../media/image10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53.png"/><Relationship Id="rId7" Type="http://schemas.openxmlformats.org/officeDocument/2006/relationships/image" Target="../media/image11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10" Type="http://schemas.openxmlformats.org/officeDocument/2006/relationships/image" Target="../media/image81.png"/><Relationship Id="rId4" Type="http://schemas.openxmlformats.org/officeDocument/2006/relationships/image" Target="../media/image108.png"/><Relationship Id="rId9" Type="http://schemas.openxmlformats.org/officeDocument/2006/relationships/image" Target="../media/image1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4" Type="http://schemas.openxmlformats.org/officeDocument/2006/relationships/image" Target="../media/image12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6.png"/><Relationship Id="rId11" Type="http://schemas.openxmlformats.org/officeDocument/2006/relationships/image" Target="../media/image131.png"/><Relationship Id="rId5" Type="http://schemas.openxmlformats.org/officeDocument/2006/relationships/image" Target="../media/image125.png"/><Relationship Id="rId10" Type="http://schemas.openxmlformats.org/officeDocument/2006/relationships/image" Target="../media/image130.png"/><Relationship Id="rId4" Type="http://schemas.openxmlformats.org/officeDocument/2006/relationships/image" Target="../media/image124.png"/><Relationship Id="rId9" Type="http://schemas.openxmlformats.org/officeDocument/2006/relationships/image" Target="../media/image1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esetze-im-internet.de/betrvg/" TargetMode="External"/><Relationship Id="rId2" Type="http://schemas.openxmlformats.org/officeDocument/2006/relationships/hyperlink" Target="http://datenreport.bibb.de/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www.bmbf.de/" TargetMode="External"/><Relationship Id="rId4" Type="http://schemas.openxmlformats.org/officeDocument/2006/relationships/hyperlink" Target="http://www.bibb.de/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13" Type="http://schemas.openxmlformats.org/officeDocument/2006/relationships/image" Target="../media/image53.png"/><Relationship Id="rId18" Type="http://schemas.openxmlformats.org/officeDocument/2006/relationships/image" Target="../media/image143.png"/><Relationship Id="rId3" Type="http://schemas.openxmlformats.org/officeDocument/2006/relationships/image" Target="../media/image132.png"/><Relationship Id="rId7" Type="http://schemas.openxmlformats.org/officeDocument/2006/relationships/image" Target="../media/image136.png"/><Relationship Id="rId12" Type="http://schemas.openxmlformats.org/officeDocument/2006/relationships/image" Target="../media/image63.png"/><Relationship Id="rId17" Type="http://schemas.openxmlformats.org/officeDocument/2006/relationships/image" Target="../media/image142.png"/><Relationship Id="rId2" Type="http://schemas.openxmlformats.org/officeDocument/2006/relationships/image" Target="../media/image124.png"/><Relationship Id="rId16" Type="http://schemas.openxmlformats.org/officeDocument/2006/relationships/image" Target="../media/image1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5.png"/><Relationship Id="rId11" Type="http://schemas.openxmlformats.org/officeDocument/2006/relationships/image" Target="../media/image139.png"/><Relationship Id="rId5" Type="http://schemas.openxmlformats.org/officeDocument/2006/relationships/image" Target="../media/image134.png"/><Relationship Id="rId15" Type="http://schemas.openxmlformats.org/officeDocument/2006/relationships/image" Target="../media/image140.png"/><Relationship Id="rId10" Type="http://schemas.openxmlformats.org/officeDocument/2006/relationships/image" Target="../media/image38.png"/><Relationship Id="rId4" Type="http://schemas.openxmlformats.org/officeDocument/2006/relationships/image" Target="../media/image133.png"/><Relationship Id="rId9" Type="http://schemas.openxmlformats.org/officeDocument/2006/relationships/image" Target="../media/image138.png"/><Relationship Id="rId14" Type="http://schemas.openxmlformats.org/officeDocument/2006/relationships/image" Target="../media/image1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533400" y="1143000"/>
            <a:ext cx="7831531" cy="1538883"/>
          </a:xfrm>
        </p:spPr>
        <p:txBody>
          <a:bodyPr/>
          <a:lstStyle/>
          <a:p>
            <a:pPr algn="ctr"/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Презентація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dirty="0" smtClean="0">
                <a:latin typeface="Times New Roman" pitchFamily="18" charset="0"/>
                <a:cs typeface="Times New Roman" pitchFamily="18" charset="0"/>
              </a:rPr>
            </a:br>
            <a:endParaRPr lang="uk-UA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Таня\Desktop\ДЦПТО_логокруг 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52400"/>
            <a:ext cx="1677988" cy="1682386"/>
          </a:xfrm>
          <a:prstGeom prst="rect">
            <a:avLst/>
          </a:prstGeom>
          <a:noFill/>
        </p:spPr>
      </p:pic>
      <p:sp>
        <p:nvSpPr>
          <p:cNvPr id="7" name="object 2"/>
          <p:cNvSpPr txBox="1">
            <a:spLocks/>
          </p:cNvSpPr>
          <p:nvPr/>
        </p:nvSpPr>
        <p:spPr>
          <a:xfrm>
            <a:off x="609600" y="1676400"/>
            <a:ext cx="7831531" cy="17851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ctr"/>
            <a:r>
              <a:rPr lang="uk-UA" sz="2000" b="1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Директора </a:t>
            </a:r>
            <a:endParaRPr lang="uk-UA" sz="2000" b="1" kern="0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lvl="0" algn="ctr"/>
            <a:r>
              <a:rPr lang="uk-UA" sz="2000" b="1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Державного </a:t>
            </a:r>
            <a:r>
              <a:rPr lang="uk-UA" sz="2000" b="1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професійно – </a:t>
            </a:r>
            <a:r>
              <a:rPr lang="uk-UA" sz="2000" b="1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технічного </a:t>
            </a:r>
            <a:r>
              <a:rPr lang="uk-UA" sz="2000" b="1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навчального закладу </a:t>
            </a:r>
            <a:r>
              <a:rPr lang="uk-UA" sz="2000" b="1" kern="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“Дніпровський</a:t>
            </a:r>
            <a:r>
              <a:rPr lang="uk-UA" sz="2000" b="1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 центр професійно – технічної </a:t>
            </a:r>
            <a:r>
              <a:rPr lang="uk-UA" sz="2000" b="1" kern="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освіти”</a:t>
            </a:r>
            <a:r>
              <a:rPr lang="uk-UA" sz="2000" b="1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</a:p>
          <a:p>
            <a:pPr lvl="0" algn="ctr"/>
            <a:r>
              <a:rPr lang="uk-UA" sz="2000" b="1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О.Стрільця</a:t>
            </a:r>
            <a:endParaRPr kumimoji="0" lang="uk-UA" sz="2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3600" b="1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	</a:t>
            </a:r>
            <a:r>
              <a:rPr lang="uk-UA" sz="3600" b="1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			</a:t>
            </a:r>
            <a:endParaRPr kumimoji="0" lang="uk-UA" sz="36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28" name="Picture 4" descr="C:\Users\Таня\Desktop\DSC_24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2971800"/>
            <a:ext cx="5314950" cy="3160112"/>
          </a:xfrm>
          <a:prstGeom prst="rect">
            <a:avLst/>
          </a:prstGeom>
          <a:noFill/>
        </p:spPr>
      </p:pic>
      <p:sp>
        <p:nvSpPr>
          <p:cNvPr id="9" name="object 2"/>
          <p:cNvSpPr txBox="1">
            <a:spLocks/>
          </p:cNvSpPr>
          <p:nvPr/>
        </p:nvSpPr>
        <p:spPr>
          <a:xfrm>
            <a:off x="685800" y="6172200"/>
            <a:ext cx="8305800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r"/>
            <a:r>
              <a:rPr lang="uk-UA" b="1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м. Дніпро, вул. Алтайська, 6а</a:t>
            </a:r>
          </a:p>
          <a:p>
            <a:pPr lvl="0" algn="ctr"/>
            <a:r>
              <a:rPr lang="uk-UA" b="1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2017 р. </a:t>
            </a:r>
            <a:endParaRPr kumimoji="0" lang="uk-UA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3600" b="1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	</a:t>
            </a:r>
            <a:r>
              <a:rPr lang="uk-UA" sz="3600" b="1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			</a:t>
            </a:r>
            <a:endParaRPr kumimoji="0" lang="uk-UA" sz="36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11555" y="1766061"/>
            <a:ext cx="7399020" cy="4320540"/>
          </a:xfrm>
          <a:custGeom>
            <a:avLst/>
            <a:gdLst/>
            <a:ahLst/>
            <a:cxnLst/>
            <a:rect l="l" t="t" r="r" b="b"/>
            <a:pathLst>
              <a:path w="7399020" h="4320540">
                <a:moveTo>
                  <a:pt x="6678498" y="0"/>
                </a:moveTo>
                <a:lnTo>
                  <a:pt x="720039" y="0"/>
                </a:lnTo>
                <a:lnTo>
                  <a:pt x="672695" y="1531"/>
                </a:lnTo>
                <a:lnTo>
                  <a:pt x="626169" y="6064"/>
                </a:lnTo>
                <a:lnTo>
                  <a:pt x="580556" y="13502"/>
                </a:lnTo>
                <a:lnTo>
                  <a:pt x="535950" y="23751"/>
                </a:lnTo>
                <a:lnTo>
                  <a:pt x="492447" y="36716"/>
                </a:lnTo>
                <a:lnTo>
                  <a:pt x="450142" y="52301"/>
                </a:lnTo>
                <a:lnTo>
                  <a:pt x="409128" y="70412"/>
                </a:lnTo>
                <a:lnTo>
                  <a:pt x="369502" y="90955"/>
                </a:lnTo>
                <a:lnTo>
                  <a:pt x="331357" y="113833"/>
                </a:lnTo>
                <a:lnTo>
                  <a:pt x="294789" y="138952"/>
                </a:lnTo>
                <a:lnTo>
                  <a:pt x="259893" y="166217"/>
                </a:lnTo>
                <a:lnTo>
                  <a:pt x="226764" y="195533"/>
                </a:lnTo>
                <a:lnTo>
                  <a:pt x="195495" y="226805"/>
                </a:lnTo>
                <a:lnTo>
                  <a:pt x="166184" y="259939"/>
                </a:lnTo>
                <a:lnTo>
                  <a:pt x="138923" y="294839"/>
                </a:lnTo>
                <a:lnTo>
                  <a:pt x="113808" y="331410"/>
                </a:lnTo>
                <a:lnTo>
                  <a:pt x="90934" y="369557"/>
                </a:lnTo>
                <a:lnTo>
                  <a:pt x="70396" y="409186"/>
                </a:lnTo>
                <a:lnTo>
                  <a:pt x="52289" y="450201"/>
                </a:lnTo>
                <a:lnTo>
                  <a:pt x="36707" y="492508"/>
                </a:lnTo>
                <a:lnTo>
                  <a:pt x="23745" y="536011"/>
                </a:lnTo>
                <a:lnTo>
                  <a:pt x="13499" y="580615"/>
                </a:lnTo>
                <a:lnTo>
                  <a:pt x="6062" y="626227"/>
                </a:lnTo>
                <a:lnTo>
                  <a:pt x="1531" y="672750"/>
                </a:lnTo>
                <a:lnTo>
                  <a:pt x="0" y="720089"/>
                </a:lnTo>
                <a:lnTo>
                  <a:pt x="0" y="3600069"/>
                </a:lnTo>
                <a:lnTo>
                  <a:pt x="1531" y="3647405"/>
                </a:lnTo>
                <a:lnTo>
                  <a:pt x="6062" y="3693924"/>
                </a:lnTo>
                <a:lnTo>
                  <a:pt x="13499" y="3739531"/>
                </a:lnTo>
                <a:lnTo>
                  <a:pt x="23745" y="3784131"/>
                </a:lnTo>
                <a:lnTo>
                  <a:pt x="36707" y="3827629"/>
                </a:lnTo>
                <a:lnTo>
                  <a:pt x="52289" y="3869930"/>
                </a:lnTo>
                <a:lnTo>
                  <a:pt x="70396" y="3910939"/>
                </a:lnTo>
                <a:lnTo>
                  <a:pt x="90934" y="3950562"/>
                </a:lnTo>
                <a:lnTo>
                  <a:pt x="113808" y="3988703"/>
                </a:lnTo>
                <a:lnTo>
                  <a:pt x="138923" y="4025268"/>
                </a:lnTo>
                <a:lnTo>
                  <a:pt x="166184" y="4060162"/>
                </a:lnTo>
                <a:lnTo>
                  <a:pt x="195495" y="4093289"/>
                </a:lnTo>
                <a:lnTo>
                  <a:pt x="226764" y="4124555"/>
                </a:lnTo>
                <a:lnTo>
                  <a:pt x="259893" y="4153866"/>
                </a:lnTo>
                <a:lnTo>
                  <a:pt x="294789" y="4181125"/>
                </a:lnTo>
                <a:lnTo>
                  <a:pt x="331357" y="4206239"/>
                </a:lnTo>
                <a:lnTo>
                  <a:pt x="369502" y="4229111"/>
                </a:lnTo>
                <a:lnTo>
                  <a:pt x="409128" y="4249649"/>
                </a:lnTo>
                <a:lnTo>
                  <a:pt x="450142" y="4267756"/>
                </a:lnTo>
                <a:lnTo>
                  <a:pt x="492447" y="4283337"/>
                </a:lnTo>
                <a:lnTo>
                  <a:pt x="535950" y="4296299"/>
                </a:lnTo>
                <a:lnTo>
                  <a:pt x="580556" y="4306545"/>
                </a:lnTo>
                <a:lnTo>
                  <a:pt x="626169" y="4313981"/>
                </a:lnTo>
                <a:lnTo>
                  <a:pt x="672695" y="4318513"/>
                </a:lnTo>
                <a:lnTo>
                  <a:pt x="720039" y="4320044"/>
                </a:lnTo>
                <a:lnTo>
                  <a:pt x="6678498" y="4320044"/>
                </a:lnTo>
                <a:lnTo>
                  <a:pt x="6725837" y="4318513"/>
                </a:lnTo>
                <a:lnTo>
                  <a:pt x="6772360" y="4313981"/>
                </a:lnTo>
                <a:lnTo>
                  <a:pt x="6817972" y="4306545"/>
                </a:lnTo>
                <a:lnTo>
                  <a:pt x="6862577" y="4296299"/>
                </a:lnTo>
                <a:lnTo>
                  <a:pt x="6906080" y="4283337"/>
                </a:lnTo>
                <a:lnTo>
                  <a:pt x="6948386" y="4267756"/>
                </a:lnTo>
                <a:lnTo>
                  <a:pt x="6989401" y="4249649"/>
                </a:lnTo>
                <a:lnTo>
                  <a:pt x="7029030" y="4229111"/>
                </a:lnTo>
                <a:lnTo>
                  <a:pt x="7067178" y="4206239"/>
                </a:lnTo>
                <a:lnTo>
                  <a:pt x="7103749" y="4181125"/>
                </a:lnTo>
                <a:lnTo>
                  <a:pt x="7138648" y="4153866"/>
                </a:lnTo>
                <a:lnTo>
                  <a:pt x="7171782" y="4124555"/>
                </a:lnTo>
                <a:lnTo>
                  <a:pt x="7203054" y="4093289"/>
                </a:lnTo>
                <a:lnTo>
                  <a:pt x="7232370" y="4060162"/>
                </a:lnTo>
                <a:lnTo>
                  <a:pt x="7259635" y="4025268"/>
                </a:lnTo>
                <a:lnTo>
                  <a:pt x="7284755" y="3988703"/>
                </a:lnTo>
                <a:lnTo>
                  <a:pt x="7307633" y="3950562"/>
                </a:lnTo>
                <a:lnTo>
                  <a:pt x="7328175" y="3910939"/>
                </a:lnTo>
                <a:lnTo>
                  <a:pt x="7346286" y="3869930"/>
                </a:lnTo>
                <a:lnTo>
                  <a:pt x="7361871" y="3827629"/>
                </a:lnTo>
                <a:lnTo>
                  <a:pt x="7374836" y="3784131"/>
                </a:lnTo>
                <a:lnTo>
                  <a:pt x="7385085" y="3739531"/>
                </a:lnTo>
                <a:lnTo>
                  <a:pt x="7392523" y="3693924"/>
                </a:lnTo>
                <a:lnTo>
                  <a:pt x="7397056" y="3647405"/>
                </a:lnTo>
                <a:lnTo>
                  <a:pt x="7398588" y="3600069"/>
                </a:lnTo>
                <a:lnTo>
                  <a:pt x="7398588" y="720089"/>
                </a:lnTo>
                <a:lnTo>
                  <a:pt x="7397056" y="672750"/>
                </a:lnTo>
                <a:lnTo>
                  <a:pt x="7392523" y="626227"/>
                </a:lnTo>
                <a:lnTo>
                  <a:pt x="7385085" y="580615"/>
                </a:lnTo>
                <a:lnTo>
                  <a:pt x="7374836" y="536011"/>
                </a:lnTo>
                <a:lnTo>
                  <a:pt x="7361871" y="492508"/>
                </a:lnTo>
                <a:lnTo>
                  <a:pt x="7346286" y="450201"/>
                </a:lnTo>
                <a:lnTo>
                  <a:pt x="7328175" y="409186"/>
                </a:lnTo>
                <a:lnTo>
                  <a:pt x="7307633" y="369557"/>
                </a:lnTo>
                <a:lnTo>
                  <a:pt x="7284755" y="331410"/>
                </a:lnTo>
                <a:lnTo>
                  <a:pt x="7259635" y="294839"/>
                </a:lnTo>
                <a:lnTo>
                  <a:pt x="7232370" y="259939"/>
                </a:lnTo>
                <a:lnTo>
                  <a:pt x="7203054" y="226805"/>
                </a:lnTo>
                <a:lnTo>
                  <a:pt x="7171782" y="195533"/>
                </a:lnTo>
                <a:lnTo>
                  <a:pt x="7138648" y="166217"/>
                </a:lnTo>
                <a:lnTo>
                  <a:pt x="7103749" y="138952"/>
                </a:lnTo>
                <a:lnTo>
                  <a:pt x="7067178" y="113833"/>
                </a:lnTo>
                <a:lnTo>
                  <a:pt x="7029030" y="90955"/>
                </a:lnTo>
                <a:lnTo>
                  <a:pt x="6989401" y="70412"/>
                </a:lnTo>
                <a:lnTo>
                  <a:pt x="6948386" y="52301"/>
                </a:lnTo>
                <a:lnTo>
                  <a:pt x="6906080" y="36716"/>
                </a:lnTo>
                <a:lnTo>
                  <a:pt x="6862577" y="23751"/>
                </a:lnTo>
                <a:lnTo>
                  <a:pt x="6817972" y="13502"/>
                </a:lnTo>
                <a:lnTo>
                  <a:pt x="6772360" y="6064"/>
                </a:lnTo>
                <a:lnTo>
                  <a:pt x="6725837" y="1531"/>
                </a:lnTo>
                <a:lnTo>
                  <a:pt x="667849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08647" y="2060829"/>
            <a:ext cx="2122932" cy="28809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48455" y="6109055"/>
            <a:ext cx="4583430" cy="644525"/>
          </a:xfrm>
          <a:custGeom>
            <a:avLst/>
            <a:gdLst/>
            <a:ahLst/>
            <a:cxnLst/>
            <a:rect l="l" t="t" r="r" b="b"/>
            <a:pathLst>
              <a:path w="4583430" h="644525">
                <a:moveTo>
                  <a:pt x="4418965" y="0"/>
                </a:moveTo>
                <a:lnTo>
                  <a:pt x="4418965" y="161048"/>
                </a:lnTo>
                <a:lnTo>
                  <a:pt x="0" y="161048"/>
                </a:lnTo>
                <a:lnTo>
                  <a:pt x="0" y="483146"/>
                </a:lnTo>
                <a:lnTo>
                  <a:pt x="4418965" y="483146"/>
                </a:lnTo>
                <a:lnTo>
                  <a:pt x="4418965" y="644188"/>
                </a:lnTo>
                <a:lnTo>
                  <a:pt x="4583430" y="322097"/>
                </a:lnTo>
                <a:lnTo>
                  <a:pt x="4418965" y="0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648455" y="6109055"/>
            <a:ext cx="4583430" cy="644525"/>
          </a:xfrm>
          <a:custGeom>
            <a:avLst/>
            <a:gdLst/>
            <a:ahLst/>
            <a:cxnLst/>
            <a:rect l="l" t="t" r="r" b="b"/>
            <a:pathLst>
              <a:path w="4583430" h="644525">
                <a:moveTo>
                  <a:pt x="0" y="161048"/>
                </a:moveTo>
                <a:lnTo>
                  <a:pt x="4418965" y="161048"/>
                </a:lnTo>
                <a:lnTo>
                  <a:pt x="4418965" y="0"/>
                </a:lnTo>
                <a:lnTo>
                  <a:pt x="4583430" y="322097"/>
                </a:lnTo>
                <a:lnTo>
                  <a:pt x="4418965" y="644188"/>
                </a:lnTo>
                <a:lnTo>
                  <a:pt x="4418965" y="483146"/>
                </a:lnTo>
                <a:lnTo>
                  <a:pt x="0" y="483146"/>
                </a:lnTo>
                <a:lnTo>
                  <a:pt x="0" y="161048"/>
                </a:lnTo>
                <a:close/>
              </a:path>
            </a:pathLst>
          </a:custGeom>
          <a:ln w="25400">
            <a:solidFill>
              <a:srgbClr val="E36C0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530477" y="2958363"/>
            <a:ext cx="2133346" cy="26643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86334" y="759353"/>
            <a:ext cx="8771331" cy="728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2. </a:t>
            </a:r>
            <a:r>
              <a:rPr lang="ru-RU" spc="-10" dirty="0" err="1" smtClean="0">
                <a:latin typeface="Arial"/>
                <a:cs typeface="Arial"/>
              </a:rPr>
              <a:t>Укладення</a:t>
            </a:r>
            <a:r>
              <a:rPr lang="ru-RU" spc="-10" dirty="0" smtClean="0">
                <a:latin typeface="Arial"/>
                <a:cs typeface="Arial"/>
              </a:rPr>
              <a:t> договору по </a:t>
            </a:r>
            <a:r>
              <a:rPr lang="ru-RU" spc="-10" dirty="0" err="1" smtClean="0">
                <a:latin typeface="Arial"/>
                <a:cs typeface="Arial"/>
              </a:rPr>
              <a:t>профнавчанню</a:t>
            </a:r>
            <a:endParaRPr spc="-10" dirty="0">
              <a:latin typeface="Arial"/>
              <a:cs typeface="Arial"/>
            </a:endParaRPr>
          </a:p>
          <a:p>
            <a:pPr marL="255904">
              <a:lnSpc>
                <a:spcPct val="100000"/>
              </a:lnSpc>
              <a:spcBef>
                <a:spcPts val="390"/>
              </a:spcBef>
            </a:pPr>
            <a:r>
              <a:rPr lang="uk-UA" sz="2000" b="0" dirty="0" smtClean="0">
                <a:latin typeface="Calibri"/>
                <a:cs typeface="Calibri"/>
              </a:rPr>
              <a:t>Початок </a:t>
            </a:r>
            <a:r>
              <a:rPr lang="uk-UA" sz="2000" b="0" dirty="0" err="1" smtClean="0">
                <a:latin typeface="Calibri"/>
                <a:cs typeface="Calibri"/>
              </a:rPr>
              <a:t>профнавчання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43325" y="1778889"/>
            <a:ext cx="4181475" cy="48449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4800" indent="-176530" algn="just">
              <a:lnSpc>
                <a:spcPct val="100000"/>
              </a:lnSpc>
              <a:buFont typeface="Arial"/>
              <a:buChar char="•"/>
              <a:tabLst>
                <a:tab pos="305435" algn="l"/>
              </a:tabLst>
            </a:pPr>
            <a:r>
              <a:rPr lang="uk-UA" sz="1600" spc="-10" dirty="0" smtClean="0">
                <a:solidFill>
                  <a:srgbClr val="585858"/>
                </a:solidFill>
                <a:cs typeface="Calibri"/>
              </a:rPr>
              <a:t>Договір схожий на трудовий договір</a:t>
            </a:r>
          </a:p>
          <a:p>
            <a:pPr marL="304800" indent="-176530" algn="just">
              <a:lnSpc>
                <a:spcPct val="100000"/>
              </a:lnSpc>
              <a:buFont typeface="Arial"/>
              <a:buChar char="•"/>
              <a:tabLst>
                <a:tab pos="305435" algn="l"/>
              </a:tabLst>
            </a:pPr>
            <a:r>
              <a:rPr lang="uk-UA" sz="1600" spc="-10" dirty="0" smtClean="0">
                <a:solidFill>
                  <a:srgbClr val="585858"/>
                </a:solidFill>
                <a:cs typeface="Calibri"/>
              </a:rPr>
              <a:t>Юридична база для навчання на підприємстві в ході </a:t>
            </a:r>
            <a:r>
              <a:rPr lang="uk-UA" sz="1600" spc="-10" dirty="0" err="1" smtClean="0">
                <a:solidFill>
                  <a:srgbClr val="585858"/>
                </a:solidFill>
                <a:cs typeface="Calibri"/>
              </a:rPr>
              <a:t>профосвіти</a:t>
            </a:r>
            <a:endParaRPr lang="uk-UA" sz="1600" spc="-10" dirty="0" smtClean="0">
              <a:solidFill>
                <a:srgbClr val="585858"/>
              </a:solidFill>
              <a:cs typeface="Calibri"/>
            </a:endParaRPr>
          </a:p>
          <a:p>
            <a:pPr marL="304800" indent="-176530" algn="just">
              <a:lnSpc>
                <a:spcPct val="100000"/>
              </a:lnSpc>
              <a:buFont typeface="Arial"/>
              <a:buChar char="•"/>
              <a:tabLst>
                <a:tab pos="305435" algn="l"/>
              </a:tabLst>
            </a:pPr>
            <a:r>
              <a:rPr lang="uk-UA" sz="1600" spc="-10" dirty="0" smtClean="0">
                <a:solidFill>
                  <a:srgbClr val="585858"/>
                </a:solidFill>
                <a:cs typeface="Calibri"/>
              </a:rPr>
              <a:t>Видається і реєструється палатами </a:t>
            </a:r>
          </a:p>
          <a:p>
            <a:pPr marL="304800" indent="-176530" algn="just">
              <a:lnSpc>
                <a:spcPct val="100000"/>
              </a:lnSpc>
              <a:buFont typeface="Arial"/>
              <a:buChar char="•"/>
              <a:tabLst>
                <a:tab pos="305435" algn="l"/>
              </a:tabLst>
            </a:pPr>
            <a:r>
              <a:rPr lang="uk-UA" sz="1600" spc="-10" dirty="0" smtClean="0">
                <a:solidFill>
                  <a:srgbClr val="585858"/>
                </a:solidFill>
                <a:cs typeface="Calibri"/>
              </a:rPr>
              <a:t>Регулює:</a:t>
            </a:r>
          </a:p>
          <a:p>
            <a:pPr marL="1219200" lvl="2" indent="-176530">
              <a:buFont typeface="Arial"/>
              <a:buChar char="•"/>
              <a:tabLst>
                <a:tab pos="305435" algn="l"/>
              </a:tabLst>
            </a:pPr>
            <a:r>
              <a:rPr lang="uk-UA" sz="1600" spc="-10" dirty="0" smtClean="0">
                <a:solidFill>
                  <a:srgbClr val="585858"/>
                </a:solidFill>
                <a:cs typeface="Calibri"/>
              </a:rPr>
              <a:t>тривалість навчання</a:t>
            </a:r>
          </a:p>
          <a:p>
            <a:pPr marL="1219200" lvl="2" indent="-176530">
              <a:buFont typeface="Arial"/>
              <a:buChar char="•"/>
              <a:tabLst>
                <a:tab pos="305435" algn="l"/>
              </a:tabLst>
            </a:pPr>
            <a:r>
              <a:rPr lang="uk-UA" sz="1600" spc="-10" dirty="0" smtClean="0">
                <a:solidFill>
                  <a:srgbClr val="585858"/>
                </a:solidFill>
                <a:cs typeface="Calibri"/>
              </a:rPr>
              <a:t>початок і кінець навчання</a:t>
            </a:r>
          </a:p>
          <a:p>
            <a:pPr marL="1219200" lvl="2" indent="-176530">
              <a:buFont typeface="Arial"/>
              <a:buChar char="•"/>
              <a:tabLst>
                <a:tab pos="305435" algn="l"/>
              </a:tabLst>
            </a:pPr>
            <a:r>
              <a:rPr lang="uk-UA" sz="1600" spc="-10" dirty="0" smtClean="0">
                <a:solidFill>
                  <a:srgbClr val="585858"/>
                </a:solidFill>
                <a:cs typeface="Calibri"/>
              </a:rPr>
              <a:t>випробувальний термін</a:t>
            </a:r>
          </a:p>
          <a:p>
            <a:pPr marL="1219200" lvl="2" indent="-176530">
              <a:buFont typeface="Arial"/>
              <a:buChar char="•"/>
              <a:tabLst>
                <a:tab pos="305435" algn="l"/>
              </a:tabLst>
            </a:pPr>
            <a:r>
              <a:rPr lang="uk-UA" sz="1600" spc="-10" dirty="0" smtClean="0">
                <a:solidFill>
                  <a:srgbClr val="585858"/>
                </a:solidFill>
                <a:cs typeface="Calibri"/>
              </a:rPr>
              <a:t>право на відпустку</a:t>
            </a:r>
          </a:p>
          <a:p>
            <a:pPr marL="1219200" lvl="2" indent="-176530">
              <a:buFont typeface="Arial"/>
              <a:buChar char="•"/>
              <a:tabLst>
                <a:tab pos="305435" algn="l"/>
              </a:tabLst>
            </a:pPr>
            <a:r>
              <a:rPr lang="uk-UA" sz="1600" spc="-10" dirty="0" smtClean="0">
                <a:solidFill>
                  <a:srgbClr val="585858"/>
                </a:solidFill>
                <a:cs typeface="Calibri"/>
              </a:rPr>
              <a:t>зміст навчання</a:t>
            </a:r>
          </a:p>
          <a:p>
            <a:pPr marL="1219200" lvl="2" indent="-176530">
              <a:buFont typeface="Arial"/>
              <a:buChar char="•"/>
              <a:tabLst>
                <a:tab pos="305435" algn="l"/>
              </a:tabLst>
            </a:pPr>
            <a:r>
              <a:rPr lang="uk-UA" sz="1600" spc="-10" dirty="0" smtClean="0">
                <a:solidFill>
                  <a:srgbClr val="585858"/>
                </a:solidFill>
                <a:cs typeface="Calibri"/>
              </a:rPr>
              <a:t>оплату праці під час навчання</a:t>
            </a:r>
          </a:p>
          <a:p>
            <a:pPr marL="1219200" lvl="2" indent="-176530">
              <a:buFont typeface="Arial"/>
              <a:buChar char="•"/>
              <a:tabLst>
                <a:tab pos="305435" algn="l"/>
              </a:tabLst>
            </a:pPr>
            <a:r>
              <a:rPr lang="uk-UA" sz="1600" spc="-10" dirty="0" smtClean="0">
                <a:solidFill>
                  <a:srgbClr val="585858"/>
                </a:solidFill>
                <a:cs typeface="Calibri"/>
              </a:rPr>
              <a:t>причини розірвання договору</a:t>
            </a:r>
          </a:p>
          <a:p>
            <a:pPr marL="304800" indent="-176530" algn="just">
              <a:lnSpc>
                <a:spcPct val="100000"/>
              </a:lnSpc>
              <a:buFont typeface="Arial"/>
              <a:buChar char="•"/>
              <a:tabLst>
                <a:tab pos="305435" algn="l"/>
              </a:tabLst>
            </a:pPr>
            <a:r>
              <a:rPr lang="uk-UA" sz="1600" spc="-10" dirty="0" smtClean="0">
                <a:solidFill>
                  <a:srgbClr val="585858"/>
                </a:solidFill>
                <a:cs typeface="Calibri"/>
              </a:rPr>
              <a:t>Після підписання договору про </a:t>
            </a:r>
            <a:r>
              <a:rPr lang="uk-UA" sz="1600" spc="-10" dirty="0" err="1" smtClean="0">
                <a:solidFill>
                  <a:srgbClr val="585858"/>
                </a:solidFill>
                <a:cs typeface="Calibri"/>
              </a:rPr>
              <a:t>профнавчання</a:t>
            </a:r>
            <a:r>
              <a:rPr lang="uk-UA" sz="1600" spc="-10" dirty="0" smtClean="0">
                <a:solidFill>
                  <a:srgbClr val="585858"/>
                </a:solidFill>
                <a:cs typeface="Calibri"/>
              </a:rPr>
              <a:t> між учнем і навчальним підприємством виникають відносини </a:t>
            </a:r>
            <a:r>
              <a:rPr lang="uk-UA" sz="1600" spc="-10" dirty="0" err="1" smtClean="0">
                <a:solidFill>
                  <a:srgbClr val="585858"/>
                </a:solidFill>
                <a:cs typeface="Calibri"/>
              </a:rPr>
              <a:t>профнавчання</a:t>
            </a:r>
            <a:endParaRPr lang="uk-UA" sz="1600" spc="-10" dirty="0" smtClean="0">
              <a:solidFill>
                <a:srgbClr val="585858"/>
              </a:solidFill>
              <a:cs typeface="Calibri"/>
            </a:endParaRPr>
          </a:p>
          <a:p>
            <a:pPr marL="304800" indent="-176530" algn="just">
              <a:lnSpc>
                <a:spcPct val="100000"/>
              </a:lnSpc>
              <a:tabLst>
                <a:tab pos="305435" algn="l"/>
              </a:tabLst>
            </a:pPr>
            <a:endParaRPr lang="uk-UA" sz="1600" spc="-10" dirty="0" smtClean="0">
              <a:solidFill>
                <a:srgbClr val="585858"/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65"/>
              </a:spcBef>
            </a:pPr>
            <a:r>
              <a:rPr lang="ru-RU" sz="1600" b="1" dirty="0" smtClean="0">
                <a:solidFill>
                  <a:srgbClr val="FFFFFF"/>
                </a:solidFill>
                <a:cs typeface="Calibri"/>
              </a:rPr>
              <a:t>Початок </a:t>
            </a:r>
            <a:r>
              <a:rPr lang="ru-RU" sz="1600" b="1" dirty="0" err="1" smtClean="0">
                <a:solidFill>
                  <a:srgbClr val="FFFFFF"/>
                </a:solidFill>
                <a:cs typeface="Calibri"/>
              </a:rPr>
              <a:t>навчання</a:t>
            </a:r>
            <a:r>
              <a:rPr lang="ru-RU" sz="1600" b="1" dirty="0" smtClean="0">
                <a:solidFill>
                  <a:srgbClr val="FFFFFF"/>
                </a:solidFill>
                <a:cs typeface="Calibri"/>
              </a:rPr>
              <a:t> в </a:t>
            </a:r>
            <a:r>
              <a:rPr lang="ru-RU" sz="1600" b="1" dirty="0" err="1" smtClean="0">
                <a:solidFill>
                  <a:srgbClr val="FFFFFF"/>
                </a:solidFill>
                <a:cs typeface="Calibri"/>
              </a:rPr>
              <a:t>ході</a:t>
            </a:r>
            <a:r>
              <a:rPr lang="ru-RU" sz="1600" b="1" dirty="0" smtClean="0">
                <a:solidFill>
                  <a:srgbClr val="FFFFFF"/>
                </a:solidFill>
                <a:cs typeface="Calibri"/>
              </a:rPr>
              <a:t> </a:t>
            </a:r>
            <a:r>
              <a:rPr lang="ru-RU" sz="1600" b="1" dirty="0" err="1" smtClean="0">
                <a:solidFill>
                  <a:srgbClr val="FFFFFF"/>
                </a:solidFill>
                <a:cs typeface="Calibri"/>
              </a:rPr>
              <a:t>робочого</a:t>
            </a:r>
            <a:r>
              <a:rPr lang="ru-RU" sz="1600" b="1" dirty="0" smtClean="0">
                <a:solidFill>
                  <a:srgbClr val="FFFFFF"/>
                </a:solidFill>
                <a:cs typeface="Calibri"/>
              </a:rPr>
              <a:t> </a:t>
            </a:r>
            <a:r>
              <a:rPr lang="ru-RU" sz="1600" b="1" dirty="0" err="1" smtClean="0">
                <a:solidFill>
                  <a:srgbClr val="FFFFFF"/>
                </a:solidFill>
                <a:cs typeface="Calibri"/>
              </a:rPr>
              <a:t>процесу</a:t>
            </a:r>
            <a:endParaRPr sz="1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334" y="759353"/>
            <a:ext cx="8771331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3. </a:t>
            </a:r>
            <a:r>
              <a:rPr lang="ru-RU" dirty="0" err="1" smtClean="0"/>
              <a:t>Навчання</a:t>
            </a:r>
            <a:r>
              <a:rPr lang="ru-RU" dirty="0" smtClean="0"/>
              <a:t> в </a:t>
            </a:r>
            <a:r>
              <a:rPr lang="ru-RU" dirty="0" err="1" smtClean="0"/>
              <a:t>ході</a:t>
            </a:r>
            <a:r>
              <a:rPr lang="ru-RU" dirty="0" smtClean="0"/>
              <a:t> </a:t>
            </a:r>
            <a:r>
              <a:rPr lang="ru-RU" dirty="0" err="1" smtClean="0"/>
              <a:t>робочого</a:t>
            </a:r>
            <a:r>
              <a:rPr lang="ru-RU" dirty="0" smtClean="0"/>
              <a:t> </a:t>
            </a:r>
            <a:r>
              <a:rPr lang="ru-RU" dirty="0" err="1" smtClean="0"/>
              <a:t>процесу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474370" y="1663953"/>
            <a:ext cx="1815464" cy="1016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-5" dirty="0">
                <a:solidFill>
                  <a:srgbClr val="375F92"/>
                </a:solidFill>
                <a:latin typeface="Calibri"/>
                <a:cs typeface="Calibri"/>
              </a:rPr>
              <a:t>70%</a:t>
            </a:r>
            <a:endParaRPr sz="4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sz="2000" b="1" dirty="0" err="1">
                <a:solidFill>
                  <a:srgbClr val="375F92"/>
                </a:solidFill>
                <a:latin typeface="Calibri"/>
                <a:cs typeface="Calibri"/>
              </a:rPr>
              <a:t>на</a:t>
            </a:r>
            <a:r>
              <a:rPr sz="2000" b="1" spc="-114" dirty="0">
                <a:solidFill>
                  <a:srgbClr val="375F92"/>
                </a:solidFill>
                <a:latin typeface="Calibri"/>
                <a:cs typeface="Calibri"/>
              </a:rPr>
              <a:t> </a:t>
            </a:r>
            <a:r>
              <a:rPr sz="2000" b="1" dirty="0" smtClean="0">
                <a:solidFill>
                  <a:srgbClr val="375F92"/>
                </a:solidFill>
                <a:latin typeface="Calibri"/>
                <a:cs typeface="Calibri"/>
              </a:rPr>
              <a:t>п</a:t>
            </a:r>
            <a:r>
              <a:rPr lang="uk-UA" sz="2000" b="1" dirty="0" err="1" smtClean="0">
                <a:solidFill>
                  <a:srgbClr val="375F92"/>
                </a:solidFill>
                <a:latin typeface="Calibri"/>
                <a:cs typeface="Calibri"/>
              </a:rPr>
              <a:t>ідприємстві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526148" y="1814829"/>
            <a:ext cx="1315085" cy="956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-5" dirty="0">
                <a:solidFill>
                  <a:srgbClr val="943735"/>
                </a:solidFill>
                <a:latin typeface="Calibri"/>
                <a:cs typeface="Calibri"/>
              </a:rPr>
              <a:t>30%</a:t>
            </a:r>
            <a:endParaRPr sz="4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в</a:t>
            </a:r>
            <a:r>
              <a:rPr sz="2000" b="1" spc="-100" dirty="0">
                <a:solidFill>
                  <a:srgbClr val="943735"/>
                </a:solidFill>
                <a:latin typeface="Calibri"/>
                <a:cs typeface="Calibri"/>
              </a:rPr>
              <a:t> </a:t>
            </a:r>
            <a:r>
              <a:rPr sz="2000" b="1" spc="-15" dirty="0" err="1" smtClean="0">
                <a:solidFill>
                  <a:srgbClr val="943735"/>
                </a:solidFill>
                <a:latin typeface="Calibri"/>
                <a:cs typeface="Calibri"/>
              </a:rPr>
              <a:t>кол</a:t>
            </a:r>
            <a:r>
              <a:rPr lang="uk-UA" sz="2000" b="1" spc="-15" dirty="0" err="1" smtClean="0">
                <a:solidFill>
                  <a:srgbClr val="943735"/>
                </a:solidFill>
                <a:latin typeface="Calibri"/>
                <a:cs typeface="Calibri"/>
              </a:rPr>
              <a:t>еджі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8267" y="3102609"/>
            <a:ext cx="258127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uk-UA" sz="1600" b="1" spc="-5" dirty="0" smtClean="0">
                <a:solidFill>
                  <a:srgbClr val="585858"/>
                </a:solidFill>
                <a:latin typeface="Calibri"/>
                <a:cs typeface="Calibri"/>
              </a:rPr>
              <a:t>Виробниче навчання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8267" y="3373373"/>
            <a:ext cx="2676525" cy="21544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500" marR="216535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uk-UA" sz="1400" spc="-5" dirty="0" smtClean="0">
                <a:solidFill>
                  <a:srgbClr val="585858"/>
                </a:solidFill>
                <a:cs typeface="Calibri"/>
              </a:rPr>
              <a:t>Юридична база: договір про </a:t>
            </a:r>
            <a:r>
              <a:rPr lang="uk-UA" sz="1400" spc="-5" dirty="0" err="1" smtClean="0">
                <a:solidFill>
                  <a:srgbClr val="585858"/>
                </a:solidFill>
                <a:cs typeface="Calibri"/>
              </a:rPr>
              <a:t>профонавчання</a:t>
            </a:r>
            <a:endParaRPr lang="uk-UA" sz="1400" spc="-5" dirty="0" smtClean="0">
              <a:solidFill>
                <a:srgbClr val="585858"/>
              </a:solidFill>
              <a:cs typeface="Calibri"/>
            </a:endParaRPr>
          </a:p>
          <a:p>
            <a:pPr marL="190500" marR="216535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uk-UA" sz="1400" spc="-5" dirty="0" smtClean="0">
                <a:solidFill>
                  <a:srgbClr val="585858"/>
                </a:solidFill>
                <a:cs typeface="Calibri"/>
              </a:rPr>
              <a:t>Навчальне підприємство оплачує працю учня</a:t>
            </a:r>
          </a:p>
          <a:p>
            <a:pPr marL="190500" marR="216535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uk-UA" sz="1400" spc="-5" dirty="0" smtClean="0">
                <a:solidFill>
                  <a:srgbClr val="585858"/>
                </a:solidFill>
                <a:cs typeface="Calibri"/>
              </a:rPr>
              <a:t>Підприємство пропонує структуроване навчання в реальних робочих умовах (інструктори на підприємстві, сучасне виробниче обладнання і т. д.)</a:t>
            </a:r>
            <a:endParaRPr lang="uk-UA" sz="14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00876" y="3102609"/>
            <a:ext cx="196659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uk-UA" sz="1600" b="1" spc="-5" dirty="0" smtClean="0">
                <a:solidFill>
                  <a:srgbClr val="585858"/>
                </a:solidFill>
                <a:latin typeface="Calibri"/>
                <a:cs typeface="Calibri"/>
              </a:rPr>
              <a:t>Навчання  в коледжі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00876" y="3347465"/>
            <a:ext cx="2094230" cy="19389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500" marR="96520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Юридична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база: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обов'язкове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навчання</a:t>
            </a:r>
            <a:endParaRPr lang="ru-RU" sz="1400" spc="-5" dirty="0" smtClean="0">
              <a:solidFill>
                <a:srgbClr val="585858"/>
              </a:solidFill>
              <a:cs typeface="Calibri"/>
            </a:endParaRPr>
          </a:p>
          <a:p>
            <a:pPr marL="190500" marR="96520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Безкоштовно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для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підприємств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учнів</a:t>
            </a:r>
            <a:endParaRPr lang="ru-RU" sz="1400" spc="-5" dirty="0" smtClean="0">
              <a:solidFill>
                <a:srgbClr val="585858"/>
              </a:solidFill>
              <a:cs typeface="Calibri"/>
            </a:endParaRPr>
          </a:p>
          <a:p>
            <a:pPr marL="190500" marR="96520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Уряди земель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фінансують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загальнодоступну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освіту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(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будівлі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,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викладачі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т. д.)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003804" y="1810511"/>
            <a:ext cx="2412492" cy="27950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046301" y="1832625"/>
            <a:ext cx="2327910" cy="2710180"/>
          </a:xfrm>
          <a:custGeom>
            <a:avLst/>
            <a:gdLst/>
            <a:ahLst/>
            <a:cxnLst/>
            <a:rect l="l" t="t" r="r" b="b"/>
            <a:pathLst>
              <a:path w="2327910" h="2710179">
                <a:moveTo>
                  <a:pt x="1334357" y="0"/>
                </a:moveTo>
                <a:lnTo>
                  <a:pt x="1289146" y="64"/>
                </a:lnTo>
                <a:lnTo>
                  <a:pt x="1243998" y="1630"/>
                </a:lnTo>
                <a:lnTo>
                  <a:pt x="1198954" y="4698"/>
                </a:lnTo>
                <a:lnTo>
                  <a:pt x="1154055" y="9268"/>
                </a:lnTo>
                <a:lnTo>
                  <a:pt x="1109341" y="15341"/>
                </a:lnTo>
                <a:lnTo>
                  <a:pt x="1064852" y="22917"/>
                </a:lnTo>
                <a:lnTo>
                  <a:pt x="1020629" y="31998"/>
                </a:lnTo>
                <a:lnTo>
                  <a:pt x="976713" y="42584"/>
                </a:lnTo>
                <a:lnTo>
                  <a:pt x="933144" y="54675"/>
                </a:lnTo>
                <a:lnTo>
                  <a:pt x="889962" y="68272"/>
                </a:lnTo>
                <a:lnTo>
                  <a:pt x="847209" y="83376"/>
                </a:lnTo>
                <a:lnTo>
                  <a:pt x="804924" y="99987"/>
                </a:lnTo>
                <a:lnTo>
                  <a:pt x="763149" y="118107"/>
                </a:lnTo>
                <a:lnTo>
                  <a:pt x="721923" y="137735"/>
                </a:lnTo>
                <a:lnTo>
                  <a:pt x="681288" y="158872"/>
                </a:lnTo>
                <a:lnTo>
                  <a:pt x="641283" y="181519"/>
                </a:lnTo>
                <a:lnTo>
                  <a:pt x="601950" y="205677"/>
                </a:lnTo>
                <a:lnTo>
                  <a:pt x="563328" y="231346"/>
                </a:lnTo>
                <a:lnTo>
                  <a:pt x="525459" y="258527"/>
                </a:lnTo>
                <a:lnTo>
                  <a:pt x="488383" y="287220"/>
                </a:lnTo>
                <a:lnTo>
                  <a:pt x="452140" y="317426"/>
                </a:lnTo>
                <a:lnTo>
                  <a:pt x="416771" y="349146"/>
                </a:lnTo>
                <a:lnTo>
                  <a:pt x="382317" y="382381"/>
                </a:lnTo>
                <a:lnTo>
                  <a:pt x="349091" y="416835"/>
                </a:lnTo>
                <a:lnTo>
                  <a:pt x="317378" y="452204"/>
                </a:lnTo>
                <a:lnTo>
                  <a:pt x="287178" y="488446"/>
                </a:lnTo>
                <a:lnTo>
                  <a:pt x="258491" y="525523"/>
                </a:lnTo>
                <a:lnTo>
                  <a:pt x="231315" y="563392"/>
                </a:lnTo>
                <a:lnTo>
                  <a:pt x="205651" y="602013"/>
                </a:lnTo>
                <a:lnTo>
                  <a:pt x="181498" y="641347"/>
                </a:lnTo>
                <a:lnTo>
                  <a:pt x="158854" y="681351"/>
                </a:lnTo>
                <a:lnTo>
                  <a:pt x="137720" y="721987"/>
                </a:lnTo>
                <a:lnTo>
                  <a:pt x="118095" y="763212"/>
                </a:lnTo>
                <a:lnTo>
                  <a:pt x="99978" y="804988"/>
                </a:lnTo>
                <a:lnTo>
                  <a:pt x="83369" y="847272"/>
                </a:lnTo>
                <a:lnTo>
                  <a:pt x="68267" y="890026"/>
                </a:lnTo>
                <a:lnTo>
                  <a:pt x="54671" y="933207"/>
                </a:lnTo>
                <a:lnTo>
                  <a:pt x="42581" y="976776"/>
                </a:lnTo>
                <a:lnTo>
                  <a:pt x="31996" y="1020693"/>
                </a:lnTo>
                <a:lnTo>
                  <a:pt x="22916" y="1064915"/>
                </a:lnTo>
                <a:lnTo>
                  <a:pt x="15340" y="1109404"/>
                </a:lnTo>
                <a:lnTo>
                  <a:pt x="9268" y="1154118"/>
                </a:lnTo>
                <a:lnTo>
                  <a:pt x="4698" y="1199018"/>
                </a:lnTo>
                <a:lnTo>
                  <a:pt x="1630" y="1244062"/>
                </a:lnTo>
                <a:lnTo>
                  <a:pt x="64" y="1289209"/>
                </a:lnTo>
                <a:lnTo>
                  <a:pt x="0" y="1334420"/>
                </a:lnTo>
                <a:lnTo>
                  <a:pt x="1435" y="1379654"/>
                </a:lnTo>
                <a:lnTo>
                  <a:pt x="4370" y="1424870"/>
                </a:lnTo>
                <a:lnTo>
                  <a:pt x="8805" y="1470029"/>
                </a:lnTo>
                <a:lnTo>
                  <a:pt x="14738" y="1515088"/>
                </a:lnTo>
                <a:lnTo>
                  <a:pt x="22169" y="1560008"/>
                </a:lnTo>
                <a:lnTo>
                  <a:pt x="31098" y="1604748"/>
                </a:lnTo>
                <a:lnTo>
                  <a:pt x="41523" y="1649268"/>
                </a:lnTo>
                <a:lnTo>
                  <a:pt x="53444" y="1693528"/>
                </a:lnTo>
                <a:lnTo>
                  <a:pt x="66861" y="1737485"/>
                </a:lnTo>
                <a:lnTo>
                  <a:pt x="81774" y="1781101"/>
                </a:lnTo>
                <a:lnTo>
                  <a:pt x="98180" y="1824335"/>
                </a:lnTo>
                <a:lnTo>
                  <a:pt x="116080" y="1867146"/>
                </a:lnTo>
                <a:lnTo>
                  <a:pt x="135474" y="1909493"/>
                </a:lnTo>
                <a:lnTo>
                  <a:pt x="156360" y="1951336"/>
                </a:lnTo>
                <a:lnTo>
                  <a:pt x="178738" y="1992634"/>
                </a:lnTo>
                <a:lnTo>
                  <a:pt x="202607" y="2033348"/>
                </a:lnTo>
                <a:lnTo>
                  <a:pt x="227967" y="2073436"/>
                </a:lnTo>
                <a:lnTo>
                  <a:pt x="254817" y="2112858"/>
                </a:lnTo>
                <a:lnTo>
                  <a:pt x="283157" y="2151573"/>
                </a:lnTo>
                <a:lnTo>
                  <a:pt x="312986" y="2189541"/>
                </a:lnTo>
                <a:lnTo>
                  <a:pt x="344303" y="2226721"/>
                </a:lnTo>
                <a:lnTo>
                  <a:pt x="377108" y="2263073"/>
                </a:lnTo>
                <a:lnTo>
                  <a:pt x="411400" y="2298557"/>
                </a:lnTo>
                <a:lnTo>
                  <a:pt x="446875" y="2332841"/>
                </a:lnTo>
                <a:lnTo>
                  <a:pt x="483220" y="2365638"/>
                </a:lnTo>
                <a:lnTo>
                  <a:pt x="520393" y="2396949"/>
                </a:lnTo>
                <a:lnTo>
                  <a:pt x="558354" y="2426772"/>
                </a:lnTo>
                <a:lnTo>
                  <a:pt x="597062" y="2455106"/>
                </a:lnTo>
                <a:lnTo>
                  <a:pt x="636478" y="2481952"/>
                </a:lnTo>
                <a:lnTo>
                  <a:pt x="676560" y="2507308"/>
                </a:lnTo>
                <a:lnTo>
                  <a:pt x="717268" y="2531173"/>
                </a:lnTo>
                <a:lnTo>
                  <a:pt x="758561" y="2553548"/>
                </a:lnTo>
                <a:lnTo>
                  <a:pt x="800399" y="2574431"/>
                </a:lnTo>
                <a:lnTo>
                  <a:pt x="842742" y="2593822"/>
                </a:lnTo>
                <a:lnTo>
                  <a:pt x="885548" y="2611720"/>
                </a:lnTo>
                <a:lnTo>
                  <a:pt x="928778" y="2628125"/>
                </a:lnTo>
                <a:lnTo>
                  <a:pt x="972391" y="2643036"/>
                </a:lnTo>
                <a:lnTo>
                  <a:pt x="1016345" y="2656452"/>
                </a:lnTo>
                <a:lnTo>
                  <a:pt x="1060602" y="2668372"/>
                </a:lnTo>
                <a:lnTo>
                  <a:pt x="1105120" y="2678797"/>
                </a:lnTo>
                <a:lnTo>
                  <a:pt x="1149858" y="2687725"/>
                </a:lnTo>
                <a:lnTo>
                  <a:pt x="1194776" y="2695156"/>
                </a:lnTo>
                <a:lnTo>
                  <a:pt x="1239835" y="2701089"/>
                </a:lnTo>
                <a:lnTo>
                  <a:pt x="1284992" y="2705523"/>
                </a:lnTo>
                <a:lnTo>
                  <a:pt x="1330207" y="2708458"/>
                </a:lnTo>
                <a:lnTo>
                  <a:pt x="1375441" y="2709894"/>
                </a:lnTo>
                <a:lnTo>
                  <a:pt x="1420652" y="2709829"/>
                </a:lnTo>
                <a:lnTo>
                  <a:pt x="1465801" y="2708263"/>
                </a:lnTo>
                <a:lnTo>
                  <a:pt x="1510845" y="2705195"/>
                </a:lnTo>
                <a:lnTo>
                  <a:pt x="1555746" y="2700625"/>
                </a:lnTo>
                <a:lnTo>
                  <a:pt x="1600462" y="2694552"/>
                </a:lnTo>
                <a:lnTo>
                  <a:pt x="1644953" y="2686976"/>
                </a:lnTo>
                <a:lnTo>
                  <a:pt x="1689178" y="2677895"/>
                </a:lnTo>
                <a:lnTo>
                  <a:pt x="1733097" y="2667310"/>
                </a:lnTo>
                <a:lnTo>
                  <a:pt x="1776669" y="2655218"/>
                </a:lnTo>
                <a:lnTo>
                  <a:pt x="1819854" y="2641621"/>
                </a:lnTo>
                <a:lnTo>
                  <a:pt x="1862611" y="2626517"/>
                </a:lnTo>
                <a:lnTo>
                  <a:pt x="1904900" y="2609906"/>
                </a:lnTo>
                <a:lnTo>
                  <a:pt x="1946680" y="2591787"/>
                </a:lnTo>
                <a:lnTo>
                  <a:pt x="1987910" y="2572159"/>
                </a:lnTo>
                <a:lnTo>
                  <a:pt x="2028551" y="2551021"/>
                </a:lnTo>
                <a:lnTo>
                  <a:pt x="2068561" y="2528374"/>
                </a:lnTo>
                <a:lnTo>
                  <a:pt x="2107900" y="2504216"/>
                </a:lnTo>
                <a:lnTo>
                  <a:pt x="2146528" y="2478548"/>
                </a:lnTo>
                <a:lnTo>
                  <a:pt x="2184404" y="2451367"/>
                </a:lnTo>
                <a:lnTo>
                  <a:pt x="2221487" y="2422673"/>
                </a:lnTo>
                <a:lnTo>
                  <a:pt x="2257737" y="2392467"/>
                </a:lnTo>
                <a:lnTo>
                  <a:pt x="2293114" y="2360747"/>
                </a:lnTo>
                <a:lnTo>
                  <a:pt x="2327576" y="2327513"/>
                </a:lnTo>
                <a:lnTo>
                  <a:pt x="1354883" y="1354947"/>
                </a:lnTo>
                <a:lnTo>
                  <a:pt x="2298493" y="411337"/>
                </a:lnTo>
                <a:lnTo>
                  <a:pt x="2263010" y="377052"/>
                </a:lnTo>
                <a:lnTo>
                  <a:pt x="2226658" y="344255"/>
                </a:lnTo>
                <a:lnTo>
                  <a:pt x="2189477" y="312944"/>
                </a:lnTo>
                <a:lnTo>
                  <a:pt x="2151509" y="283121"/>
                </a:lnTo>
                <a:lnTo>
                  <a:pt x="2112794" y="254787"/>
                </a:lnTo>
                <a:lnTo>
                  <a:pt x="2073372" y="227941"/>
                </a:lnTo>
                <a:lnTo>
                  <a:pt x="2033284" y="202586"/>
                </a:lnTo>
                <a:lnTo>
                  <a:pt x="1992571" y="178720"/>
                </a:lnTo>
                <a:lnTo>
                  <a:pt x="1951272" y="156345"/>
                </a:lnTo>
                <a:lnTo>
                  <a:pt x="1909429" y="135462"/>
                </a:lnTo>
                <a:lnTo>
                  <a:pt x="1867082" y="116071"/>
                </a:lnTo>
                <a:lnTo>
                  <a:pt x="1824271" y="98173"/>
                </a:lnTo>
                <a:lnTo>
                  <a:pt x="1781038" y="81768"/>
                </a:lnTo>
                <a:lnTo>
                  <a:pt x="1737422" y="66858"/>
                </a:lnTo>
                <a:lnTo>
                  <a:pt x="1693464" y="53442"/>
                </a:lnTo>
                <a:lnTo>
                  <a:pt x="1649205" y="41521"/>
                </a:lnTo>
                <a:lnTo>
                  <a:pt x="1604685" y="31096"/>
                </a:lnTo>
                <a:lnTo>
                  <a:pt x="1559945" y="22168"/>
                </a:lnTo>
                <a:lnTo>
                  <a:pt x="1515024" y="14738"/>
                </a:lnTo>
                <a:lnTo>
                  <a:pt x="1469965" y="8805"/>
                </a:lnTo>
                <a:lnTo>
                  <a:pt x="1424807" y="4370"/>
                </a:lnTo>
                <a:lnTo>
                  <a:pt x="1379591" y="1435"/>
                </a:lnTo>
                <a:lnTo>
                  <a:pt x="1334357" y="0"/>
                </a:lnTo>
                <a:close/>
              </a:path>
            </a:pathLst>
          </a:custGeom>
          <a:solidFill>
            <a:srgbClr val="94B3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716779" y="2290572"/>
            <a:ext cx="1350264" cy="18775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759578" y="2313813"/>
            <a:ext cx="1265555" cy="1791335"/>
          </a:xfrm>
          <a:custGeom>
            <a:avLst/>
            <a:gdLst/>
            <a:ahLst/>
            <a:cxnLst/>
            <a:rect l="l" t="t" r="r" b="b"/>
            <a:pathLst>
              <a:path w="1265554" h="1791335">
                <a:moveTo>
                  <a:pt x="906018" y="0"/>
                </a:moveTo>
                <a:lnTo>
                  <a:pt x="0" y="901953"/>
                </a:lnTo>
                <a:lnTo>
                  <a:pt x="881380" y="1791208"/>
                </a:lnTo>
                <a:lnTo>
                  <a:pt x="882015" y="1790573"/>
                </a:lnTo>
                <a:lnTo>
                  <a:pt x="882776" y="1789938"/>
                </a:lnTo>
                <a:lnTo>
                  <a:pt x="883412" y="1789176"/>
                </a:lnTo>
                <a:lnTo>
                  <a:pt x="917526" y="1753941"/>
                </a:lnTo>
                <a:lnTo>
                  <a:pt x="950050" y="1717770"/>
                </a:lnTo>
                <a:lnTo>
                  <a:pt x="980981" y="1680709"/>
                </a:lnTo>
                <a:lnTo>
                  <a:pt x="1010320" y="1642803"/>
                </a:lnTo>
                <a:lnTo>
                  <a:pt x="1038066" y="1604101"/>
                </a:lnTo>
                <a:lnTo>
                  <a:pt x="1064218" y="1564646"/>
                </a:lnTo>
                <a:lnTo>
                  <a:pt x="1088775" y="1524487"/>
                </a:lnTo>
                <a:lnTo>
                  <a:pt x="1111738" y="1483670"/>
                </a:lnTo>
                <a:lnTo>
                  <a:pt x="1133106" y="1442239"/>
                </a:lnTo>
                <a:lnTo>
                  <a:pt x="1152877" y="1400243"/>
                </a:lnTo>
                <a:lnTo>
                  <a:pt x="1171051" y="1357728"/>
                </a:lnTo>
                <a:lnTo>
                  <a:pt x="1187628" y="1314738"/>
                </a:lnTo>
                <a:lnTo>
                  <a:pt x="1202608" y="1271322"/>
                </a:lnTo>
                <a:lnTo>
                  <a:pt x="1215988" y="1227525"/>
                </a:lnTo>
                <a:lnTo>
                  <a:pt x="1227770" y="1183394"/>
                </a:lnTo>
                <a:lnTo>
                  <a:pt x="1237952" y="1138974"/>
                </a:lnTo>
                <a:lnTo>
                  <a:pt x="1246534" y="1094313"/>
                </a:lnTo>
                <a:lnTo>
                  <a:pt x="1253515" y="1049456"/>
                </a:lnTo>
                <a:lnTo>
                  <a:pt x="1258894" y="1004450"/>
                </a:lnTo>
                <a:lnTo>
                  <a:pt x="1262671" y="959342"/>
                </a:lnTo>
                <a:lnTo>
                  <a:pt x="1264846" y="914176"/>
                </a:lnTo>
                <a:lnTo>
                  <a:pt x="1265418" y="869001"/>
                </a:lnTo>
                <a:lnTo>
                  <a:pt x="1264385" y="823862"/>
                </a:lnTo>
                <a:lnTo>
                  <a:pt x="1261748" y="778805"/>
                </a:lnTo>
                <a:lnTo>
                  <a:pt x="1257507" y="733877"/>
                </a:lnTo>
                <a:lnTo>
                  <a:pt x="1251659" y="689124"/>
                </a:lnTo>
                <a:lnTo>
                  <a:pt x="1244206" y="644593"/>
                </a:lnTo>
                <a:lnTo>
                  <a:pt x="1235145" y="600329"/>
                </a:lnTo>
                <a:lnTo>
                  <a:pt x="1224477" y="556379"/>
                </a:lnTo>
                <a:lnTo>
                  <a:pt x="1212201" y="512790"/>
                </a:lnTo>
                <a:lnTo>
                  <a:pt x="1198317" y="469608"/>
                </a:lnTo>
                <a:lnTo>
                  <a:pt x="1182823" y="426878"/>
                </a:lnTo>
                <a:lnTo>
                  <a:pt x="1165720" y="384648"/>
                </a:lnTo>
                <a:lnTo>
                  <a:pt x="1147006" y="342963"/>
                </a:lnTo>
                <a:lnTo>
                  <a:pt x="1126681" y="301871"/>
                </a:lnTo>
                <a:lnTo>
                  <a:pt x="1104745" y="261416"/>
                </a:lnTo>
                <a:lnTo>
                  <a:pt x="1081197" y="221647"/>
                </a:lnTo>
                <a:lnTo>
                  <a:pt x="1056035" y="182608"/>
                </a:lnTo>
                <a:lnTo>
                  <a:pt x="1029261" y="144346"/>
                </a:lnTo>
                <a:lnTo>
                  <a:pt x="1000872" y="106909"/>
                </a:lnTo>
                <a:lnTo>
                  <a:pt x="970869" y="70341"/>
                </a:lnTo>
                <a:lnTo>
                  <a:pt x="939251" y="34689"/>
                </a:lnTo>
                <a:lnTo>
                  <a:pt x="906018" y="0"/>
                </a:lnTo>
                <a:close/>
              </a:path>
            </a:pathLst>
          </a:custGeom>
          <a:solidFill>
            <a:srgbClr val="E6B8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186493" y="2549144"/>
            <a:ext cx="605853" cy="14693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744848" y="1908594"/>
            <a:ext cx="657339" cy="66696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275453" y="2639110"/>
            <a:ext cx="786409" cy="117431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896740" y="2639186"/>
            <a:ext cx="1242060" cy="1242060"/>
          </a:xfrm>
          <a:custGeom>
            <a:avLst/>
            <a:gdLst/>
            <a:ahLst/>
            <a:cxnLst/>
            <a:rect l="l" t="t" r="r" b="b"/>
            <a:pathLst>
              <a:path w="1242060" h="1242060">
                <a:moveTo>
                  <a:pt x="620903" y="0"/>
                </a:moveTo>
                <a:lnTo>
                  <a:pt x="572381" y="1867"/>
                </a:lnTo>
                <a:lnTo>
                  <a:pt x="524881" y="7377"/>
                </a:lnTo>
                <a:lnTo>
                  <a:pt x="478540" y="16392"/>
                </a:lnTo>
                <a:lnTo>
                  <a:pt x="433496" y="28774"/>
                </a:lnTo>
                <a:lnTo>
                  <a:pt x="389887" y="44386"/>
                </a:lnTo>
                <a:lnTo>
                  <a:pt x="347852" y="63089"/>
                </a:lnTo>
                <a:lnTo>
                  <a:pt x="307528" y="84746"/>
                </a:lnTo>
                <a:lnTo>
                  <a:pt x="269053" y="109219"/>
                </a:lnTo>
                <a:lnTo>
                  <a:pt x="232566" y="136370"/>
                </a:lnTo>
                <a:lnTo>
                  <a:pt x="198204" y="166061"/>
                </a:lnTo>
                <a:lnTo>
                  <a:pt x="166106" y="198154"/>
                </a:lnTo>
                <a:lnTo>
                  <a:pt x="136410" y="232512"/>
                </a:lnTo>
                <a:lnTo>
                  <a:pt x="109253" y="268997"/>
                </a:lnTo>
                <a:lnTo>
                  <a:pt x="84774" y="307471"/>
                </a:lnTo>
                <a:lnTo>
                  <a:pt x="63111" y="347796"/>
                </a:lnTo>
                <a:lnTo>
                  <a:pt x="44403" y="389835"/>
                </a:lnTo>
                <a:lnTo>
                  <a:pt x="28786" y="433448"/>
                </a:lnTo>
                <a:lnTo>
                  <a:pt x="16399" y="478500"/>
                </a:lnTo>
                <a:lnTo>
                  <a:pt x="7380" y="524851"/>
                </a:lnTo>
                <a:lnTo>
                  <a:pt x="1868" y="572365"/>
                </a:lnTo>
                <a:lnTo>
                  <a:pt x="0" y="620902"/>
                </a:lnTo>
                <a:lnTo>
                  <a:pt x="1868" y="669423"/>
                </a:lnTo>
                <a:lnTo>
                  <a:pt x="7380" y="716921"/>
                </a:lnTo>
                <a:lnTo>
                  <a:pt x="16399" y="763258"/>
                </a:lnTo>
                <a:lnTo>
                  <a:pt x="28786" y="808297"/>
                </a:lnTo>
                <a:lnTo>
                  <a:pt x="44403" y="851900"/>
                </a:lnTo>
                <a:lnTo>
                  <a:pt x="63111" y="893928"/>
                </a:lnTo>
                <a:lnTo>
                  <a:pt x="84774" y="934244"/>
                </a:lnTo>
                <a:lnTo>
                  <a:pt x="109253" y="972711"/>
                </a:lnTo>
                <a:lnTo>
                  <a:pt x="136410" y="1009189"/>
                </a:lnTo>
                <a:lnTo>
                  <a:pt x="166106" y="1043542"/>
                </a:lnTo>
                <a:lnTo>
                  <a:pt x="198204" y="1075631"/>
                </a:lnTo>
                <a:lnTo>
                  <a:pt x="232566" y="1105318"/>
                </a:lnTo>
                <a:lnTo>
                  <a:pt x="269053" y="1132466"/>
                </a:lnTo>
                <a:lnTo>
                  <a:pt x="307528" y="1156937"/>
                </a:lnTo>
                <a:lnTo>
                  <a:pt x="347852" y="1178592"/>
                </a:lnTo>
                <a:lnTo>
                  <a:pt x="389887" y="1197294"/>
                </a:lnTo>
                <a:lnTo>
                  <a:pt x="433496" y="1212904"/>
                </a:lnTo>
                <a:lnTo>
                  <a:pt x="478540" y="1225286"/>
                </a:lnTo>
                <a:lnTo>
                  <a:pt x="524881" y="1234301"/>
                </a:lnTo>
                <a:lnTo>
                  <a:pt x="572381" y="1239811"/>
                </a:lnTo>
                <a:lnTo>
                  <a:pt x="620903" y="1241679"/>
                </a:lnTo>
                <a:lnTo>
                  <a:pt x="669424" y="1239811"/>
                </a:lnTo>
                <a:lnTo>
                  <a:pt x="716924" y="1234301"/>
                </a:lnTo>
                <a:lnTo>
                  <a:pt x="763265" y="1225286"/>
                </a:lnTo>
                <a:lnTo>
                  <a:pt x="808309" y="1212904"/>
                </a:lnTo>
                <a:lnTo>
                  <a:pt x="851918" y="1197294"/>
                </a:lnTo>
                <a:lnTo>
                  <a:pt x="893953" y="1178592"/>
                </a:lnTo>
                <a:lnTo>
                  <a:pt x="934277" y="1156937"/>
                </a:lnTo>
                <a:lnTo>
                  <a:pt x="972752" y="1132466"/>
                </a:lnTo>
                <a:lnTo>
                  <a:pt x="1009239" y="1105318"/>
                </a:lnTo>
                <a:lnTo>
                  <a:pt x="1043601" y="1075631"/>
                </a:lnTo>
                <a:lnTo>
                  <a:pt x="1075699" y="1043542"/>
                </a:lnTo>
                <a:lnTo>
                  <a:pt x="1105395" y="1009189"/>
                </a:lnTo>
                <a:lnTo>
                  <a:pt x="1132552" y="972711"/>
                </a:lnTo>
                <a:lnTo>
                  <a:pt x="1157031" y="934244"/>
                </a:lnTo>
                <a:lnTo>
                  <a:pt x="1178694" y="893928"/>
                </a:lnTo>
                <a:lnTo>
                  <a:pt x="1197402" y="851900"/>
                </a:lnTo>
                <a:lnTo>
                  <a:pt x="1213019" y="808297"/>
                </a:lnTo>
                <a:lnTo>
                  <a:pt x="1225406" y="763258"/>
                </a:lnTo>
                <a:lnTo>
                  <a:pt x="1234425" y="716921"/>
                </a:lnTo>
                <a:lnTo>
                  <a:pt x="1239937" y="669423"/>
                </a:lnTo>
                <a:lnTo>
                  <a:pt x="1241806" y="620902"/>
                </a:lnTo>
                <a:lnTo>
                  <a:pt x="1239937" y="572365"/>
                </a:lnTo>
                <a:lnTo>
                  <a:pt x="1234425" y="524851"/>
                </a:lnTo>
                <a:lnTo>
                  <a:pt x="1225406" y="478500"/>
                </a:lnTo>
                <a:lnTo>
                  <a:pt x="1213019" y="433448"/>
                </a:lnTo>
                <a:lnTo>
                  <a:pt x="1197402" y="389835"/>
                </a:lnTo>
                <a:lnTo>
                  <a:pt x="1178694" y="347796"/>
                </a:lnTo>
                <a:lnTo>
                  <a:pt x="1157031" y="307471"/>
                </a:lnTo>
                <a:lnTo>
                  <a:pt x="1132552" y="268997"/>
                </a:lnTo>
                <a:lnTo>
                  <a:pt x="1105395" y="232512"/>
                </a:lnTo>
                <a:lnTo>
                  <a:pt x="1075699" y="198154"/>
                </a:lnTo>
                <a:lnTo>
                  <a:pt x="1043601" y="166061"/>
                </a:lnTo>
                <a:lnTo>
                  <a:pt x="1009239" y="136370"/>
                </a:lnTo>
                <a:lnTo>
                  <a:pt x="972752" y="109219"/>
                </a:lnTo>
                <a:lnTo>
                  <a:pt x="934277" y="84746"/>
                </a:lnTo>
                <a:lnTo>
                  <a:pt x="893953" y="63089"/>
                </a:lnTo>
                <a:lnTo>
                  <a:pt x="851918" y="44386"/>
                </a:lnTo>
                <a:lnTo>
                  <a:pt x="808309" y="28774"/>
                </a:lnTo>
                <a:lnTo>
                  <a:pt x="763265" y="16392"/>
                </a:lnTo>
                <a:lnTo>
                  <a:pt x="716924" y="7377"/>
                </a:lnTo>
                <a:lnTo>
                  <a:pt x="669424" y="1867"/>
                </a:lnTo>
                <a:lnTo>
                  <a:pt x="620903" y="0"/>
                </a:lnTo>
                <a:close/>
              </a:path>
            </a:pathLst>
          </a:custGeom>
          <a:solidFill>
            <a:srgbClr val="FFFFFF">
              <a:alpha val="4588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111142" y="2759494"/>
            <a:ext cx="392785" cy="102904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521111" y="2779026"/>
            <a:ext cx="438619" cy="100951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74370" y="1188973"/>
            <a:ext cx="6560820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2000" dirty="0" smtClean="0">
                <a:solidFill>
                  <a:srgbClr val="E36C09"/>
                </a:solidFill>
                <a:cs typeface="Calibri"/>
              </a:rPr>
              <a:t>У </a:t>
            </a:r>
            <a:r>
              <a:rPr lang="ru-RU" sz="2000" dirty="0" err="1" smtClean="0">
                <a:solidFill>
                  <a:srgbClr val="E36C09"/>
                </a:solidFill>
                <a:cs typeface="Calibri"/>
              </a:rPr>
              <a:t>двох</a:t>
            </a:r>
            <a:r>
              <a:rPr lang="ru-RU" sz="2000" dirty="0" smtClean="0">
                <a:solidFill>
                  <a:srgbClr val="E36C09"/>
                </a:solidFill>
                <a:cs typeface="Calibri"/>
              </a:rPr>
              <a:t> </a:t>
            </a:r>
            <a:r>
              <a:rPr lang="ru-RU" sz="2000" dirty="0" err="1" smtClean="0">
                <a:solidFill>
                  <a:srgbClr val="E36C09"/>
                </a:solidFill>
                <a:cs typeface="Calibri"/>
              </a:rPr>
              <a:t>скоординованих</a:t>
            </a:r>
            <a:r>
              <a:rPr lang="ru-RU" sz="2000" dirty="0" smtClean="0">
                <a:solidFill>
                  <a:srgbClr val="E36C09"/>
                </a:solidFill>
                <a:cs typeface="Calibri"/>
              </a:rPr>
              <a:t> </a:t>
            </a:r>
            <a:r>
              <a:rPr lang="ru-RU" sz="2000" dirty="0" err="1" smtClean="0">
                <a:solidFill>
                  <a:srgbClr val="E36C09"/>
                </a:solidFill>
                <a:cs typeface="Calibri"/>
              </a:rPr>
              <a:t>місцях</a:t>
            </a:r>
            <a:r>
              <a:rPr lang="ru-RU" sz="2000" dirty="0" smtClean="0">
                <a:solidFill>
                  <a:srgbClr val="E36C09"/>
                </a:solidFill>
                <a:cs typeface="Calibri"/>
              </a:rPr>
              <a:t> </a:t>
            </a:r>
            <a:r>
              <a:rPr lang="ru-RU" sz="2000" dirty="0" err="1" smtClean="0">
                <a:solidFill>
                  <a:srgbClr val="E36C09"/>
                </a:solidFill>
                <a:cs typeface="Calibri"/>
              </a:rPr>
              <a:t>навчання</a:t>
            </a:r>
            <a:r>
              <a:rPr lang="ru-RU" sz="2000" dirty="0" smtClean="0">
                <a:solidFill>
                  <a:srgbClr val="E36C09"/>
                </a:solidFill>
                <a:cs typeface="Calibri"/>
              </a:rPr>
              <a:t> («</a:t>
            </a:r>
            <a:r>
              <a:rPr lang="ru-RU" sz="2000" dirty="0" err="1" smtClean="0">
                <a:solidFill>
                  <a:srgbClr val="E36C09"/>
                </a:solidFill>
                <a:cs typeface="Calibri"/>
              </a:rPr>
              <a:t>дуальність</a:t>
            </a:r>
            <a:r>
              <a:rPr lang="ru-RU" sz="2000" dirty="0" smtClean="0">
                <a:solidFill>
                  <a:srgbClr val="E36C09"/>
                </a:solidFill>
                <a:cs typeface="Calibri"/>
              </a:rPr>
              <a:t>»)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79514" y="5857951"/>
            <a:ext cx="8497570" cy="702945"/>
          </a:xfrm>
          <a:custGeom>
            <a:avLst/>
            <a:gdLst/>
            <a:ahLst/>
            <a:cxnLst/>
            <a:rect l="l" t="t" r="r" b="b"/>
            <a:pathLst>
              <a:path w="8497570" h="702945">
                <a:moveTo>
                  <a:pt x="8317547" y="0"/>
                </a:moveTo>
                <a:lnTo>
                  <a:pt x="8317547" y="175641"/>
                </a:lnTo>
                <a:lnTo>
                  <a:pt x="0" y="175641"/>
                </a:lnTo>
                <a:lnTo>
                  <a:pt x="0" y="526935"/>
                </a:lnTo>
                <a:lnTo>
                  <a:pt x="8317547" y="526935"/>
                </a:lnTo>
                <a:lnTo>
                  <a:pt x="8317547" y="702576"/>
                </a:lnTo>
                <a:lnTo>
                  <a:pt x="8496998" y="351294"/>
                </a:lnTo>
                <a:lnTo>
                  <a:pt x="8317547" y="0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79514" y="5857951"/>
            <a:ext cx="8497570" cy="702945"/>
          </a:xfrm>
          <a:custGeom>
            <a:avLst/>
            <a:gdLst/>
            <a:ahLst/>
            <a:cxnLst/>
            <a:rect l="l" t="t" r="r" b="b"/>
            <a:pathLst>
              <a:path w="8497570" h="702945">
                <a:moveTo>
                  <a:pt x="0" y="175641"/>
                </a:moveTo>
                <a:lnTo>
                  <a:pt x="8317547" y="175641"/>
                </a:lnTo>
                <a:lnTo>
                  <a:pt x="8317547" y="0"/>
                </a:lnTo>
                <a:lnTo>
                  <a:pt x="8496998" y="351294"/>
                </a:lnTo>
                <a:lnTo>
                  <a:pt x="8317547" y="702576"/>
                </a:lnTo>
                <a:lnTo>
                  <a:pt x="8317547" y="526935"/>
                </a:lnTo>
                <a:lnTo>
                  <a:pt x="0" y="526935"/>
                </a:lnTo>
                <a:lnTo>
                  <a:pt x="0" y="175641"/>
                </a:lnTo>
                <a:close/>
              </a:path>
            </a:pathLst>
          </a:custGeom>
          <a:ln w="25399">
            <a:solidFill>
              <a:srgbClr val="E36C0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690473" y="6052718"/>
            <a:ext cx="6845934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ru-RU" b="1" spc="-5" dirty="0" err="1" smtClean="0">
                <a:solidFill>
                  <a:srgbClr val="FFFFFF"/>
                </a:solidFill>
                <a:cs typeface="Calibri"/>
              </a:rPr>
              <a:t>Загальна</a:t>
            </a:r>
            <a:r>
              <a:rPr lang="ru-RU" b="1" spc="-5" dirty="0" smtClean="0">
                <a:solidFill>
                  <a:srgbClr val="FFFFFF"/>
                </a:solidFill>
                <a:cs typeface="Calibri"/>
              </a:rPr>
              <a:t> </a:t>
            </a:r>
            <a:r>
              <a:rPr lang="ru-RU" b="1" spc="-5" dirty="0" err="1" smtClean="0">
                <a:solidFill>
                  <a:srgbClr val="FFFFFF"/>
                </a:solidFill>
                <a:cs typeface="Calibri"/>
              </a:rPr>
              <a:t>тривалість</a:t>
            </a:r>
            <a:r>
              <a:rPr lang="ru-RU" b="1" spc="-5" dirty="0" smtClean="0">
                <a:solidFill>
                  <a:srgbClr val="FFFFFF"/>
                </a:solidFill>
                <a:cs typeface="Calibri"/>
              </a:rPr>
              <a:t> </a:t>
            </a:r>
            <a:r>
              <a:rPr lang="ru-RU" b="1" spc="-5" dirty="0" err="1" smtClean="0">
                <a:solidFill>
                  <a:srgbClr val="FFFFFF"/>
                </a:solidFill>
                <a:cs typeface="Calibri"/>
              </a:rPr>
              <a:t>дуальної</a:t>
            </a:r>
            <a:r>
              <a:rPr lang="ru-RU" b="1" spc="-5" dirty="0" smtClean="0">
                <a:solidFill>
                  <a:srgbClr val="FFFFFF"/>
                </a:solidFill>
                <a:cs typeface="Calibri"/>
              </a:rPr>
              <a:t> </a:t>
            </a:r>
            <a:r>
              <a:rPr lang="ru-RU" b="1" spc="-5" dirty="0" err="1" smtClean="0">
                <a:solidFill>
                  <a:srgbClr val="FFFFFF"/>
                </a:solidFill>
                <a:cs typeface="Calibri"/>
              </a:rPr>
              <a:t>профосвіти</a:t>
            </a:r>
            <a:r>
              <a:rPr lang="ru-RU" b="1" spc="-5" dirty="0" smtClean="0">
                <a:solidFill>
                  <a:srgbClr val="FFFFFF"/>
                </a:solidFill>
                <a:cs typeface="Calibri"/>
              </a:rPr>
              <a:t>: 2-3,5 р.</a:t>
            </a:r>
            <a:endParaRPr sz="1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403733" y="2048891"/>
          <a:ext cx="8338311" cy="34283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01343"/>
                <a:gridCol w="1601343"/>
                <a:gridCol w="1751330"/>
                <a:gridCol w="1617091"/>
                <a:gridCol w="1767204"/>
              </a:tblGrid>
              <a:tr h="352425"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400" b="1" spc="-5" dirty="0" err="1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Поне</a:t>
                      </a:r>
                      <a:r>
                        <a:rPr lang="uk-UA" sz="1400" b="1" spc="-5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ділок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375F92"/>
                    </a:solidFill>
                  </a:tcPr>
                </a:tc>
                <a:tc>
                  <a:txBody>
                    <a:bodyPr/>
                    <a:lstStyle/>
                    <a:p>
                      <a:pPr marL="8509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lang="uk-UA" sz="1400" b="1" dirty="0" err="1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івторок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375F92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Среда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375F92"/>
                    </a:solidFill>
                  </a:tcPr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400" b="1" dirty="0" err="1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Четвер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8572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sz="1400" b="1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</a:t>
                      </a:r>
                      <a:r>
                        <a:rPr lang="uk-UA" sz="1400" b="1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'</a:t>
                      </a:r>
                      <a:r>
                        <a:rPr sz="1400" b="1" dirty="0" err="1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ятниц</a:t>
                      </a:r>
                      <a:r>
                        <a:rPr lang="uk-UA" sz="1400" b="1" dirty="0" smtClean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я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</a:tr>
              <a:tr h="3043174">
                <a:tc gridSpan="3">
                  <a:txBody>
                    <a:bodyPr/>
                    <a:lstStyle/>
                    <a:p>
                      <a:pPr marL="423545">
                        <a:lnSpc>
                          <a:spcPts val="1900"/>
                        </a:lnSpc>
                      </a:pPr>
                      <a:r>
                        <a:rPr lang="uk-UA" sz="1600" b="1" spc="-5" dirty="0" smtClean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Виробниче</a:t>
                      </a:r>
                      <a:r>
                        <a:rPr lang="uk-UA" sz="1600" b="1" spc="-5" baseline="0" dirty="0" smtClean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 навчання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  <a:p>
                      <a:pPr marL="601980" marR="1347470" indent="-178435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/>
                        <a:buChar char="•"/>
                        <a:tabLst>
                          <a:tab pos="602615" algn="l"/>
                        </a:tabLst>
                      </a:pPr>
                      <a:r>
                        <a:rPr lang="ru-RU" sz="1600" spc="-10" dirty="0" err="1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Відповідає</a:t>
                      </a:r>
                      <a:r>
                        <a:rPr lang="ru-RU" sz="1600" spc="-10" dirty="0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ru-RU" sz="1600" b="1" spc="-10" dirty="0" err="1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виробничим</a:t>
                      </a:r>
                      <a:r>
                        <a:rPr lang="ru-RU" sz="1600" b="1" spc="-10" dirty="0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 стандартам </a:t>
                      </a:r>
                      <a:r>
                        <a:rPr lang="ru-RU" sz="1600" b="1" spc="-10" dirty="0" err="1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профосвіти</a:t>
                      </a:r>
                      <a:r>
                        <a:rPr lang="ru-RU" sz="1600" b="1" spc="-10" dirty="0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ru-RU" sz="1600" spc="-10" dirty="0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(</a:t>
                      </a:r>
                      <a:r>
                        <a:rPr lang="ru-RU" sz="1600" spc="-10" dirty="0" err="1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мінімальним</a:t>
                      </a:r>
                      <a:r>
                        <a:rPr lang="ru-RU" sz="1600" spc="-10" dirty="0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 стандартам), </a:t>
                      </a:r>
                      <a:r>
                        <a:rPr lang="ru-RU" sz="1600" spc="-10" dirty="0" err="1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зазначених</a:t>
                      </a:r>
                      <a:r>
                        <a:rPr lang="ru-RU" sz="1600" spc="-10" dirty="0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 у </a:t>
                      </a:r>
                      <a:r>
                        <a:rPr lang="ru-RU" sz="1600" spc="-10" dirty="0" err="1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регламенті</a:t>
                      </a:r>
                      <a:r>
                        <a:rPr lang="ru-RU" sz="1600" spc="-10" dirty="0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ru-RU" sz="1600" spc="-10" dirty="0" err="1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навчання</a:t>
                      </a:r>
                      <a:endParaRPr lang="ru-RU" sz="1600" spc="-10" dirty="0" smtClean="0">
                        <a:solidFill>
                          <a:srgbClr val="585858"/>
                        </a:solidFill>
                        <a:latin typeface="+mn-lt"/>
                        <a:cs typeface="Calibri"/>
                      </a:endParaRPr>
                    </a:p>
                    <a:p>
                      <a:pPr marL="601980" marR="1347470" indent="-178435">
                        <a:lnSpc>
                          <a:spcPct val="100000"/>
                        </a:lnSpc>
                        <a:spcBef>
                          <a:spcPts val="600"/>
                        </a:spcBef>
                        <a:buFont typeface="Arial"/>
                        <a:buChar char="•"/>
                        <a:tabLst>
                          <a:tab pos="602615" algn="l"/>
                        </a:tabLst>
                      </a:pPr>
                      <a:r>
                        <a:rPr lang="ru-RU" sz="1600" spc="-10" dirty="0" err="1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Учень</a:t>
                      </a:r>
                      <a:r>
                        <a:rPr lang="ru-RU" sz="1600" spc="-10" dirty="0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ru-RU" sz="1600" spc="-10" dirty="0" err="1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поступово</a:t>
                      </a:r>
                      <a:r>
                        <a:rPr lang="ru-RU" sz="1600" spc="-10" dirty="0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ru-RU" sz="1600" spc="-10" dirty="0" err="1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починає</a:t>
                      </a:r>
                      <a:r>
                        <a:rPr lang="ru-RU" sz="1600" spc="-10" dirty="0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ru-RU" sz="1600" spc="-10" dirty="0" err="1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виконувати</a:t>
                      </a:r>
                      <a:r>
                        <a:rPr lang="ru-RU" sz="1600" spc="-10" dirty="0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ru-RU" sz="1600" spc="-10" dirty="0" err="1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робочі</a:t>
                      </a:r>
                      <a:r>
                        <a:rPr lang="ru-RU" sz="1600" spc="-10" dirty="0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ru-RU" sz="1600" spc="-10" dirty="0" err="1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завдання</a:t>
                      </a:r>
                      <a:r>
                        <a:rPr lang="ru-RU" sz="1600" spc="-10" dirty="0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 на </a:t>
                      </a:r>
                      <a:r>
                        <a:rPr lang="ru-RU" sz="1600" spc="-10" dirty="0" err="1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підприємстві</a:t>
                      </a:r>
                      <a:r>
                        <a:rPr lang="ru-RU" sz="1600" spc="-10" dirty="0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ru-RU" sz="1600" spc="-10" dirty="0" err="1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і</a:t>
                      </a:r>
                      <a:r>
                        <a:rPr lang="ru-RU" sz="1600" spc="-10" dirty="0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 вносить вклад в </a:t>
                      </a:r>
                      <a:r>
                        <a:rPr lang="ru-RU" sz="1600" spc="-10" dirty="0" err="1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загальні</a:t>
                      </a:r>
                      <a:r>
                        <a:rPr lang="ru-RU" sz="1600" spc="-10" dirty="0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ru-RU" sz="1600" spc="-10" dirty="0" err="1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результати</a:t>
                      </a:r>
                      <a:r>
                        <a:rPr lang="ru-RU" sz="1600" spc="-10" dirty="0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ru-RU" sz="1600" spc="-10" dirty="0" err="1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роботи</a:t>
                      </a:r>
                      <a:r>
                        <a:rPr lang="ru-RU" sz="1600" spc="-10" dirty="0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ru-RU" sz="1600" spc="-10" dirty="0" err="1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підприємства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4290">
                        <a:lnSpc>
                          <a:spcPts val="1855"/>
                        </a:lnSpc>
                      </a:pPr>
                      <a:r>
                        <a:rPr lang="uk-UA" sz="1600" b="1" spc="-5" dirty="0" smtClean="0">
                          <a:solidFill>
                            <a:srgbClr val="585858"/>
                          </a:solidFill>
                          <a:latin typeface="Calibri"/>
                          <a:cs typeface="Calibri"/>
                        </a:rPr>
                        <a:t>Навчання в коледжі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  <a:p>
                      <a:pPr marL="212725" marR="608965" indent="-178435">
                        <a:lnSpc>
                          <a:spcPct val="100000"/>
                        </a:lnSpc>
                        <a:spcBef>
                          <a:spcPts val="395"/>
                        </a:spcBef>
                        <a:buFont typeface="Arial"/>
                        <a:buChar char="•"/>
                        <a:tabLst>
                          <a:tab pos="213360" algn="l"/>
                        </a:tabLst>
                      </a:pPr>
                      <a:r>
                        <a:rPr lang="ru-RU" sz="1600" spc="-10" dirty="0" err="1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Відповідає</a:t>
                      </a:r>
                      <a:r>
                        <a:rPr lang="ru-RU" sz="1600" spc="-10" dirty="0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ru-RU" sz="1600" spc="-10" dirty="0" err="1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освітнім</a:t>
                      </a:r>
                      <a:r>
                        <a:rPr lang="ru-RU" sz="1600" spc="-10" dirty="0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 стандартам для </a:t>
                      </a:r>
                      <a:r>
                        <a:rPr lang="ru-RU" sz="1600" spc="-10" dirty="0" err="1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коледжів</a:t>
                      </a:r>
                      <a:r>
                        <a:rPr lang="ru-RU" sz="1600" spc="-10" dirty="0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, </a:t>
                      </a:r>
                      <a:r>
                        <a:rPr lang="ru-RU" sz="1600" spc="-10" dirty="0" err="1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зазначених</a:t>
                      </a:r>
                      <a:r>
                        <a:rPr lang="ru-RU" sz="1600" spc="-10" dirty="0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 в </a:t>
                      </a:r>
                      <a:r>
                        <a:rPr lang="ru-RU" sz="1600" spc="-10" dirty="0" err="1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рамковій</a:t>
                      </a:r>
                      <a:r>
                        <a:rPr lang="ru-RU" sz="1600" spc="-10" dirty="0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ru-RU" sz="1600" spc="-10" dirty="0" err="1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навчальній</a:t>
                      </a:r>
                      <a:r>
                        <a:rPr lang="ru-RU" sz="1600" spc="-10" baseline="0" dirty="0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ru-RU" sz="1600" spc="-10" dirty="0" err="1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програмі</a:t>
                      </a:r>
                      <a:r>
                        <a:rPr lang="ru-RU" sz="1600" spc="-10" dirty="0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 для </a:t>
                      </a:r>
                      <a:r>
                        <a:rPr lang="ru-RU" sz="1600" spc="-10" dirty="0" err="1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предметів</a:t>
                      </a:r>
                      <a:r>
                        <a:rPr lang="ru-RU" sz="1600" spc="-10" dirty="0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ru-RU" sz="1600" spc="-10" dirty="0" err="1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профпідготовки</a:t>
                      </a:r>
                      <a:r>
                        <a:rPr lang="ru-RU" sz="1600" spc="-10" dirty="0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 (</a:t>
                      </a:r>
                      <a:r>
                        <a:rPr lang="ru-RU" sz="1600" b="1" spc="-10" dirty="0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2/3 </a:t>
                      </a:r>
                      <a:r>
                        <a:rPr lang="ru-RU" sz="1600" b="1" spc="-10" dirty="0" err="1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навчання</a:t>
                      </a:r>
                      <a:r>
                        <a:rPr lang="ru-RU" sz="1600" spc="-10" dirty="0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)</a:t>
                      </a:r>
                    </a:p>
                    <a:p>
                      <a:pPr marL="212725" marR="608965" indent="-178435">
                        <a:lnSpc>
                          <a:spcPct val="100000"/>
                        </a:lnSpc>
                        <a:spcBef>
                          <a:spcPts val="395"/>
                        </a:spcBef>
                        <a:buFont typeface="Arial"/>
                        <a:buChar char="•"/>
                        <a:tabLst>
                          <a:tab pos="213360" algn="l"/>
                        </a:tabLst>
                      </a:pPr>
                      <a:r>
                        <a:rPr lang="ru-RU" sz="1600" spc="-10" dirty="0" err="1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Відповідає</a:t>
                      </a:r>
                      <a:r>
                        <a:rPr lang="ru-RU" sz="1600" spc="-10" dirty="0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ru-RU" sz="1600" spc="-10" dirty="0" err="1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шкільним</a:t>
                      </a:r>
                      <a:r>
                        <a:rPr lang="ru-RU" sz="1600" spc="-10" dirty="0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ru-RU" sz="1600" spc="-10" dirty="0" err="1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навчальним</a:t>
                      </a:r>
                      <a:r>
                        <a:rPr lang="ru-RU" sz="1600" spc="-10" dirty="0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ru-RU" sz="1600" spc="-10" dirty="0" err="1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програмам</a:t>
                      </a:r>
                      <a:r>
                        <a:rPr lang="ru-RU" sz="1600" spc="-10" dirty="0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 для </a:t>
                      </a:r>
                      <a:r>
                        <a:rPr lang="ru-RU" sz="1600" spc="-10" dirty="0" err="1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загальноосвітніх</a:t>
                      </a:r>
                      <a:r>
                        <a:rPr lang="ru-RU" sz="1600" spc="-10" dirty="0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ru-RU" sz="1600" spc="-10" dirty="0" err="1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предметів</a:t>
                      </a:r>
                      <a:r>
                        <a:rPr lang="ru-RU" sz="1600" spc="-10" dirty="0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 (</a:t>
                      </a:r>
                      <a:r>
                        <a:rPr lang="ru-RU" sz="1600" b="1" spc="-10" dirty="0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1/3 </a:t>
                      </a:r>
                      <a:r>
                        <a:rPr lang="ru-RU" sz="1600" b="1" spc="-10" dirty="0" err="1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навчання</a:t>
                      </a:r>
                      <a:r>
                        <a:rPr lang="ru-RU" sz="1600" spc="-10" dirty="0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)</a:t>
                      </a:r>
                    </a:p>
                    <a:p>
                      <a:pPr marL="212725" marR="608965" indent="-178435">
                        <a:lnSpc>
                          <a:spcPct val="100000"/>
                        </a:lnSpc>
                        <a:spcBef>
                          <a:spcPts val="395"/>
                        </a:spcBef>
                        <a:buFont typeface="Arial"/>
                        <a:buChar char="•"/>
                        <a:tabLst>
                          <a:tab pos="213360" algn="l"/>
                        </a:tabLst>
                      </a:pPr>
                      <a:r>
                        <a:rPr lang="ru-RU" sz="1600" spc="-10" dirty="0" err="1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Навчання</a:t>
                      </a:r>
                      <a:r>
                        <a:rPr lang="ru-RU" sz="1600" spc="-10" dirty="0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 в </a:t>
                      </a:r>
                      <a:r>
                        <a:rPr lang="ru-RU" sz="1600" spc="-10" dirty="0" err="1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класному</a:t>
                      </a:r>
                      <a:r>
                        <a:rPr lang="ru-RU" sz="1600" spc="-10" dirty="0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ru-RU" sz="1600" spc="-10" dirty="0" err="1" smtClean="0">
                          <a:solidFill>
                            <a:srgbClr val="585858"/>
                          </a:solidFill>
                          <a:latin typeface="+mn-lt"/>
                          <a:cs typeface="Calibri"/>
                        </a:rPr>
                        <a:t>форматі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38100">
                      <a:solidFill>
                        <a:srgbClr val="FFFFFF"/>
                      </a:solidFill>
                      <a:prstDash val="solid"/>
                    </a:lnT>
                    <a:solidFill>
                      <a:srgbClr val="F1DC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" name="object 3"/>
          <p:cNvSpPr/>
          <p:nvPr/>
        </p:nvSpPr>
        <p:spPr>
          <a:xfrm>
            <a:off x="4390009" y="2777070"/>
            <a:ext cx="443064" cy="10745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63027" y="2533662"/>
            <a:ext cx="773683" cy="115530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86334" y="759353"/>
            <a:ext cx="8771331" cy="728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pc="-5" dirty="0"/>
              <a:t>3. </a:t>
            </a:r>
            <a:r>
              <a:rPr lang="ru-RU" spc="-5" dirty="0" err="1" smtClean="0"/>
              <a:t>Навчання</a:t>
            </a:r>
            <a:r>
              <a:rPr lang="ru-RU" spc="-5" dirty="0" smtClean="0"/>
              <a:t> в </a:t>
            </a:r>
            <a:r>
              <a:rPr lang="ru-RU" spc="-5" dirty="0" err="1" smtClean="0"/>
              <a:t>ході</a:t>
            </a:r>
            <a:r>
              <a:rPr lang="ru-RU" spc="-5" dirty="0" smtClean="0"/>
              <a:t> </a:t>
            </a:r>
            <a:r>
              <a:rPr lang="ru-RU" spc="-5" dirty="0" err="1" smtClean="0"/>
              <a:t>робочого</a:t>
            </a:r>
            <a:r>
              <a:rPr lang="ru-RU" spc="-5" dirty="0" smtClean="0"/>
              <a:t> </a:t>
            </a:r>
            <a:r>
              <a:rPr lang="ru-RU" spc="-5" dirty="0" err="1" smtClean="0"/>
              <a:t>процесу</a:t>
            </a:r>
            <a:endParaRPr spc="-5" dirty="0"/>
          </a:p>
          <a:p>
            <a:pPr marL="233045">
              <a:lnSpc>
                <a:spcPct val="100000"/>
              </a:lnSpc>
              <a:spcBef>
                <a:spcPts val="375"/>
              </a:spcBef>
            </a:pPr>
            <a:r>
              <a:rPr lang="ru-RU" sz="2000" b="0" dirty="0" err="1" smtClean="0">
                <a:latin typeface="Calibri"/>
                <a:cs typeface="Calibri"/>
              </a:rPr>
              <a:t>Розклад</a:t>
            </a:r>
            <a:r>
              <a:rPr lang="ru-RU" sz="2000" b="0" dirty="0" smtClean="0">
                <a:latin typeface="Calibri"/>
                <a:cs typeface="Calibri"/>
              </a:rPr>
              <a:t> на </a:t>
            </a:r>
            <a:r>
              <a:rPr lang="ru-RU" sz="2000" b="0" dirty="0" err="1" smtClean="0">
                <a:latin typeface="Calibri"/>
                <a:cs typeface="Calibri"/>
              </a:rPr>
              <a:t>тиждень</a:t>
            </a:r>
            <a:r>
              <a:rPr lang="ru-RU" sz="2000" b="0" dirty="0" smtClean="0">
                <a:latin typeface="Calibri"/>
                <a:cs typeface="Calibri"/>
              </a:rPr>
              <a:t> для </a:t>
            </a:r>
            <a:r>
              <a:rPr lang="ru-RU" sz="2000" b="0" dirty="0" err="1" smtClean="0">
                <a:latin typeface="Calibri"/>
                <a:cs typeface="Calibri"/>
              </a:rPr>
              <a:t>учнів</a:t>
            </a:r>
            <a:r>
              <a:rPr lang="ru-RU" sz="2000" b="0" dirty="0" smtClean="0">
                <a:latin typeface="Calibri"/>
                <a:cs typeface="Calibri"/>
              </a:rPr>
              <a:t> </a:t>
            </a:r>
            <a:r>
              <a:rPr lang="ru-RU" sz="2000" b="0" dirty="0" err="1" smtClean="0">
                <a:latin typeface="Calibri"/>
                <a:cs typeface="Calibri"/>
              </a:rPr>
              <a:t>профосвіти</a:t>
            </a:r>
            <a:r>
              <a:rPr lang="ru-RU" sz="2000" b="0" dirty="0" smtClean="0">
                <a:latin typeface="Calibri"/>
                <a:cs typeface="Calibri"/>
              </a:rPr>
              <a:t> (приклад)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0083" y="5783757"/>
            <a:ext cx="8338820" cy="600164"/>
          </a:xfrm>
          <a:prstGeom prst="rect">
            <a:avLst/>
          </a:prstGeom>
          <a:ln w="25400">
            <a:solidFill>
              <a:srgbClr val="FBD4B5"/>
            </a:solidFill>
          </a:ln>
        </p:spPr>
        <p:txBody>
          <a:bodyPr vert="horz" wrap="square" lIns="0" tIns="5588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40"/>
              </a:spcBef>
            </a:pPr>
            <a:r>
              <a:rPr lang="ru-RU" sz="1600" spc="-10" dirty="0" err="1" smtClean="0">
                <a:cs typeface="Calibri"/>
              </a:rPr>
              <a:t>Виробниче</a:t>
            </a:r>
            <a:r>
              <a:rPr lang="ru-RU" sz="1600" spc="-10" dirty="0" smtClean="0">
                <a:cs typeface="Calibri"/>
              </a:rPr>
              <a:t> </a:t>
            </a:r>
            <a:r>
              <a:rPr lang="ru-RU" sz="1600" spc="-10" dirty="0" err="1" smtClean="0">
                <a:cs typeface="Calibri"/>
              </a:rPr>
              <a:t>навчання</a:t>
            </a:r>
            <a:r>
              <a:rPr lang="ru-RU" sz="1600" spc="-10" dirty="0" smtClean="0">
                <a:cs typeface="Calibri"/>
              </a:rPr>
              <a:t> та </a:t>
            </a:r>
            <a:r>
              <a:rPr lang="ru-RU" sz="1600" spc="-10" dirty="0" err="1" smtClean="0">
                <a:cs typeface="Calibri"/>
              </a:rPr>
              <a:t>навчання</a:t>
            </a:r>
            <a:r>
              <a:rPr lang="ru-RU" sz="1600" spc="-10" dirty="0" smtClean="0">
                <a:cs typeface="Calibri"/>
              </a:rPr>
              <a:t> в </a:t>
            </a:r>
            <a:r>
              <a:rPr lang="ru-RU" sz="1600" spc="-10" dirty="0" err="1" smtClean="0">
                <a:cs typeface="Calibri"/>
              </a:rPr>
              <a:t>коледжі</a:t>
            </a:r>
            <a:endParaRPr lang="ru-RU" sz="1600" spc="-10" dirty="0" smtClean="0"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440"/>
              </a:spcBef>
            </a:pPr>
            <a:r>
              <a:rPr lang="ru-RU" sz="1600" spc="-10" dirty="0" err="1" smtClean="0">
                <a:cs typeface="Calibri"/>
              </a:rPr>
              <a:t>можуть</a:t>
            </a:r>
            <a:r>
              <a:rPr lang="ru-RU" sz="1600" spc="-10" dirty="0" smtClean="0">
                <a:cs typeface="Calibri"/>
              </a:rPr>
              <a:t> </a:t>
            </a:r>
            <a:r>
              <a:rPr lang="ru-RU" sz="1600" spc="-10" dirty="0" err="1" smtClean="0">
                <a:cs typeface="Calibri"/>
              </a:rPr>
              <a:t>і</a:t>
            </a:r>
            <a:r>
              <a:rPr lang="ru-RU" sz="1600" spc="-10" dirty="0" smtClean="0">
                <a:cs typeface="Calibri"/>
              </a:rPr>
              <a:t> </a:t>
            </a:r>
            <a:r>
              <a:rPr lang="ru-RU" sz="1600" spc="-10" dirty="0" err="1" smtClean="0">
                <a:cs typeface="Calibri"/>
              </a:rPr>
              <a:t>проходити</a:t>
            </a:r>
            <a:r>
              <a:rPr lang="ru-RU" sz="1600" spc="-10" dirty="0" smtClean="0">
                <a:cs typeface="Calibri"/>
              </a:rPr>
              <a:t> </a:t>
            </a:r>
            <a:r>
              <a:rPr lang="ru-RU" sz="1600" spc="-10" dirty="0" err="1" smtClean="0">
                <a:cs typeface="Calibri"/>
              </a:rPr>
              <a:t>більшими</a:t>
            </a:r>
            <a:r>
              <a:rPr lang="ru-RU" sz="1600" spc="-10" dirty="0" smtClean="0">
                <a:cs typeface="Calibri"/>
              </a:rPr>
              <a:t> блоками (</a:t>
            </a:r>
            <a:r>
              <a:rPr lang="ru-RU" sz="1600" spc="-10" dirty="0" err="1" smtClean="0">
                <a:cs typeface="Calibri"/>
              </a:rPr>
              <a:t>викладання</a:t>
            </a:r>
            <a:r>
              <a:rPr lang="ru-RU" sz="1600" spc="-10" dirty="0" smtClean="0">
                <a:cs typeface="Calibri"/>
              </a:rPr>
              <a:t> </a:t>
            </a:r>
            <a:r>
              <a:rPr lang="ru-RU" sz="1600" spc="-10" dirty="0" err="1" smtClean="0">
                <a:cs typeface="Calibri"/>
              </a:rPr>
              <a:t>блоками</a:t>
            </a:r>
            <a:r>
              <a:rPr lang="ru-RU" sz="1600" spc="-10" dirty="0" smtClean="0">
                <a:cs typeface="Calibri"/>
              </a:rPr>
              <a:t>)</a:t>
            </a:r>
            <a:endParaRPr sz="1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2458" y="1920113"/>
            <a:ext cx="3883025" cy="4458970"/>
          </a:xfrm>
          <a:custGeom>
            <a:avLst/>
            <a:gdLst/>
            <a:ahLst/>
            <a:cxnLst/>
            <a:rect l="l" t="t" r="r" b="b"/>
            <a:pathLst>
              <a:path w="3883025" h="4458970">
                <a:moveTo>
                  <a:pt x="3574376" y="0"/>
                </a:moveTo>
                <a:lnTo>
                  <a:pt x="308483" y="0"/>
                </a:lnTo>
                <a:lnTo>
                  <a:pt x="262897" y="3346"/>
                </a:lnTo>
                <a:lnTo>
                  <a:pt x="219389" y="13066"/>
                </a:lnTo>
                <a:lnTo>
                  <a:pt x="178434" y="28681"/>
                </a:lnTo>
                <a:lnTo>
                  <a:pt x="140510" y="49714"/>
                </a:lnTo>
                <a:lnTo>
                  <a:pt x="106095" y="75687"/>
                </a:lnTo>
                <a:lnTo>
                  <a:pt x="75665" y="106121"/>
                </a:lnTo>
                <a:lnTo>
                  <a:pt x="49698" y="140538"/>
                </a:lnTo>
                <a:lnTo>
                  <a:pt x="28671" y="178461"/>
                </a:lnTo>
                <a:lnTo>
                  <a:pt x="13060" y="219412"/>
                </a:lnTo>
                <a:lnTo>
                  <a:pt x="3344" y="262911"/>
                </a:lnTo>
                <a:lnTo>
                  <a:pt x="0" y="308483"/>
                </a:lnTo>
                <a:lnTo>
                  <a:pt x="0" y="4150156"/>
                </a:lnTo>
                <a:lnTo>
                  <a:pt x="3344" y="4195745"/>
                </a:lnTo>
                <a:lnTo>
                  <a:pt x="13060" y="4239256"/>
                </a:lnTo>
                <a:lnTo>
                  <a:pt x="28671" y="4280213"/>
                </a:lnTo>
                <a:lnTo>
                  <a:pt x="49698" y="4318138"/>
                </a:lnTo>
                <a:lnTo>
                  <a:pt x="75665" y="4352554"/>
                </a:lnTo>
                <a:lnTo>
                  <a:pt x="106095" y="4382985"/>
                </a:lnTo>
                <a:lnTo>
                  <a:pt x="140510" y="4408953"/>
                </a:lnTo>
                <a:lnTo>
                  <a:pt x="178434" y="4429981"/>
                </a:lnTo>
                <a:lnTo>
                  <a:pt x="219389" y="4445591"/>
                </a:lnTo>
                <a:lnTo>
                  <a:pt x="262897" y="4455307"/>
                </a:lnTo>
                <a:lnTo>
                  <a:pt x="308483" y="4458652"/>
                </a:lnTo>
                <a:lnTo>
                  <a:pt x="3574376" y="4458652"/>
                </a:lnTo>
                <a:lnTo>
                  <a:pt x="3619947" y="4455307"/>
                </a:lnTo>
                <a:lnTo>
                  <a:pt x="3663447" y="4445591"/>
                </a:lnTo>
                <a:lnTo>
                  <a:pt x="3704398" y="4429981"/>
                </a:lnTo>
                <a:lnTo>
                  <a:pt x="3742321" y="4408953"/>
                </a:lnTo>
                <a:lnTo>
                  <a:pt x="3776738" y="4382985"/>
                </a:lnTo>
                <a:lnTo>
                  <a:pt x="3807172" y="4352554"/>
                </a:lnTo>
                <a:lnTo>
                  <a:pt x="3833145" y="4318138"/>
                </a:lnTo>
                <a:lnTo>
                  <a:pt x="3854178" y="4280213"/>
                </a:lnTo>
                <a:lnTo>
                  <a:pt x="3869793" y="4239256"/>
                </a:lnTo>
                <a:lnTo>
                  <a:pt x="3879513" y="4195745"/>
                </a:lnTo>
                <a:lnTo>
                  <a:pt x="3882859" y="4150156"/>
                </a:lnTo>
                <a:lnTo>
                  <a:pt x="3882859" y="308483"/>
                </a:lnTo>
                <a:lnTo>
                  <a:pt x="3879513" y="262911"/>
                </a:lnTo>
                <a:lnTo>
                  <a:pt x="3869793" y="219412"/>
                </a:lnTo>
                <a:lnTo>
                  <a:pt x="3854178" y="178461"/>
                </a:lnTo>
                <a:lnTo>
                  <a:pt x="3833145" y="140538"/>
                </a:lnTo>
                <a:lnTo>
                  <a:pt x="3807172" y="106121"/>
                </a:lnTo>
                <a:lnTo>
                  <a:pt x="3776738" y="75687"/>
                </a:lnTo>
                <a:lnTo>
                  <a:pt x="3742321" y="49714"/>
                </a:lnTo>
                <a:lnTo>
                  <a:pt x="3704398" y="28681"/>
                </a:lnTo>
                <a:lnTo>
                  <a:pt x="3663447" y="13066"/>
                </a:lnTo>
                <a:lnTo>
                  <a:pt x="3619947" y="3346"/>
                </a:lnTo>
                <a:lnTo>
                  <a:pt x="357437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91159" y="3330702"/>
            <a:ext cx="3463925" cy="27315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 smtClean="0">
                <a:solidFill>
                  <a:srgbClr val="585858"/>
                </a:solidFill>
                <a:latin typeface="Calibri"/>
                <a:cs typeface="Calibri"/>
              </a:rPr>
              <a:t>В</a:t>
            </a:r>
            <a:r>
              <a:rPr lang="uk-UA" sz="1600" b="1" spc="-5" dirty="0" err="1" smtClean="0">
                <a:solidFill>
                  <a:srgbClr val="585858"/>
                </a:solidFill>
                <a:latin typeface="Calibri"/>
                <a:cs typeface="Calibri"/>
              </a:rPr>
              <a:t>ипускний</a:t>
            </a:r>
            <a:r>
              <a:rPr lang="uk-UA" sz="1600" b="1" spc="-5" dirty="0" smtClean="0">
                <a:solidFill>
                  <a:srgbClr val="585858"/>
                </a:solidFill>
                <a:latin typeface="Calibri"/>
                <a:cs typeface="Calibri"/>
              </a:rPr>
              <a:t> екзамен</a:t>
            </a:r>
            <a:endParaRPr sz="1600" dirty="0">
              <a:latin typeface="Calibri"/>
              <a:cs typeface="Calibri"/>
            </a:endParaRPr>
          </a:p>
          <a:p>
            <a:pPr marL="190500" indent="-177800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191135" algn="l"/>
              </a:tabLst>
            </a:pP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Організовується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палатами</a:t>
            </a:r>
          </a:p>
          <a:p>
            <a:pPr marL="190500" indent="-177800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191135" algn="l"/>
              </a:tabLst>
            </a:pP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Комісія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складається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з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представників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:</a:t>
            </a:r>
          </a:p>
          <a:p>
            <a:pPr marL="647700" lvl="1" indent="-177800">
              <a:spcBef>
                <a:spcPts val="300"/>
              </a:spcBef>
              <a:buFont typeface="Arial"/>
              <a:buChar char="•"/>
              <a:tabLst>
                <a:tab pos="191135" algn="l"/>
              </a:tabLst>
            </a:pP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роботодавців</a:t>
            </a:r>
            <a:endParaRPr lang="ru-RU" sz="1600" spc="-5" dirty="0" smtClean="0">
              <a:solidFill>
                <a:srgbClr val="585858"/>
              </a:solidFill>
              <a:cs typeface="Calibri"/>
            </a:endParaRPr>
          </a:p>
          <a:p>
            <a:pPr marL="647700" lvl="1" indent="-177800">
              <a:spcBef>
                <a:spcPts val="300"/>
              </a:spcBef>
              <a:buFont typeface="Arial"/>
              <a:buChar char="•"/>
              <a:tabLst>
                <a:tab pos="191135" algn="l"/>
              </a:tabLst>
            </a:pP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працівників</a:t>
            </a:r>
            <a:endParaRPr lang="ru-RU" sz="1600" spc="-5" dirty="0" smtClean="0">
              <a:solidFill>
                <a:srgbClr val="585858"/>
              </a:solidFill>
              <a:cs typeface="Calibri"/>
            </a:endParaRPr>
          </a:p>
          <a:p>
            <a:pPr marL="647700" lvl="1" indent="-177800">
              <a:spcBef>
                <a:spcPts val="300"/>
              </a:spcBef>
              <a:buFont typeface="Arial"/>
              <a:buChar char="•"/>
              <a:tabLst>
                <a:tab pos="191135" algn="l"/>
              </a:tabLst>
            </a:pP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викладачів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коледжу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(Держава)</a:t>
            </a:r>
          </a:p>
          <a:p>
            <a:pPr marL="190500" indent="-177800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191135" algn="l"/>
              </a:tabLst>
            </a:pP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Як правило, не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беруть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участі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викладачі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та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інструктори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екзаменованих</a:t>
            </a:r>
            <a:endParaRPr lang="ru-RU" sz="1600" spc="-5" dirty="0" smtClean="0">
              <a:solidFill>
                <a:srgbClr val="585858"/>
              </a:solidFill>
              <a:cs typeface="Calibri"/>
            </a:endParaRPr>
          </a:p>
          <a:p>
            <a:pPr marL="190500" indent="-177800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191135" algn="l"/>
              </a:tabLst>
            </a:pP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Екзаменує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оцінює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знання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учня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267327" y="4934584"/>
            <a:ext cx="4722495" cy="1216660"/>
          </a:xfrm>
          <a:custGeom>
            <a:avLst/>
            <a:gdLst/>
            <a:ahLst/>
            <a:cxnLst/>
            <a:rect l="l" t="t" r="r" b="b"/>
            <a:pathLst>
              <a:path w="4722495" h="1216660">
                <a:moveTo>
                  <a:pt x="4114038" y="0"/>
                </a:moveTo>
                <a:lnTo>
                  <a:pt x="4114038" y="304164"/>
                </a:lnTo>
                <a:lnTo>
                  <a:pt x="0" y="304164"/>
                </a:lnTo>
                <a:lnTo>
                  <a:pt x="0" y="912456"/>
                </a:lnTo>
                <a:lnTo>
                  <a:pt x="4114038" y="912456"/>
                </a:lnTo>
                <a:lnTo>
                  <a:pt x="4114038" y="1216596"/>
                </a:lnTo>
                <a:lnTo>
                  <a:pt x="4722368" y="608329"/>
                </a:lnTo>
                <a:lnTo>
                  <a:pt x="4114038" y="0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267327" y="4934584"/>
            <a:ext cx="4722495" cy="1216660"/>
          </a:xfrm>
          <a:custGeom>
            <a:avLst/>
            <a:gdLst/>
            <a:ahLst/>
            <a:cxnLst/>
            <a:rect l="l" t="t" r="r" b="b"/>
            <a:pathLst>
              <a:path w="4722495" h="1216660">
                <a:moveTo>
                  <a:pt x="0" y="304164"/>
                </a:moveTo>
                <a:lnTo>
                  <a:pt x="4114038" y="304164"/>
                </a:lnTo>
                <a:lnTo>
                  <a:pt x="4114038" y="0"/>
                </a:lnTo>
                <a:lnTo>
                  <a:pt x="4722368" y="608329"/>
                </a:lnTo>
                <a:lnTo>
                  <a:pt x="4114038" y="1216596"/>
                </a:lnTo>
                <a:lnTo>
                  <a:pt x="4114038" y="912456"/>
                </a:lnTo>
                <a:lnTo>
                  <a:pt x="0" y="912456"/>
                </a:lnTo>
                <a:lnTo>
                  <a:pt x="0" y="304164"/>
                </a:lnTo>
                <a:close/>
              </a:path>
            </a:pathLst>
          </a:custGeom>
          <a:ln w="25400">
            <a:solidFill>
              <a:srgbClr val="E36C0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500367" y="4934584"/>
            <a:ext cx="0" cy="1216660"/>
          </a:xfrm>
          <a:custGeom>
            <a:avLst/>
            <a:gdLst/>
            <a:ahLst/>
            <a:cxnLst/>
            <a:rect l="l" t="t" r="r" b="b"/>
            <a:pathLst>
              <a:path h="1216660">
                <a:moveTo>
                  <a:pt x="0" y="0"/>
                </a:moveTo>
                <a:lnTo>
                  <a:pt x="0" y="1216596"/>
                </a:lnTo>
              </a:path>
            </a:pathLst>
          </a:custGeom>
          <a:ln w="38100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86334" y="759353"/>
            <a:ext cx="8771331" cy="728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4. </a:t>
            </a:r>
            <a:r>
              <a:rPr lang="ru-RU" dirty="0" err="1" smtClean="0"/>
              <a:t>Незалежні</a:t>
            </a:r>
            <a:r>
              <a:rPr lang="ru-RU" dirty="0" smtClean="0"/>
              <a:t> </a:t>
            </a:r>
            <a:r>
              <a:rPr lang="ru-RU" dirty="0" err="1" smtClean="0"/>
              <a:t>випускні</a:t>
            </a:r>
            <a:r>
              <a:rPr lang="ru-RU" dirty="0" smtClean="0"/>
              <a:t> </a:t>
            </a:r>
            <a:r>
              <a:rPr lang="ru-RU" dirty="0" err="1" smtClean="0"/>
              <a:t>іспити</a:t>
            </a:r>
            <a:endParaRPr dirty="0"/>
          </a:p>
          <a:p>
            <a:pPr marL="300355">
              <a:lnSpc>
                <a:spcPct val="100000"/>
              </a:lnSpc>
              <a:spcBef>
                <a:spcPts val="375"/>
              </a:spcBef>
            </a:pPr>
            <a:r>
              <a:rPr lang="ru-RU" sz="2000" b="0" spc="-5" dirty="0" err="1" smtClean="0">
                <a:latin typeface="Calibri"/>
                <a:cs typeface="Calibri"/>
              </a:rPr>
              <a:t>Екзаменаційна</a:t>
            </a:r>
            <a:r>
              <a:rPr lang="ru-RU" sz="2000" b="0" spc="-5" dirty="0" smtClean="0">
                <a:latin typeface="Calibri"/>
                <a:cs typeface="Calibri"/>
              </a:rPr>
              <a:t> </a:t>
            </a:r>
            <a:r>
              <a:rPr lang="ru-RU" sz="2000" b="0" spc="-5" dirty="0" err="1" smtClean="0">
                <a:latin typeface="Calibri"/>
                <a:cs typeface="Calibri"/>
              </a:rPr>
              <a:t>комісія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36865" y="2047455"/>
            <a:ext cx="671423" cy="3280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49490" y="2523959"/>
            <a:ext cx="1474216" cy="55223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663444" y="2109597"/>
            <a:ext cx="1260475" cy="13338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076063" y="1909698"/>
            <a:ext cx="2736850" cy="2773680"/>
          </a:xfrm>
          <a:custGeom>
            <a:avLst/>
            <a:gdLst/>
            <a:ahLst/>
            <a:cxnLst/>
            <a:rect l="l" t="t" r="r" b="b"/>
            <a:pathLst>
              <a:path w="2736850" h="2773679">
                <a:moveTo>
                  <a:pt x="2280285" y="0"/>
                </a:moveTo>
                <a:lnTo>
                  <a:pt x="456057" y="0"/>
                </a:lnTo>
                <a:lnTo>
                  <a:pt x="409433" y="2354"/>
                </a:lnTo>
                <a:lnTo>
                  <a:pt x="364154" y="9266"/>
                </a:lnTo>
                <a:lnTo>
                  <a:pt x="320451" y="20506"/>
                </a:lnTo>
                <a:lnTo>
                  <a:pt x="278552" y="35843"/>
                </a:lnTo>
                <a:lnTo>
                  <a:pt x="238687" y="55050"/>
                </a:lnTo>
                <a:lnTo>
                  <a:pt x="201085" y="77895"/>
                </a:lnTo>
                <a:lnTo>
                  <a:pt x="165975" y="104151"/>
                </a:lnTo>
                <a:lnTo>
                  <a:pt x="133588" y="133588"/>
                </a:lnTo>
                <a:lnTo>
                  <a:pt x="104151" y="165975"/>
                </a:lnTo>
                <a:lnTo>
                  <a:pt x="77895" y="201085"/>
                </a:lnTo>
                <a:lnTo>
                  <a:pt x="55050" y="238687"/>
                </a:lnTo>
                <a:lnTo>
                  <a:pt x="35843" y="278552"/>
                </a:lnTo>
                <a:lnTo>
                  <a:pt x="20506" y="320451"/>
                </a:lnTo>
                <a:lnTo>
                  <a:pt x="9266" y="364154"/>
                </a:lnTo>
                <a:lnTo>
                  <a:pt x="2354" y="409433"/>
                </a:lnTo>
                <a:lnTo>
                  <a:pt x="0" y="456056"/>
                </a:lnTo>
                <a:lnTo>
                  <a:pt x="0" y="2317242"/>
                </a:lnTo>
                <a:lnTo>
                  <a:pt x="2354" y="2363886"/>
                </a:lnTo>
                <a:lnTo>
                  <a:pt x="9266" y="2409180"/>
                </a:lnTo>
                <a:lnTo>
                  <a:pt x="20506" y="2452894"/>
                </a:lnTo>
                <a:lnTo>
                  <a:pt x="35843" y="2494799"/>
                </a:lnTo>
                <a:lnTo>
                  <a:pt x="55050" y="2534667"/>
                </a:lnTo>
                <a:lnTo>
                  <a:pt x="77895" y="2572269"/>
                </a:lnTo>
                <a:lnTo>
                  <a:pt x="104151" y="2607375"/>
                </a:lnTo>
                <a:lnTo>
                  <a:pt x="133588" y="2639758"/>
                </a:lnTo>
                <a:lnTo>
                  <a:pt x="165975" y="2669188"/>
                </a:lnTo>
                <a:lnTo>
                  <a:pt x="201085" y="2695436"/>
                </a:lnTo>
                <a:lnTo>
                  <a:pt x="238687" y="2718274"/>
                </a:lnTo>
                <a:lnTo>
                  <a:pt x="278552" y="2737473"/>
                </a:lnTo>
                <a:lnTo>
                  <a:pt x="320451" y="2752803"/>
                </a:lnTo>
                <a:lnTo>
                  <a:pt x="364154" y="2764037"/>
                </a:lnTo>
                <a:lnTo>
                  <a:pt x="409433" y="2770945"/>
                </a:lnTo>
                <a:lnTo>
                  <a:pt x="456057" y="2773299"/>
                </a:lnTo>
                <a:lnTo>
                  <a:pt x="2280285" y="2773299"/>
                </a:lnTo>
                <a:lnTo>
                  <a:pt x="2326908" y="2770945"/>
                </a:lnTo>
                <a:lnTo>
                  <a:pt x="2372187" y="2764037"/>
                </a:lnTo>
                <a:lnTo>
                  <a:pt x="2415890" y="2752803"/>
                </a:lnTo>
                <a:lnTo>
                  <a:pt x="2457789" y="2737473"/>
                </a:lnTo>
                <a:lnTo>
                  <a:pt x="2497654" y="2718274"/>
                </a:lnTo>
                <a:lnTo>
                  <a:pt x="2535256" y="2695436"/>
                </a:lnTo>
                <a:lnTo>
                  <a:pt x="2570366" y="2669188"/>
                </a:lnTo>
                <a:lnTo>
                  <a:pt x="2602753" y="2639758"/>
                </a:lnTo>
                <a:lnTo>
                  <a:pt x="2632190" y="2607375"/>
                </a:lnTo>
                <a:lnTo>
                  <a:pt x="2658446" y="2572269"/>
                </a:lnTo>
                <a:lnTo>
                  <a:pt x="2681291" y="2534667"/>
                </a:lnTo>
                <a:lnTo>
                  <a:pt x="2700498" y="2494799"/>
                </a:lnTo>
                <a:lnTo>
                  <a:pt x="2715835" y="2452894"/>
                </a:lnTo>
                <a:lnTo>
                  <a:pt x="2727075" y="2409180"/>
                </a:lnTo>
                <a:lnTo>
                  <a:pt x="2733987" y="2363886"/>
                </a:lnTo>
                <a:lnTo>
                  <a:pt x="2736341" y="2317242"/>
                </a:lnTo>
                <a:lnTo>
                  <a:pt x="2736341" y="456056"/>
                </a:lnTo>
                <a:lnTo>
                  <a:pt x="2733987" y="409433"/>
                </a:lnTo>
                <a:lnTo>
                  <a:pt x="2727075" y="364154"/>
                </a:lnTo>
                <a:lnTo>
                  <a:pt x="2715835" y="320451"/>
                </a:lnTo>
                <a:lnTo>
                  <a:pt x="2700498" y="278552"/>
                </a:lnTo>
                <a:lnTo>
                  <a:pt x="2681291" y="238687"/>
                </a:lnTo>
                <a:lnTo>
                  <a:pt x="2658446" y="201085"/>
                </a:lnTo>
                <a:lnTo>
                  <a:pt x="2632190" y="165975"/>
                </a:lnTo>
                <a:lnTo>
                  <a:pt x="2602753" y="133588"/>
                </a:lnTo>
                <a:lnTo>
                  <a:pt x="2570366" y="104151"/>
                </a:lnTo>
                <a:lnTo>
                  <a:pt x="2535256" y="77895"/>
                </a:lnTo>
                <a:lnTo>
                  <a:pt x="2497654" y="55050"/>
                </a:lnTo>
                <a:lnTo>
                  <a:pt x="2457789" y="35843"/>
                </a:lnTo>
                <a:lnTo>
                  <a:pt x="2415890" y="20506"/>
                </a:lnTo>
                <a:lnTo>
                  <a:pt x="2372187" y="9266"/>
                </a:lnTo>
                <a:lnTo>
                  <a:pt x="2326908" y="2354"/>
                </a:lnTo>
                <a:lnTo>
                  <a:pt x="228028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498463" y="2060790"/>
            <a:ext cx="671423" cy="3280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524753" y="2060854"/>
            <a:ext cx="752640" cy="107261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355210" y="2747772"/>
            <a:ext cx="577215" cy="584200"/>
          </a:xfrm>
          <a:custGeom>
            <a:avLst/>
            <a:gdLst/>
            <a:ahLst/>
            <a:cxnLst/>
            <a:rect l="l" t="t" r="r" b="b"/>
            <a:pathLst>
              <a:path w="577214" h="584200">
                <a:moveTo>
                  <a:pt x="288416" y="0"/>
                </a:moveTo>
                <a:lnTo>
                  <a:pt x="288416" y="146050"/>
                </a:lnTo>
                <a:lnTo>
                  <a:pt x="0" y="146050"/>
                </a:lnTo>
                <a:lnTo>
                  <a:pt x="0" y="438023"/>
                </a:lnTo>
                <a:lnTo>
                  <a:pt x="288416" y="438023"/>
                </a:lnTo>
                <a:lnTo>
                  <a:pt x="288416" y="583945"/>
                </a:lnTo>
                <a:lnTo>
                  <a:pt x="576834" y="291973"/>
                </a:lnTo>
                <a:lnTo>
                  <a:pt x="288416" y="0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527800" y="2420835"/>
            <a:ext cx="612711" cy="67478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227701" y="3184905"/>
            <a:ext cx="2475230" cy="1384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uk-UA" sz="1600" b="1" i="1" spc="-5" dirty="0" smtClean="0">
                <a:solidFill>
                  <a:srgbClr val="585858"/>
                </a:solidFill>
                <a:latin typeface="Calibri"/>
                <a:cs typeface="Calibri"/>
              </a:rPr>
              <a:t>Свідоцтво про професійну освіту</a:t>
            </a:r>
            <a:endParaRPr sz="1600" dirty="0" smtClean="0">
              <a:latin typeface="Calibri"/>
              <a:cs typeface="Calibri"/>
            </a:endParaRPr>
          </a:p>
          <a:p>
            <a:pPr marL="190500" indent="-1778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191135" algn="l"/>
              </a:tabLst>
            </a:pPr>
            <a:r>
              <a:rPr lang="ru-RU" sz="1600" spc="-10" dirty="0" err="1" smtClean="0">
                <a:solidFill>
                  <a:srgbClr val="585858"/>
                </a:solidFill>
                <a:cs typeface="Calibri"/>
              </a:rPr>
              <a:t>Видається</a:t>
            </a:r>
            <a:r>
              <a:rPr lang="ru-RU" sz="1600" spc="-10" dirty="0" smtClean="0">
                <a:solidFill>
                  <a:srgbClr val="585858"/>
                </a:solidFill>
                <a:cs typeface="Calibri"/>
              </a:rPr>
              <a:t> палатою</a:t>
            </a:r>
          </a:p>
          <a:p>
            <a:pPr marL="190500" indent="-1778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191135" algn="l"/>
              </a:tabLst>
            </a:pPr>
            <a:r>
              <a:rPr lang="ru-RU" sz="1600" spc="-10" dirty="0" err="1" smtClean="0">
                <a:solidFill>
                  <a:srgbClr val="585858"/>
                </a:solidFill>
                <a:cs typeface="Calibri"/>
              </a:rPr>
              <a:t>Визнане</a:t>
            </a:r>
            <a:r>
              <a:rPr lang="ru-RU" sz="1600" spc="-10" dirty="0" smtClean="0">
                <a:solidFill>
                  <a:srgbClr val="585858"/>
                </a:solidFill>
                <a:cs typeface="Calibri"/>
              </a:rPr>
              <a:t> державою </a:t>
            </a:r>
            <a:r>
              <a:rPr lang="ru-RU" sz="1600" spc="-10" dirty="0" err="1" smtClean="0">
                <a:solidFill>
                  <a:srgbClr val="585858"/>
                </a:solidFill>
                <a:cs typeface="Calibri"/>
              </a:rPr>
              <a:t>свідоцтво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343400" y="5334000"/>
            <a:ext cx="2206372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uk-UA" sz="1400" b="1" spc="-10" dirty="0" smtClean="0">
                <a:solidFill>
                  <a:srgbClr val="FFFFFF"/>
                </a:solidFill>
                <a:cs typeface="Calibri"/>
              </a:rPr>
              <a:t>Договір про </a:t>
            </a:r>
            <a:r>
              <a:rPr lang="uk-UA" sz="1400" b="1" spc="-10" dirty="0" err="1" smtClean="0">
                <a:solidFill>
                  <a:srgbClr val="FFFFFF"/>
                </a:solidFill>
                <a:cs typeface="Calibri"/>
              </a:rPr>
              <a:t>профнавчання</a:t>
            </a:r>
            <a:r>
              <a:rPr lang="uk-UA" sz="1400" b="1" spc="-10" dirty="0" smtClean="0">
                <a:solidFill>
                  <a:srgbClr val="FFFFFF"/>
                </a:solidFill>
                <a:cs typeface="Calibri"/>
              </a:rPr>
              <a:t> завершується</a:t>
            </a:r>
            <a:endParaRPr lang="uk-UA" sz="14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705600" y="5334000"/>
            <a:ext cx="1827530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ru-RU" sz="1400" b="1" spc="-5" dirty="0" err="1" smtClean="0">
                <a:solidFill>
                  <a:srgbClr val="FFFFFF"/>
                </a:solidFill>
                <a:cs typeface="Calibri"/>
              </a:rPr>
              <a:t>Починається</a:t>
            </a:r>
            <a:r>
              <a:rPr lang="ru-RU" sz="1400" b="1" spc="-5" dirty="0" smtClean="0">
                <a:solidFill>
                  <a:srgbClr val="FFFFFF"/>
                </a:solidFill>
                <a:cs typeface="Calibri"/>
              </a:rPr>
              <a:t> </a:t>
            </a:r>
            <a:r>
              <a:rPr lang="ru-RU" sz="1400" b="1" spc="-5" dirty="0" err="1" smtClean="0">
                <a:solidFill>
                  <a:srgbClr val="FFFFFF"/>
                </a:solidFill>
                <a:cs typeface="Calibri"/>
              </a:rPr>
              <a:t>професійна</a:t>
            </a:r>
            <a:r>
              <a:rPr lang="ru-RU" sz="1400" b="1" spc="-5" dirty="0" smtClean="0">
                <a:solidFill>
                  <a:srgbClr val="FFFFFF"/>
                </a:solidFill>
                <a:cs typeface="Calibri"/>
              </a:rPr>
              <a:t> </a:t>
            </a:r>
            <a:r>
              <a:rPr lang="ru-RU" sz="1400" b="1" spc="-5" dirty="0" err="1" smtClean="0">
                <a:solidFill>
                  <a:srgbClr val="FFFFFF"/>
                </a:solidFill>
                <a:cs typeface="Calibri"/>
              </a:rPr>
              <a:t>кар'єра</a:t>
            </a:r>
            <a:endParaRPr sz="1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1252" y="2293620"/>
            <a:ext cx="3540252" cy="36469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3415" y="2316226"/>
            <a:ext cx="3455035" cy="3561715"/>
          </a:xfrm>
          <a:custGeom>
            <a:avLst/>
            <a:gdLst/>
            <a:ahLst/>
            <a:cxnLst/>
            <a:rect l="l" t="t" r="r" b="b"/>
            <a:pathLst>
              <a:path w="3455035" h="3561715">
                <a:moveTo>
                  <a:pt x="1727453" y="0"/>
                </a:moveTo>
                <a:lnTo>
                  <a:pt x="1679904" y="661"/>
                </a:lnTo>
                <a:lnTo>
                  <a:pt x="1632671" y="2634"/>
                </a:lnTo>
                <a:lnTo>
                  <a:pt x="1585773" y="5902"/>
                </a:lnTo>
                <a:lnTo>
                  <a:pt x="1539226" y="10448"/>
                </a:lnTo>
                <a:lnTo>
                  <a:pt x="1493045" y="16254"/>
                </a:lnTo>
                <a:lnTo>
                  <a:pt x="1447248" y="23304"/>
                </a:lnTo>
                <a:lnTo>
                  <a:pt x="1401850" y="31581"/>
                </a:lnTo>
                <a:lnTo>
                  <a:pt x="1356869" y="41067"/>
                </a:lnTo>
                <a:lnTo>
                  <a:pt x="1312321" y="51747"/>
                </a:lnTo>
                <a:lnTo>
                  <a:pt x="1268222" y="63602"/>
                </a:lnTo>
                <a:lnTo>
                  <a:pt x="1224589" y="76617"/>
                </a:lnTo>
                <a:lnTo>
                  <a:pt x="1181438" y="90773"/>
                </a:lnTo>
                <a:lnTo>
                  <a:pt x="1138786" y="106054"/>
                </a:lnTo>
                <a:lnTo>
                  <a:pt x="1096649" y="122443"/>
                </a:lnTo>
                <a:lnTo>
                  <a:pt x="1055044" y="139924"/>
                </a:lnTo>
                <a:lnTo>
                  <a:pt x="1013987" y="158478"/>
                </a:lnTo>
                <a:lnTo>
                  <a:pt x="973494" y="178089"/>
                </a:lnTo>
                <a:lnTo>
                  <a:pt x="933582" y="198741"/>
                </a:lnTo>
                <a:lnTo>
                  <a:pt x="894268" y="220416"/>
                </a:lnTo>
                <a:lnTo>
                  <a:pt x="855567" y="243096"/>
                </a:lnTo>
                <a:lnTo>
                  <a:pt x="817498" y="266766"/>
                </a:lnTo>
                <a:lnTo>
                  <a:pt x="780074" y="291408"/>
                </a:lnTo>
                <a:lnTo>
                  <a:pt x="743315" y="317006"/>
                </a:lnTo>
                <a:lnTo>
                  <a:pt x="707235" y="343542"/>
                </a:lnTo>
                <a:lnTo>
                  <a:pt x="671851" y="370999"/>
                </a:lnTo>
                <a:lnTo>
                  <a:pt x="637180" y="399360"/>
                </a:lnTo>
                <a:lnTo>
                  <a:pt x="603239" y="428609"/>
                </a:lnTo>
                <a:lnTo>
                  <a:pt x="570043" y="458728"/>
                </a:lnTo>
                <a:lnTo>
                  <a:pt x="537609" y="489700"/>
                </a:lnTo>
                <a:lnTo>
                  <a:pt x="505953" y="521509"/>
                </a:lnTo>
                <a:lnTo>
                  <a:pt x="475093" y="554138"/>
                </a:lnTo>
                <a:lnTo>
                  <a:pt x="445044" y="587568"/>
                </a:lnTo>
                <a:lnTo>
                  <a:pt x="415823" y="621785"/>
                </a:lnTo>
                <a:lnTo>
                  <a:pt x="387447" y="656770"/>
                </a:lnTo>
                <a:lnTo>
                  <a:pt x="359932" y="692506"/>
                </a:lnTo>
                <a:lnTo>
                  <a:pt x="333293" y="728977"/>
                </a:lnTo>
                <a:lnTo>
                  <a:pt x="307549" y="766166"/>
                </a:lnTo>
                <a:lnTo>
                  <a:pt x="282715" y="804056"/>
                </a:lnTo>
                <a:lnTo>
                  <a:pt x="258808" y="842629"/>
                </a:lnTo>
                <a:lnTo>
                  <a:pt x="235844" y="881869"/>
                </a:lnTo>
                <a:lnTo>
                  <a:pt x="213840" y="921758"/>
                </a:lnTo>
                <a:lnTo>
                  <a:pt x="192812" y="962281"/>
                </a:lnTo>
                <a:lnTo>
                  <a:pt x="172776" y="1003419"/>
                </a:lnTo>
                <a:lnTo>
                  <a:pt x="153750" y="1045156"/>
                </a:lnTo>
                <a:lnTo>
                  <a:pt x="135749" y="1087475"/>
                </a:lnTo>
                <a:lnTo>
                  <a:pt x="118790" y="1130358"/>
                </a:lnTo>
                <a:lnTo>
                  <a:pt x="102890" y="1173790"/>
                </a:lnTo>
                <a:lnTo>
                  <a:pt x="88065" y="1217753"/>
                </a:lnTo>
                <a:lnTo>
                  <a:pt x="74331" y="1262229"/>
                </a:lnTo>
                <a:lnTo>
                  <a:pt x="61705" y="1307203"/>
                </a:lnTo>
                <a:lnTo>
                  <a:pt x="50203" y="1352656"/>
                </a:lnTo>
                <a:lnTo>
                  <a:pt x="39842" y="1398573"/>
                </a:lnTo>
                <a:lnTo>
                  <a:pt x="30638" y="1444936"/>
                </a:lnTo>
                <a:lnTo>
                  <a:pt x="22609" y="1491728"/>
                </a:lnTo>
                <a:lnTo>
                  <a:pt x="15769" y="1538932"/>
                </a:lnTo>
                <a:lnTo>
                  <a:pt x="10136" y="1586531"/>
                </a:lnTo>
                <a:lnTo>
                  <a:pt x="5726" y="1634508"/>
                </a:lnTo>
                <a:lnTo>
                  <a:pt x="2556" y="1682847"/>
                </a:lnTo>
                <a:lnTo>
                  <a:pt x="641" y="1731529"/>
                </a:lnTo>
                <a:lnTo>
                  <a:pt x="0" y="1780540"/>
                </a:lnTo>
                <a:lnTo>
                  <a:pt x="641" y="1829550"/>
                </a:lnTo>
                <a:lnTo>
                  <a:pt x="2556" y="1878233"/>
                </a:lnTo>
                <a:lnTo>
                  <a:pt x="5726" y="1926571"/>
                </a:lnTo>
                <a:lnTo>
                  <a:pt x="10136" y="1974549"/>
                </a:lnTo>
                <a:lnTo>
                  <a:pt x="15769" y="2022149"/>
                </a:lnTo>
                <a:lnTo>
                  <a:pt x="22609" y="2069353"/>
                </a:lnTo>
                <a:lnTo>
                  <a:pt x="30638" y="2116146"/>
                </a:lnTo>
                <a:lnTo>
                  <a:pt x="39842" y="2162509"/>
                </a:lnTo>
                <a:lnTo>
                  <a:pt x="50203" y="2208426"/>
                </a:lnTo>
                <a:lnTo>
                  <a:pt x="61705" y="2253881"/>
                </a:lnTo>
                <a:lnTo>
                  <a:pt x="74331" y="2298855"/>
                </a:lnTo>
                <a:lnTo>
                  <a:pt x="88065" y="2343333"/>
                </a:lnTo>
                <a:lnTo>
                  <a:pt x="102890" y="2387297"/>
                </a:lnTo>
                <a:lnTo>
                  <a:pt x="118790" y="2430729"/>
                </a:lnTo>
                <a:lnTo>
                  <a:pt x="135749" y="2473614"/>
                </a:lnTo>
                <a:lnTo>
                  <a:pt x="153750" y="2515934"/>
                </a:lnTo>
                <a:lnTo>
                  <a:pt x="172776" y="2557673"/>
                </a:lnTo>
                <a:lnTo>
                  <a:pt x="192812" y="2598812"/>
                </a:lnTo>
                <a:lnTo>
                  <a:pt x="213840" y="2639336"/>
                </a:lnTo>
                <a:lnTo>
                  <a:pt x="235844" y="2679227"/>
                </a:lnTo>
                <a:lnTo>
                  <a:pt x="258808" y="2718468"/>
                </a:lnTo>
                <a:lnTo>
                  <a:pt x="282715" y="2757043"/>
                </a:lnTo>
                <a:lnTo>
                  <a:pt x="307549" y="2794934"/>
                </a:lnTo>
                <a:lnTo>
                  <a:pt x="333293" y="2832124"/>
                </a:lnTo>
                <a:lnTo>
                  <a:pt x="359932" y="2868597"/>
                </a:lnTo>
                <a:lnTo>
                  <a:pt x="387447" y="2904335"/>
                </a:lnTo>
                <a:lnTo>
                  <a:pt x="415823" y="2939321"/>
                </a:lnTo>
                <a:lnTo>
                  <a:pt x="445044" y="2973539"/>
                </a:lnTo>
                <a:lnTo>
                  <a:pt x="475093" y="3006972"/>
                </a:lnTo>
                <a:lnTo>
                  <a:pt x="505953" y="3039602"/>
                </a:lnTo>
                <a:lnTo>
                  <a:pt x="537609" y="3071412"/>
                </a:lnTo>
                <a:lnTo>
                  <a:pt x="570043" y="3102386"/>
                </a:lnTo>
                <a:lnTo>
                  <a:pt x="603239" y="3132507"/>
                </a:lnTo>
                <a:lnTo>
                  <a:pt x="637180" y="3161757"/>
                </a:lnTo>
                <a:lnTo>
                  <a:pt x="671851" y="3190120"/>
                </a:lnTo>
                <a:lnTo>
                  <a:pt x="707235" y="3217579"/>
                </a:lnTo>
                <a:lnTo>
                  <a:pt x="743315" y="3244116"/>
                </a:lnTo>
                <a:lnTo>
                  <a:pt x="780074" y="3269715"/>
                </a:lnTo>
                <a:lnTo>
                  <a:pt x="817498" y="3294358"/>
                </a:lnTo>
                <a:lnTo>
                  <a:pt x="855567" y="3318030"/>
                </a:lnTo>
                <a:lnTo>
                  <a:pt x="894268" y="3340712"/>
                </a:lnTo>
                <a:lnTo>
                  <a:pt x="933582" y="3362388"/>
                </a:lnTo>
                <a:lnTo>
                  <a:pt x="973494" y="3383041"/>
                </a:lnTo>
                <a:lnTo>
                  <a:pt x="1013987" y="3402653"/>
                </a:lnTo>
                <a:lnTo>
                  <a:pt x="1055044" y="3421209"/>
                </a:lnTo>
                <a:lnTo>
                  <a:pt x="1096649" y="3438690"/>
                </a:lnTo>
                <a:lnTo>
                  <a:pt x="1138786" y="3455081"/>
                </a:lnTo>
                <a:lnTo>
                  <a:pt x="1181438" y="3470363"/>
                </a:lnTo>
                <a:lnTo>
                  <a:pt x="1224589" y="3484520"/>
                </a:lnTo>
                <a:lnTo>
                  <a:pt x="1268222" y="3497535"/>
                </a:lnTo>
                <a:lnTo>
                  <a:pt x="1312321" y="3509392"/>
                </a:lnTo>
                <a:lnTo>
                  <a:pt x="1356869" y="3520072"/>
                </a:lnTo>
                <a:lnTo>
                  <a:pt x="1401850" y="3529559"/>
                </a:lnTo>
                <a:lnTo>
                  <a:pt x="1447248" y="3537837"/>
                </a:lnTo>
                <a:lnTo>
                  <a:pt x="1493045" y="3544887"/>
                </a:lnTo>
                <a:lnTo>
                  <a:pt x="1539226" y="3550694"/>
                </a:lnTo>
                <a:lnTo>
                  <a:pt x="1585773" y="3555240"/>
                </a:lnTo>
                <a:lnTo>
                  <a:pt x="1632671" y="3558508"/>
                </a:lnTo>
                <a:lnTo>
                  <a:pt x="1679904" y="3560481"/>
                </a:lnTo>
                <a:lnTo>
                  <a:pt x="1727453" y="3561143"/>
                </a:lnTo>
                <a:lnTo>
                  <a:pt x="1727453" y="1780540"/>
                </a:lnTo>
                <a:lnTo>
                  <a:pt x="3454781" y="1780540"/>
                </a:lnTo>
                <a:lnTo>
                  <a:pt x="3454139" y="1731529"/>
                </a:lnTo>
                <a:lnTo>
                  <a:pt x="3452225" y="1682847"/>
                </a:lnTo>
                <a:lnTo>
                  <a:pt x="3449055" y="1634508"/>
                </a:lnTo>
                <a:lnTo>
                  <a:pt x="3444645" y="1586531"/>
                </a:lnTo>
                <a:lnTo>
                  <a:pt x="3439013" y="1538932"/>
                </a:lnTo>
                <a:lnTo>
                  <a:pt x="3432174" y="1491728"/>
                </a:lnTo>
                <a:lnTo>
                  <a:pt x="3424145" y="1444936"/>
                </a:lnTo>
                <a:lnTo>
                  <a:pt x="3414942" y="1398573"/>
                </a:lnTo>
                <a:lnTo>
                  <a:pt x="3404583" y="1352656"/>
                </a:lnTo>
                <a:lnTo>
                  <a:pt x="3393082" y="1307203"/>
                </a:lnTo>
                <a:lnTo>
                  <a:pt x="3380457" y="1262229"/>
                </a:lnTo>
                <a:lnTo>
                  <a:pt x="3366725" y="1217753"/>
                </a:lnTo>
                <a:lnTo>
                  <a:pt x="3351901" y="1173790"/>
                </a:lnTo>
                <a:lnTo>
                  <a:pt x="3336002" y="1130358"/>
                </a:lnTo>
                <a:lnTo>
                  <a:pt x="3319045" y="1087475"/>
                </a:lnTo>
                <a:lnTo>
                  <a:pt x="3301046" y="1045156"/>
                </a:lnTo>
                <a:lnTo>
                  <a:pt x="3282022" y="1003419"/>
                </a:lnTo>
                <a:lnTo>
                  <a:pt x="3261988" y="962281"/>
                </a:lnTo>
                <a:lnTo>
                  <a:pt x="3240962" y="921758"/>
                </a:lnTo>
                <a:lnTo>
                  <a:pt x="3218960" y="881869"/>
                </a:lnTo>
                <a:lnTo>
                  <a:pt x="3195999" y="842629"/>
                </a:lnTo>
                <a:lnTo>
                  <a:pt x="3172094" y="804056"/>
                </a:lnTo>
                <a:lnTo>
                  <a:pt x="3147262" y="766166"/>
                </a:lnTo>
                <a:lnTo>
                  <a:pt x="3121520" y="728977"/>
                </a:lnTo>
                <a:lnTo>
                  <a:pt x="3094885" y="692506"/>
                </a:lnTo>
                <a:lnTo>
                  <a:pt x="3067372" y="656770"/>
                </a:lnTo>
                <a:lnTo>
                  <a:pt x="3038998" y="621785"/>
                </a:lnTo>
                <a:lnTo>
                  <a:pt x="3009780" y="587568"/>
                </a:lnTo>
                <a:lnTo>
                  <a:pt x="2979734" y="554138"/>
                </a:lnTo>
                <a:lnTo>
                  <a:pt x="2948876" y="521509"/>
                </a:lnTo>
                <a:lnTo>
                  <a:pt x="2917223" y="489700"/>
                </a:lnTo>
                <a:lnTo>
                  <a:pt x="2884792" y="458728"/>
                </a:lnTo>
                <a:lnTo>
                  <a:pt x="2851599" y="428609"/>
                </a:lnTo>
                <a:lnTo>
                  <a:pt x="2817660" y="399360"/>
                </a:lnTo>
                <a:lnTo>
                  <a:pt x="2782992" y="370999"/>
                </a:lnTo>
                <a:lnTo>
                  <a:pt x="2747611" y="343542"/>
                </a:lnTo>
                <a:lnTo>
                  <a:pt x="2711534" y="317006"/>
                </a:lnTo>
                <a:lnTo>
                  <a:pt x="2674777" y="291408"/>
                </a:lnTo>
                <a:lnTo>
                  <a:pt x="2637357" y="266766"/>
                </a:lnTo>
                <a:lnTo>
                  <a:pt x="2599290" y="243096"/>
                </a:lnTo>
                <a:lnTo>
                  <a:pt x="2560592" y="220416"/>
                </a:lnTo>
                <a:lnTo>
                  <a:pt x="2521281" y="198741"/>
                </a:lnTo>
                <a:lnTo>
                  <a:pt x="2481372" y="178089"/>
                </a:lnTo>
                <a:lnTo>
                  <a:pt x="2440882" y="158478"/>
                </a:lnTo>
                <a:lnTo>
                  <a:pt x="2399827" y="139924"/>
                </a:lnTo>
                <a:lnTo>
                  <a:pt x="2358225" y="122443"/>
                </a:lnTo>
                <a:lnTo>
                  <a:pt x="2316090" y="106054"/>
                </a:lnTo>
                <a:lnTo>
                  <a:pt x="2273441" y="90773"/>
                </a:lnTo>
                <a:lnTo>
                  <a:pt x="2230292" y="76617"/>
                </a:lnTo>
                <a:lnTo>
                  <a:pt x="2186662" y="63602"/>
                </a:lnTo>
                <a:lnTo>
                  <a:pt x="2142566" y="51747"/>
                </a:lnTo>
                <a:lnTo>
                  <a:pt x="2098020" y="41067"/>
                </a:lnTo>
                <a:lnTo>
                  <a:pt x="2053041" y="31581"/>
                </a:lnTo>
                <a:lnTo>
                  <a:pt x="2007646" y="23304"/>
                </a:lnTo>
                <a:lnTo>
                  <a:pt x="1961852" y="16254"/>
                </a:lnTo>
                <a:lnTo>
                  <a:pt x="1915673" y="10448"/>
                </a:lnTo>
                <a:lnTo>
                  <a:pt x="1869128" y="5902"/>
                </a:lnTo>
                <a:lnTo>
                  <a:pt x="1822232" y="2634"/>
                </a:lnTo>
                <a:lnTo>
                  <a:pt x="1775001" y="661"/>
                </a:lnTo>
                <a:lnTo>
                  <a:pt x="1727453" y="0"/>
                </a:lnTo>
                <a:close/>
              </a:path>
            </a:pathLst>
          </a:custGeom>
          <a:solidFill>
            <a:srgbClr val="B8CD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30323" y="4046220"/>
            <a:ext cx="1816607" cy="18943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3376" y="4068190"/>
            <a:ext cx="1731645" cy="1809750"/>
          </a:xfrm>
          <a:custGeom>
            <a:avLst/>
            <a:gdLst/>
            <a:ahLst/>
            <a:cxnLst/>
            <a:rect l="l" t="t" r="r" b="b"/>
            <a:pathLst>
              <a:path w="1731645" h="1809750">
                <a:moveTo>
                  <a:pt x="1731264" y="0"/>
                </a:moveTo>
                <a:lnTo>
                  <a:pt x="0" y="3809"/>
                </a:lnTo>
                <a:lnTo>
                  <a:pt x="6604" y="1809165"/>
                </a:lnTo>
                <a:lnTo>
                  <a:pt x="54200" y="1808306"/>
                </a:lnTo>
                <a:lnTo>
                  <a:pt x="101474" y="1806120"/>
                </a:lnTo>
                <a:lnTo>
                  <a:pt x="148410" y="1802626"/>
                </a:lnTo>
                <a:lnTo>
                  <a:pt x="194991" y="1797841"/>
                </a:lnTo>
                <a:lnTo>
                  <a:pt x="241201" y="1791782"/>
                </a:lnTo>
                <a:lnTo>
                  <a:pt x="287024" y="1784467"/>
                </a:lnTo>
                <a:lnTo>
                  <a:pt x="332442" y="1775911"/>
                </a:lnTo>
                <a:lnTo>
                  <a:pt x="377440" y="1766133"/>
                </a:lnTo>
                <a:lnTo>
                  <a:pt x="422001" y="1755150"/>
                </a:lnTo>
                <a:lnTo>
                  <a:pt x="466108" y="1742979"/>
                </a:lnTo>
                <a:lnTo>
                  <a:pt x="509746" y="1729637"/>
                </a:lnTo>
                <a:lnTo>
                  <a:pt x="552899" y="1715142"/>
                </a:lnTo>
                <a:lnTo>
                  <a:pt x="595548" y="1699510"/>
                </a:lnTo>
                <a:lnTo>
                  <a:pt x="637679" y="1682759"/>
                </a:lnTo>
                <a:lnTo>
                  <a:pt x="679275" y="1664906"/>
                </a:lnTo>
                <a:lnTo>
                  <a:pt x="720319" y="1645968"/>
                </a:lnTo>
                <a:lnTo>
                  <a:pt x="760795" y="1625963"/>
                </a:lnTo>
                <a:lnTo>
                  <a:pt x="800687" y="1604907"/>
                </a:lnTo>
                <a:lnTo>
                  <a:pt x="839978" y="1582818"/>
                </a:lnTo>
                <a:lnTo>
                  <a:pt x="878651" y="1559714"/>
                </a:lnTo>
                <a:lnTo>
                  <a:pt x="916691" y="1535610"/>
                </a:lnTo>
                <a:lnTo>
                  <a:pt x="954082" y="1510525"/>
                </a:lnTo>
                <a:lnTo>
                  <a:pt x="990805" y="1484476"/>
                </a:lnTo>
                <a:lnTo>
                  <a:pt x="1026846" y="1457480"/>
                </a:lnTo>
                <a:lnTo>
                  <a:pt x="1062188" y="1429554"/>
                </a:lnTo>
                <a:lnTo>
                  <a:pt x="1096814" y="1400715"/>
                </a:lnTo>
                <a:lnTo>
                  <a:pt x="1130709" y="1370980"/>
                </a:lnTo>
                <a:lnTo>
                  <a:pt x="1163854" y="1340368"/>
                </a:lnTo>
                <a:lnTo>
                  <a:pt x="1196236" y="1308894"/>
                </a:lnTo>
                <a:lnTo>
                  <a:pt x="1227836" y="1276577"/>
                </a:lnTo>
                <a:lnTo>
                  <a:pt x="1258638" y="1243432"/>
                </a:lnTo>
                <a:lnTo>
                  <a:pt x="1288626" y="1209479"/>
                </a:lnTo>
                <a:lnTo>
                  <a:pt x="1317784" y="1174733"/>
                </a:lnTo>
                <a:lnTo>
                  <a:pt x="1346096" y="1139212"/>
                </a:lnTo>
                <a:lnTo>
                  <a:pt x="1373544" y="1102933"/>
                </a:lnTo>
                <a:lnTo>
                  <a:pt x="1400113" y="1065914"/>
                </a:lnTo>
                <a:lnTo>
                  <a:pt x="1425785" y="1028171"/>
                </a:lnTo>
                <a:lnTo>
                  <a:pt x="1450546" y="989722"/>
                </a:lnTo>
                <a:lnTo>
                  <a:pt x="1474377" y="950584"/>
                </a:lnTo>
                <a:lnTo>
                  <a:pt x="1497264" y="910774"/>
                </a:lnTo>
                <a:lnTo>
                  <a:pt x="1519189" y="870309"/>
                </a:lnTo>
                <a:lnTo>
                  <a:pt x="1540136" y="829208"/>
                </a:lnTo>
                <a:lnTo>
                  <a:pt x="1560088" y="787486"/>
                </a:lnTo>
                <a:lnTo>
                  <a:pt x="1579030" y="745161"/>
                </a:lnTo>
                <a:lnTo>
                  <a:pt x="1596945" y="702250"/>
                </a:lnTo>
                <a:lnTo>
                  <a:pt x="1613816" y="658771"/>
                </a:lnTo>
                <a:lnTo>
                  <a:pt x="1629628" y="614740"/>
                </a:lnTo>
                <a:lnTo>
                  <a:pt x="1644363" y="570176"/>
                </a:lnTo>
                <a:lnTo>
                  <a:pt x="1658005" y="525094"/>
                </a:lnTo>
                <a:lnTo>
                  <a:pt x="1670539" y="479513"/>
                </a:lnTo>
                <a:lnTo>
                  <a:pt x="1681946" y="433449"/>
                </a:lnTo>
                <a:lnTo>
                  <a:pt x="1692212" y="386920"/>
                </a:lnTo>
                <a:lnTo>
                  <a:pt x="1701320" y="339942"/>
                </a:lnTo>
                <a:lnTo>
                  <a:pt x="1709253" y="292534"/>
                </a:lnTo>
                <a:lnTo>
                  <a:pt x="1715995" y="244712"/>
                </a:lnTo>
                <a:lnTo>
                  <a:pt x="1721529" y="196494"/>
                </a:lnTo>
                <a:lnTo>
                  <a:pt x="1725839" y="147896"/>
                </a:lnTo>
                <a:lnTo>
                  <a:pt x="1728910" y="98936"/>
                </a:lnTo>
                <a:lnTo>
                  <a:pt x="1730723" y="49632"/>
                </a:lnTo>
                <a:lnTo>
                  <a:pt x="1731264" y="0"/>
                </a:lnTo>
                <a:close/>
              </a:path>
            </a:pathLst>
          </a:custGeom>
          <a:solidFill>
            <a:srgbClr val="E6B8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74723" y="2867431"/>
            <a:ext cx="659333" cy="9396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19400" y="5257800"/>
            <a:ext cx="4543044" cy="14203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819400" y="5257800"/>
            <a:ext cx="4458335" cy="1447800"/>
          </a:xfrm>
          <a:custGeom>
            <a:avLst/>
            <a:gdLst/>
            <a:ahLst/>
            <a:cxnLst/>
            <a:rect l="l" t="t" r="r" b="b"/>
            <a:pathLst>
              <a:path w="4458334" h="1563370">
                <a:moveTo>
                  <a:pt x="2228977" y="0"/>
                </a:moveTo>
                <a:lnTo>
                  <a:pt x="2160825" y="358"/>
                </a:lnTo>
                <a:lnTo>
                  <a:pt x="2093182" y="1426"/>
                </a:lnTo>
                <a:lnTo>
                  <a:pt x="2026078" y="3193"/>
                </a:lnTo>
                <a:lnTo>
                  <a:pt x="1959541" y="5650"/>
                </a:lnTo>
                <a:lnTo>
                  <a:pt x="1893601" y="8786"/>
                </a:lnTo>
                <a:lnTo>
                  <a:pt x="1828287" y="12590"/>
                </a:lnTo>
                <a:lnTo>
                  <a:pt x="1763627" y="17053"/>
                </a:lnTo>
                <a:lnTo>
                  <a:pt x="1699651" y="22165"/>
                </a:lnTo>
                <a:lnTo>
                  <a:pt x="1636389" y="27915"/>
                </a:lnTo>
                <a:lnTo>
                  <a:pt x="1573868" y="34293"/>
                </a:lnTo>
                <a:lnTo>
                  <a:pt x="1512119" y="41288"/>
                </a:lnTo>
                <a:lnTo>
                  <a:pt x="1451171" y="48891"/>
                </a:lnTo>
                <a:lnTo>
                  <a:pt x="1391052" y="57091"/>
                </a:lnTo>
                <a:lnTo>
                  <a:pt x="1331792" y="65879"/>
                </a:lnTo>
                <a:lnTo>
                  <a:pt x="1273419" y="75243"/>
                </a:lnTo>
                <a:lnTo>
                  <a:pt x="1215964" y="85173"/>
                </a:lnTo>
                <a:lnTo>
                  <a:pt x="1159455" y="95661"/>
                </a:lnTo>
                <a:lnTo>
                  <a:pt x="1103921" y="106694"/>
                </a:lnTo>
                <a:lnTo>
                  <a:pt x="1049392" y="118263"/>
                </a:lnTo>
                <a:lnTo>
                  <a:pt x="995896" y="130359"/>
                </a:lnTo>
                <a:lnTo>
                  <a:pt x="943463" y="142969"/>
                </a:lnTo>
                <a:lnTo>
                  <a:pt x="892121" y="156085"/>
                </a:lnTo>
                <a:lnTo>
                  <a:pt x="841901" y="169696"/>
                </a:lnTo>
                <a:lnTo>
                  <a:pt x="792831" y="183792"/>
                </a:lnTo>
                <a:lnTo>
                  <a:pt x="744939" y="198363"/>
                </a:lnTo>
                <a:lnTo>
                  <a:pt x="698257" y="213398"/>
                </a:lnTo>
                <a:lnTo>
                  <a:pt x="652811" y="228887"/>
                </a:lnTo>
                <a:lnTo>
                  <a:pt x="608633" y="244820"/>
                </a:lnTo>
                <a:lnTo>
                  <a:pt x="565750" y="261187"/>
                </a:lnTo>
                <a:lnTo>
                  <a:pt x="524191" y="277978"/>
                </a:lnTo>
                <a:lnTo>
                  <a:pt x="483987" y="295181"/>
                </a:lnTo>
                <a:lnTo>
                  <a:pt x="445166" y="312788"/>
                </a:lnTo>
                <a:lnTo>
                  <a:pt x="407758" y="330788"/>
                </a:lnTo>
                <a:lnTo>
                  <a:pt x="371790" y="349171"/>
                </a:lnTo>
                <a:lnTo>
                  <a:pt x="337293" y="367926"/>
                </a:lnTo>
                <a:lnTo>
                  <a:pt x="304296" y="387043"/>
                </a:lnTo>
                <a:lnTo>
                  <a:pt x="242917" y="426323"/>
                </a:lnTo>
                <a:lnTo>
                  <a:pt x="187887" y="466930"/>
                </a:lnTo>
                <a:lnTo>
                  <a:pt x="139437" y="508781"/>
                </a:lnTo>
                <a:lnTo>
                  <a:pt x="97803" y="551794"/>
                </a:lnTo>
                <a:lnTo>
                  <a:pt x="63215" y="595889"/>
                </a:lnTo>
                <a:lnTo>
                  <a:pt x="35908" y="640983"/>
                </a:lnTo>
                <a:lnTo>
                  <a:pt x="16114" y="686995"/>
                </a:lnTo>
                <a:lnTo>
                  <a:pt x="4067" y="733842"/>
                </a:lnTo>
                <a:lnTo>
                  <a:pt x="0" y="781443"/>
                </a:lnTo>
                <a:lnTo>
                  <a:pt x="1021" y="805334"/>
                </a:lnTo>
                <a:lnTo>
                  <a:pt x="9108" y="852569"/>
                </a:lnTo>
                <a:lnTo>
                  <a:pt x="25057" y="899009"/>
                </a:lnTo>
                <a:lnTo>
                  <a:pt x="48637" y="944573"/>
                </a:lnTo>
                <a:lnTo>
                  <a:pt x="79613" y="989178"/>
                </a:lnTo>
                <a:lnTo>
                  <a:pt x="117754" y="1032742"/>
                </a:lnTo>
                <a:lnTo>
                  <a:pt x="162825" y="1075184"/>
                </a:lnTo>
                <a:lnTo>
                  <a:pt x="214594" y="1116423"/>
                </a:lnTo>
                <a:lnTo>
                  <a:pt x="272828" y="1156376"/>
                </a:lnTo>
                <a:lnTo>
                  <a:pt x="337293" y="1194961"/>
                </a:lnTo>
                <a:lnTo>
                  <a:pt x="371790" y="1213715"/>
                </a:lnTo>
                <a:lnTo>
                  <a:pt x="407758" y="1232097"/>
                </a:lnTo>
                <a:lnTo>
                  <a:pt x="445166" y="1250097"/>
                </a:lnTo>
                <a:lnTo>
                  <a:pt x="483987" y="1267703"/>
                </a:lnTo>
                <a:lnTo>
                  <a:pt x="524191" y="1284906"/>
                </a:lnTo>
                <a:lnTo>
                  <a:pt x="565750" y="1301696"/>
                </a:lnTo>
                <a:lnTo>
                  <a:pt x="608633" y="1318062"/>
                </a:lnTo>
                <a:lnTo>
                  <a:pt x="652811" y="1333995"/>
                </a:lnTo>
                <a:lnTo>
                  <a:pt x="698257" y="1349483"/>
                </a:lnTo>
                <a:lnTo>
                  <a:pt x="744939" y="1364518"/>
                </a:lnTo>
                <a:lnTo>
                  <a:pt x="792831" y="1379087"/>
                </a:lnTo>
                <a:lnTo>
                  <a:pt x="841901" y="1393183"/>
                </a:lnTo>
                <a:lnTo>
                  <a:pt x="892121" y="1406793"/>
                </a:lnTo>
                <a:lnTo>
                  <a:pt x="943463" y="1419908"/>
                </a:lnTo>
                <a:lnTo>
                  <a:pt x="995896" y="1432518"/>
                </a:lnTo>
                <a:lnTo>
                  <a:pt x="1049392" y="1444612"/>
                </a:lnTo>
                <a:lnTo>
                  <a:pt x="1103921" y="1456181"/>
                </a:lnTo>
                <a:lnTo>
                  <a:pt x="1159455" y="1467214"/>
                </a:lnTo>
                <a:lnTo>
                  <a:pt x="1215964" y="1477700"/>
                </a:lnTo>
                <a:lnTo>
                  <a:pt x="1273419" y="1487630"/>
                </a:lnTo>
                <a:lnTo>
                  <a:pt x="1331792" y="1496994"/>
                </a:lnTo>
                <a:lnTo>
                  <a:pt x="1391052" y="1505781"/>
                </a:lnTo>
                <a:lnTo>
                  <a:pt x="1451171" y="1513980"/>
                </a:lnTo>
                <a:lnTo>
                  <a:pt x="1512119" y="1521583"/>
                </a:lnTo>
                <a:lnTo>
                  <a:pt x="1573868" y="1528578"/>
                </a:lnTo>
                <a:lnTo>
                  <a:pt x="1636389" y="1534955"/>
                </a:lnTo>
                <a:lnTo>
                  <a:pt x="1699651" y="1540704"/>
                </a:lnTo>
                <a:lnTo>
                  <a:pt x="1763627" y="1545815"/>
                </a:lnTo>
                <a:lnTo>
                  <a:pt x="1828287" y="1550278"/>
                </a:lnTo>
                <a:lnTo>
                  <a:pt x="1893601" y="1554082"/>
                </a:lnTo>
                <a:lnTo>
                  <a:pt x="1959541" y="1557218"/>
                </a:lnTo>
                <a:lnTo>
                  <a:pt x="2026078" y="1559674"/>
                </a:lnTo>
                <a:lnTo>
                  <a:pt x="2093182" y="1561442"/>
                </a:lnTo>
                <a:lnTo>
                  <a:pt x="2160825" y="1562510"/>
                </a:lnTo>
                <a:lnTo>
                  <a:pt x="2228977" y="1562868"/>
                </a:lnTo>
                <a:lnTo>
                  <a:pt x="2297121" y="1562510"/>
                </a:lnTo>
                <a:lnTo>
                  <a:pt x="2364757" y="1561442"/>
                </a:lnTo>
                <a:lnTo>
                  <a:pt x="2431855" y="1559674"/>
                </a:lnTo>
                <a:lnTo>
                  <a:pt x="2498385" y="1557218"/>
                </a:lnTo>
                <a:lnTo>
                  <a:pt x="2564320" y="1554082"/>
                </a:lnTo>
                <a:lnTo>
                  <a:pt x="2629629" y="1550278"/>
                </a:lnTo>
                <a:lnTo>
                  <a:pt x="2694283" y="1545815"/>
                </a:lnTo>
                <a:lnTo>
                  <a:pt x="2758253" y="1540704"/>
                </a:lnTo>
                <a:lnTo>
                  <a:pt x="2821511" y="1534955"/>
                </a:lnTo>
                <a:lnTo>
                  <a:pt x="2884026" y="1528578"/>
                </a:lnTo>
                <a:lnTo>
                  <a:pt x="2945771" y="1521583"/>
                </a:lnTo>
                <a:lnTo>
                  <a:pt x="3006715" y="1513980"/>
                </a:lnTo>
                <a:lnTo>
                  <a:pt x="3066830" y="1505781"/>
                </a:lnTo>
                <a:lnTo>
                  <a:pt x="3126086" y="1496994"/>
                </a:lnTo>
                <a:lnTo>
                  <a:pt x="3184455" y="1487630"/>
                </a:lnTo>
                <a:lnTo>
                  <a:pt x="3241906" y="1477700"/>
                </a:lnTo>
                <a:lnTo>
                  <a:pt x="3298412" y="1467214"/>
                </a:lnTo>
                <a:lnTo>
                  <a:pt x="3353942" y="1456181"/>
                </a:lnTo>
                <a:lnTo>
                  <a:pt x="3408469" y="1444612"/>
                </a:lnTo>
                <a:lnTo>
                  <a:pt x="3461962" y="1432518"/>
                </a:lnTo>
                <a:lnTo>
                  <a:pt x="3514392" y="1419908"/>
                </a:lnTo>
                <a:lnTo>
                  <a:pt x="3565731" y="1406793"/>
                </a:lnTo>
                <a:lnTo>
                  <a:pt x="3615949" y="1393183"/>
                </a:lnTo>
                <a:lnTo>
                  <a:pt x="3665017" y="1379087"/>
                </a:lnTo>
                <a:lnTo>
                  <a:pt x="3712906" y="1364518"/>
                </a:lnTo>
                <a:lnTo>
                  <a:pt x="3759587" y="1349483"/>
                </a:lnTo>
                <a:lnTo>
                  <a:pt x="3805031" y="1333995"/>
                </a:lnTo>
                <a:lnTo>
                  <a:pt x="3849208" y="1318062"/>
                </a:lnTo>
                <a:lnTo>
                  <a:pt x="3892089" y="1301696"/>
                </a:lnTo>
                <a:lnTo>
                  <a:pt x="3933646" y="1284906"/>
                </a:lnTo>
                <a:lnTo>
                  <a:pt x="3973849" y="1267703"/>
                </a:lnTo>
                <a:lnTo>
                  <a:pt x="4012668" y="1250097"/>
                </a:lnTo>
                <a:lnTo>
                  <a:pt x="4050076" y="1232097"/>
                </a:lnTo>
                <a:lnTo>
                  <a:pt x="4086042" y="1213715"/>
                </a:lnTo>
                <a:lnTo>
                  <a:pt x="4120538" y="1194961"/>
                </a:lnTo>
                <a:lnTo>
                  <a:pt x="4153534" y="1175844"/>
                </a:lnTo>
                <a:lnTo>
                  <a:pt x="4214912" y="1136565"/>
                </a:lnTo>
                <a:lnTo>
                  <a:pt x="4269941" y="1095959"/>
                </a:lnTo>
                <a:lnTo>
                  <a:pt x="4318390" y="1054109"/>
                </a:lnTo>
                <a:lnTo>
                  <a:pt x="4360024" y="1011095"/>
                </a:lnTo>
                <a:lnTo>
                  <a:pt x="4394612" y="967000"/>
                </a:lnTo>
                <a:lnTo>
                  <a:pt x="4421918" y="921906"/>
                </a:lnTo>
                <a:lnTo>
                  <a:pt x="4441712" y="875894"/>
                </a:lnTo>
                <a:lnTo>
                  <a:pt x="4453759" y="829046"/>
                </a:lnTo>
                <a:lnTo>
                  <a:pt x="4457827" y="781443"/>
                </a:lnTo>
                <a:lnTo>
                  <a:pt x="4456805" y="757553"/>
                </a:lnTo>
                <a:lnTo>
                  <a:pt x="4448718" y="710319"/>
                </a:lnTo>
                <a:lnTo>
                  <a:pt x="4432769" y="663879"/>
                </a:lnTo>
                <a:lnTo>
                  <a:pt x="4409190" y="618316"/>
                </a:lnTo>
                <a:lnTo>
                  <a:pt x="4378213" y="573712"/>
                </a:lnTo>
                <a:lnTo>
                  <a:pt x="4340073" y="530147"/>
                </a:lnTo>
                <a:lnTo>
                  <a:pt x="4295003" y="487705"/>
                </a:lnTo>
                <a:lnTo>
                  <a:pt x="4243235" y="446466"/>
                </a:lnTo>
                <a:lnTo>
                  <a:pt x="4185002" y="406512"/>
                </a:lnTo>
                <a:lnTo>
                  <a:pt x="4120538" y="367926"/>
                </a:lnTo>
                <a:lnTo>
                  <a:pt x="4086042" y="349171"/>
                </a:lnTo>
                <a:lnTo>
                  <a:pt x="4050076" y="330788"/>
                </a:lnTo>
                <a:lnTo>
                  <a:pt x="4012668" y="312788"/>
                </a:lnTo>
                <a:lnTo>
                  <a:pt x="3973849" y="295181"/>
                </a:lnTo>
                <a:lnTo>
                  <a:pt x="3933646" y="277978"/>
                </a:lnTo>
                <a:lnTo>
                  <a:pt x="3892089" y="261187"/>
                </a:lnTo>
                <a:lnTo>
                  <a:pt x="3849208" y="244820"/>
                </a:lnTo>
                <a:lnTo>
                  <a:pt x="3805031" y="228887"/>
                </a:lnTo>
                <a:lnTo>
                  <a:pt x="3759587" y="213398"/>
                </a:lnTo>
                <a:lnTo>
                  <a:pt x="3712906" y="198363"/>
                </a:lnTo>
                <a:lnTo>
                  <a:pt x="3665017" y="183792"/>
                </a:lnTo>
                <a:lnTo>
                  <a:pt x="3615949" y="169696"/>
                </a:lnTo>
                <a:lnTo>
                  <a:pt x="3565731" y="156085"/>
                </a:lnTo>
                <a:lnTo>
                  <a:pt x="3514392" y="142969"/>
                </a:lnTo>
                <a:lnTo>
                  <a:pt x="3461962" y="130359"/>
                </a:lnTo>
                <a:lnTo>
                  <a:pt x="3408469" y="118263"/>
                </a:lnTo>
                <a:lnTo>
                  <a:pt x="3353942" y="106694"/>
                </a:lnTo>
                <a:lnTo>
                  <a:pt x="3298412" y="95661"/>
                </a:lnTo>
                <a:lnTo>
                  <a:pt x="3241906" y="85173"/>
                </a:lnTo>
                <a:lnTo>
                  <a:pt x="3184455" y="75243"/>
                </a:lnTo>
                <a:lnTo>
                  <a:pt x="3126086" y="65879"/>
                </a:lnTo>
                <a:lnTo>
                  <a:pt x="3066830" y="57091"/>
                </a:lnTo>
                <a:lnTo>
                  <a:pt x="3006715" y="48891"/>
                </a:lnTo>
                <a:lnTo>
                  <a:pt x="2945771" y="41288"/>
                </a:lnTo>
                <a:lnTo>
                  <a:pt x="2884026" y="34293"/>
                </a:lnTo>
                <a:lnTo>
                  <a:pt x="2821511" y="27915"/>
                </a:lnTo>
                <a:lnTo>
                  <a:pt x="2758253" y="22165"/>
                </a:lnTo>
                <a:lnTo>
                  <a:pt x="2694283" y="17053"/>
                </a:lnTo>
                <a:lnTo>
                  <a:pt x="2629629" y="12590"/>
                </a:lnTo>
                <a:lnTo>
                  <a:pt x="2564320" y="8786"/>
                </a:lnTo>
                <a:lnTo>
                  <a:pt x="2498385" y="5650"/>
                </a:lnTo>
                <a:lnTo>
                  <a:pt x="2431855" y="3193"/>
                </a:lnTo>
                <a:lnTo>
                  <a:pt x="2364757" y="1426"/>
                </a:lnTo>
                <a:lnTo>
                  <a:pt x="2297121" y="358"/>
                </a:lnTo>
                <a:lnTo>
                  <a:pt x="2228977" y="0"/>
                </a:lnTo>
                <a:close/>
              </a:path>
            </a:pathLst>
          </a:custGeom>
          <a:solidFill>
            <a:srgbClr val="D995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951988" y="1463039"/>
            <a:ext cx="6126479" cy="350215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994786" y="1486280"/>
            <a:ext cx="6042025" cy="3416300"/>
          </a:xfrm>
          <a:custGeom>
            <a:avLst/>
            <a:gdLst/>
            <a:ahLst/>
            <a:cxnLst/>
            <a:rect l="l" t="t" r="r" b="b"/>
            <a:pathLst>
              <a:path w="6042025" h="3416300">
                <a:moveTo>
                  <a:pt x="3440544" y="3403600"/>
                </a:moveTo>
                <a:lnTo>
                  <a:pt x="2601101" y="3403600"/>
                </a:lnTo>
                <a:lnTo>
                  <a:pt x="2660069" y="3416300"/>
                </a:lnTo>
                <a:lnTo>
                  <a:pt x="3381576" y="3416300"/>
                </a:lnTo>
                <a:lnTo>
                  <a:pt x="3440544" y="3403600"/>
                </a:lnTo>
                <a:close/>
              </a:path>
              <a:path w="6042025" h="3416300">
                <a:moveTo>
                  <a:pt x="3557387" y="3390900"/>
                </a:moveTo>
                <a:lnTo>
                  <a:pt x="2484260" y="3390900"/>
                </a:lnTo>
                <a:lnTo>
                  <a:pt x="2542495" y="3403600"/>
                </a:lnTo>
                <a:lnTo>
                  <a:pt x="3499152" y="3403600"/>
                </a:lnTo>
                <a:lnTo>
                  <a:pt x="3557387" y="3390900"/>
                </a:lnTo>
                <a:close/>
              </a:path>
              <a:path w="6042025" h="3416300">
                <a:moveTo>
                  <a:pt x="3672696" y="3378200"/>
                </a:moveTo>
                <a:lnTo>
                  <a:pt x="2368953" y="3378200"/>
                </a:lnTo>
                <a:lnTo>
                  <a:pt x="2426409" y="3390900"/>
                </a:lnTo>
                <a:lnTo>
                  <a:pt x="3615239" y="3390900"/>
                </a:lnTo>
                <a:lnTo>
                  <a:pt x="3672696" y="3378200"/>
                </a:lnTo>
                <a:close/>
              </a:path>
              <a:path w="6042025" h="3416300">
                <a:moveTo>
                  <a:pt x="3842588" y="3352800"/>
                </a:moveTo>
                <a:lnTo>
                  <a:pt x="2199065" y="3352800"/>
                </a:lnTo>
                <a:lnTo>
                  <a:pt x="2311903" y="3378200"/>
                </a:lnTo>
                <a:lnTo>
                  <a:pt x="3729748" y="3378200"/>
                </a:lnTo>
                <a:lnTo>
                  <a:pt x="3842588" y="3352800"/>
                </a:lnTo>
                <a:close/>
              </a:path>
              <a:path w="6042025" h="3416300">
                <a:moveTo>
                  <a:pt x="3898353" y="76200"/>
                </a:moveTo>
                <a:lnTo>
                  <a:pt x="2143301" y="76200"/>
                </a:lnTo>
                <a:lnTo>
                  <a:pt x="1924867" y="127000"/>
                </a:lnTo>
                <a:lnTo>
                  <a:pt x="1512540" y="228600"/>
                </a:lnTo>
                <a:lnTo>
                  <a:pt x="1463520" y="254000"/>
                </a:lnTo>
                <a:lnTo>
                  <a:pt x="1367285" y="279400"/>
                </a:lnTo>
                <a:lnTo>
                  <a:pt x="1320092" y="304800"/>
                </a:lnTo>
                <a:lnTo>
                  <a:pt x="1273531" y="317500"/>
                </a:lnTo>
                <a:lnTo>
                  <a:pt x="1227612" y="342900"/>
                </a:lnTo>
                <a:lnTo>
                  <a:pt x="1182348" y="355600"/>
                </a:lnTo>
                <a:lnTo>
                  <a:pt x="1137749" y="381000"/>
                </a:lnTo>
                <a:lnTo>
                  <a:pt x="1093827" y="393700"/>
                </a:lnTo>
                <a:lnTo>
                  <a:pt x="1008057" y="444500"/>
                </a:lnTo>
                <a:lnTo>
                  <a:pt x="966233" y="457200"/>
                </a:lnTo>
                <a:lnTo>
                  <a:pt x="925130" y="482600"/>
                </a:lnTo>
                <a:lnTo>
                  <a:pt x="884761" y="508000"/>
                </a:lnTo>
                <a:lnTo>
                  <a:pt x="845136" y="533400"/>
                </a:lnTo>
                <a:lnTo>
                  <a:pt x="806266" y="546100"/>
                </a:lnTo>
                <a:lnTo>
                  <a:pt x="768164" y="571500"/>
                </a:lnTo>
                <a:lnTo>
                  <a:pt x="730839" y="596900"/>
                </a:lnTo>
                <a:lnTo>
                  <a:pt x="694305" y="622300"/>
                </a:lnTo>
                <a:lnTo>
                  <a:pt x="658571" y="647700"/>
                </a:lnTo>
                <a:lnTo>
                  <a:pt x="623649" y="673100"/>
                </a:lnTo>
                <a:lnTo>
                  <a:pt x="589550" y="698500"/>
                </a:lnTo>
                <a:lnTo>
                  <a:pt x="556286" y="723900"/>
                </a:lnTo>
                <a:lnTo>
                  <a:pt x="523868" y="749300"/>
                </a:lnTo>
                <a:lnTo>
                  <a:pt x="492307" y="774700"/>
                </a:lnTo>
                <a:lnTo>
                  <a:pt x="461614" y="800100"/>
                </a:lnTo>
                <a:lnTo>
                  <a:pt x="431801" y="838200"/>
                </a:lnTo>
                <a:lnTo>
                  <a:pt x="402879" y="863600"/>
                </a:lnTo>
                <a:lnTo>
                  <a:pt x="374860" y="889000"/>
                </a:lnTo>
                <a:lnTo>
                  <a:pt x="347754" y="914400"/>
                </a:lnTo>
                <a:lnTo>
                  <a:pt x="321573" y="952500"/>
                </a:lnTo>
                <a:lnTo>
                  <a:pt x="296327" y="977900"/>
                </a:lnTo>
                <a:lnTo>
                  <a:pt x="272030" y="1003300"/>
                </a:lnTo>
                <a:lnTo>
                  <a:pt x="248691" y="1028700"/>
                </a:lnTo>
                <a:lnTo>
                  <a:pt x="226322" y="1066800"/>
                </a:lnTo>
                <a:lnTo>
                  <a:pt x="204934" y="1092200"/>
                </a:lnTo>
                <a:lnTo>
                  <a:pt x="184539" y="1130300"/>
                </a:lnTo>
                <a:lnTo>
                  <a:pt x="165147" y="1155700"/>
                </a:lnTo>
                <a:lnTo>
                  <a:pt x="146771" y="1181100"/>
                </a:lnTo>
                <a:lnTo>
                  <a:pt x="129421" y="1219200"/>
                </a:lnTo>
                <a:lnTo>
                  <a:pt x="113108" y="1244600"/>
                </a:lnTo>
                <a:lnTo>
                  <a:pt x="97844" y="1282700"/>
                </a:lnTo>
                <a:lnTo>
                  <a:pt x="83641" y="1308100"/>
                </a:lnTo>
                <a:lnTo>
                  <a:pt x="70509" y="1346200"/>
                </a:lnTo>
                <a:lnTo>
                  <a:pt x="58460" y="1384300"/>
                </a:lnTo>
                <a:lnTo>
                  <a:pt x="47505" y="1409700"/>
                </a:lnTo>
                <a:lnTo>
                  <a:pt x="37655" y="1447800"/>
                </a:lnTo>
                <a:lnTo>
                  <a:pt x="28921" y="1473200"/>
                </a:lnTo>
                <a:lnTo>
                  <a:pt x="21316" y="1511300"/>
                </a:lnTo>
                <a:lnTo>
                  <a:pt x="14850" y="1549400"/>
                </a:lnTo>
                <a:lnTo>
                  <a:pt x="9534" y="1574800"/>
                </a:lnTo>
                <a:lnTo>
                  <a:pt x="5379" y="1612900"/>
                </a:lnTo>
                <a:lnTo>
                  <a:pt x="2398" y="1651000"/>
                </a:lnTo>
                <a:lnTo>
                  <a:pt x="601" y="1676400"/>
                </a:lnTo>
                <a:lnTo>
                  <a:pt x="0" y="1714500"/>
                </a:lnTo>
                <a:lnTo>
                  <a:pt x="601" y="1752600"/>
                </a:lnTo>
                <a:lnTo>
                  <a:pt x="2398" y="1778000"/>
                </a:lnTo>
                <a:lnTo>
                  <a:pt x="5379" y="1816100"/>
                </a:lnTo>
                <a:lnTo>
                  <a:pt x="9534" y="1854200"/>
                </a:lnTo>
                <a:lnTo>
                  <a:pt x="14850" y="1879600"/>
                </a:lnTo>
                <a:lnTo>
                  <a:pt x="21316" y="1917700"/>
                </a:lnTo>
                <a:lnTo>
                  <a:pt x="28921" y="1955800"/>
                </a:lnTo>
                <a:lnTo>
                  <a:pt x="37655" y="1981200"/>
                </a:lnTo>
                <a:lnTo>
                  <a:pt x="47505" y="2019300"/>
                </a:lnTo>
                <a:lnTo>
                  <a:pt x="58460" y="2044700"/>
                </a:lnTo>
                <a:lnTo>
                  <a:pt x="70509" y="2082800"/>
                </a:lnTo>
                <a:lnTo>
                  <a:pt x="83641" y="2120900"/>
                </a:lnTo>
                <a:lnTo>
                  <a:pt x="97844" y="2146300"/>
                </a:lnTo>
                <a:lnTo>
                  <a:pt x="113108" y="2184400"/>
                </a:lnTo>
                <a:lnTo>
                  <a:pt x="129421" y="2209800"/>
                </a:lnTo>
                <a:lnTo>
                  <a:pt x="146771" y="2247900"/>
                </a:lnTo>
                <a:lnTo>
                  <a:pt x="165147" y="2273300"/>
                </a:lnTo>
                <a:lnTo>
                  <a:pt x="184539" y="2298700"/>
                </a:lnTo>
                <a:lnTo>
                  <a:pt x="204934" y="2336800"/>
                </a:lnTo>
                <a:lnTo>
                  <a:pt x="226322" y="2362200"/>
                </a:lnTo>
                <a:lnTo>
                  <a:pt x="248691" y="2400300"/>
                </a:lnTo>
                <a:lnTo>
                  <a:pt x="272030" y="2425700"/>
                </a:lnTo>
                <a:lnTo>
                  <a:pt x="296327" y="2451100"/>
                </a:lnTo>
                <a:lnTo>
                  <a:pt x="321573" y="2476500"/>
                </a:lnTo>
                <a:lnTo>
                  <a:pt x="347754" y="2514600"/>
                </a:lnTo>
                <a:lnTo>
                  <a:pt x="374860" y="2540000"/>
                </a:lnTo>
                <a:lnTo>
                  <a:pt x="402879" y="2565400"/>
                </a:lnTo>
                <a:lnTo>
                  <a:pt x="431801" y="2590800"/>
                </a:lnTo>
                <a:lnTo>
                  <a:pt x="461614" y="2616200"/>
                </a:lnTo>
                <a:lnTo>
                  <a:pt x="492307" y="2654300"/>
                </a:lnTo>
                <a:lnTo>
                  <a:pt x="523868" y="2679700"/>
                </a:lnTo>
                <a:lnTo>
                  <a:pt x="556286" y="2705100"/>
                </a:lnTo>
                <a:lnTo>
                  <a:pt x="589550" y="2730500"/>
                </a:lnTo>
                <a:lnTo>
                  <a:pt x="623649" y="2755900"/>
                </a:lnTo>
                <a:lnTo>
                  <a:pt x="658571" y="2781300"/>
                </a:lnTo>
                <a:lnTo>
                  <a:pt x="694305" y="2806700"/>
                </a:lnTo>
                <a:lnTo>
                  <a:pt x="730839" y="2832100"/>
                </a:lnTo>
                <a:lnTo>
                  <a:pt x="768164" y="2857500"/>
                </a:lnTo>
                <a:lnTo>
                  <a:pt x="806266" y="2870200"/>
                </a:lnTo>
                <a:lnTo>
                  <a:pt x="845136" y="2895600"/>
                </a:lnTo>
                <a:lnTo>
                  <a:pt x="884761" y="2921000"/>
                </a:lnTo>
                <a:lnTo>
                  <a:pt x="925130" y="2946400"/>
                </a:lnTo>
                <a:lnTo>
                  <a:pt x="966233" y="2971800"/>
                </a:lnTo>
                <a:lnTo>
                  <a:pt x="1008057" y="2984500"/>
                </a:lnTo>
                <a:lnTo>
                  <a:pt x="1093827" y="3035300"/>
                </a:lnTo>
                <a:lnTo>
                  <a:pt x="1137749" y="3048000"/>
                </a:lnTo>
                <a:lnTo>
                  <a:pt x="1182348" y="3073400"/>
                </a:lnTo>
                <a:lnTo>
                  <a:pt x="1227612" y="3086100"/>
                </a:lnTo>
                <a:lnTo>
                  <a:pt x="1273531" y="3111500"/>
                </a:lnTo>
                <a:lnTo>
                  <a:pt x="1320092" y="3124200"/>
                </a:lnTo>
                <a:lnTo>
                  <a:pt x="1367285" y="3149600"/>
                </a:lnTo>
                <a:lnTo>
                  <a:pt x="1463520" y="3175000"/>
                </a:lnTo>
                <a:lnTo>
                  <a:pt x="1512540" y="3200400"/>
                </a:lnTo>
                <a:lnTo>
                  <a:pt x="1714373" y="3251200"/>
                </a:lnTo>
                <a:lnTo>
                  <a:pt x="2143301" y="3352800"/>
                </a:lnTo>
                <a:lnTo>
                  <a:pt x="3898353" y="3352800"/>
                </a:lnTo>
                <a:lnTo>
                  <a:pt x="4327295" y="3251200"/>
                </a:lnTo>
                <a:lnTo>
                  <a:pt x="4529135" y="3200400"/>
                </a:lnTo>
                <a:lnTo>
                  <a:pt x="4578157" y="3175000"/>
                </a:lnTo>
                <a:lnTo>
                  <a:pt x="4674397" y="3149600"/>
                </a:lnTo>
                <a:lnTo>
                  <a:pt x="4721592" y="3124200"/>
                </a:lnTo>
                <a:lnTo>
                  <a:pt x="4768155" y="3111500"/>
                </a:lnTo>
                <a:lnTo>
                  <a:pt x="4814076" y="3086100"/>
                </a:lnTo>
                <a:lnTo>
                  <a:pt x="4859343" y="3073400"/>
                </a:lnTo>
                <a:lnTo>
                  <a:pt x="4903944" y="3048000"/>
                </a:lnTo>
                <a:lnTo>
                  <a:pt x="4947868" y="3035300"/>
                </a:lnTo>
                <a:lnTo>
                  <a:pt x="5033642" y="2984500"/>
                </a:lnTo>
                <a:lnTo>
                  <a:pt x="5075469" y="2971800"/>
                </a:lnTo>
                <a:lnTo>
                  <a:pt x="5116574" y="2946400"/>
                </a:lnTo>
                <a:lnTo>
                  <a:pt x="5156946" y="2921000"/>
                </a:lnTo>
                <a:lnTo>
                  <a:pt x="5196573" y="2895600"/>
                </a:lnTo>
                <a:lnTo>
                  <a:pt x="5235445" y="2870200"/>
                </a:lnTo>
                <a:lnTo>
                  <a:pt x="5273550" y="2857500"/>
                </a:lnTo>
                <a:lnTo>
                  <a:pt x="5310876" y="2832100"/>
                </a:lnTo>
                <a:lnTo>
                  <a:pt x="5347413" y="2806700"/>
                </a:lnTo>
                <a:lnTo>
                  <a:pt x="5383150" y="2781300"/>
                </a:lnTo>
                <a:lnTo>
                  <a:pt x="5418074" y="2755900"/>
                </a:lnTo>
                <a:lnTo>
                  <a:pt x="5452175" y="2730500"/>
                </a:lnTo>
                <a:lnTo>
                  <a:pt x="5485441" y="2705100"/>
                </a:lnTo>
                <a:lnTo>
                  <a:pt x="5517862" y="2679700"/>
                </a:lnTo>
                <a:lnTo>
                  <a:pt x="5549425" y="2654300"/>
                </a:lnTo>
                <a:lnTo>
                  <a:pt x="5580120" y="2616200"/>
                </a:lnTo>
                <a:lnTo>
                  <a:pt x="5609935" y="2590800"/>
                </a:lnTo>
                <a:lnTo>
                  <a:pt x="5638858" y="2565400"/>
                </a:lnTo>
                <a:lnTo>
                  <a:pt x="5666880" y="2540000"/>
                </a:lnTo>
                <a:lnTo>
                  <a:pt x="5693988" y="2514600"/>
                </a:lnTo>
                <a:lnTo>
                  <a:pt x="5720171" y="2476500"/>
                </a:lnTo>
                <a:lnTo>
                  <a:pt x="5745418" y="2451100"/>
                </a:lnTo>
                <a:lnTo>
                  <a:pt x="5769718" y="2425700"/>
                </a:lnTo>
                <a:lnTo>
                  <a:pt x="5793058" y="2400300"/>
                </a:lnTo>
                <a:lnTo>
                  <a:pt x="5815429" y="2362200"/>
                </a:lnTo>
                <a:lnTo>
                  <a:pt x="5836819" y="2336800"/>
                </a:lnTo>
                <a:lnTo>
                  <a:pt x="5857216" y="2298700"/>
                </a:lnTo>
                <a:lnTo>
                  <a:pt x="5876609" y="2273300"/>
                </a:lnTo>
                <a:lnTo>
                  <a:pt x="5894987" y="2247900"/>
                </a:lnTo>
                <a:lnTo>
                  <a:pt x="5912338" y="2209800"/>
                </a:lnTo>
                <a:lnTo>
                  <a:pt x="5928652" y="2184400"/>
                </a:lnTo>
                <a:lnTo>
                  <a:pt x="5943917" y="2146300"/>
                </a:lnTo>
                <a:lnTo>
                  <a:pt x="5958122" y="2120900"/>
                </a:lnTo>
                <a:lnTo>
                  <a:pt x="5971255" y="2082800"/>
                </a:lnTo>
                <a:lnTo>
                  <a:pt x="5983305" y="2044700"/>
                </a:lnTo>
                <a:lnTo>
                  <a:pt x="5994261" y="2019300"/>
                </a:lnTo>
                <a:lnTo>
                  <a:pt x="6004112" y="1981200"/>
                </a:lnTo>
                <a:lnTo>
                  <a:pt x="6012846" y="1955800"/>
                </a:lnTo>
                <a:lnTo>
                  <a:pt x="6020452" y="1917700"/>
                </a:lnTo>
                <a:lnTo>
                  <a:pt x="6026919" y="1879600"/>
                </a:lnTo>
                <a:lnTo>
                  <a:pt x="6032236" y="1854200"/>
                </a:lnTo>
                <a:lnTo>
                  <a:pt x="6036390" y="1816100"/>
                </a:lnTo>
                <a:lnTo>
                  <a:pt x="6039372" y="1778000"/>
                </a:lnTo>
                <a:lnTo>
                  <a:pt x="6041169" y="1752600"/>
                </a:lnTo>
                <a:lnTo>
                  <a:pt x="6041770" y="1714500"/>
                </a:lnTo>
                <a:lnTo>
                  <a:pt x="6041169" y="1676400"/>
                </a:lnTo>
                <a:lnTo>
                  <a:pt x="6039372" y="1651000"/>
                </a:lnTo>
                <a:lnTo>
                  <a:pt x="6036390" y="1612900"/>
                </a:lnTo>
                <a:lnTo>
                  <a:pt x="6032236" y="1574800"/>
                </a:lnTo>
                <a:lnTo>
                  <a:pt x="6026919" y="1549400"/>
                </a:lnTo>
                <a:lnTo>
                  <a:pt x="6020452" y="1511300"/>
                </a:lnTo>
                <a:lnTo>
                  <a:pt x="6012846" y="1473200"/>
                </a:lnTo>
                <a:lnTo>
                  <a:pt x="6004112" y="1447800"/>
                </a:lnTo>
                <a:lnTo>
                  <a:pt x="5994261" y="1409700"/>
                </a:lnTo>
                <a:lnTo>
                  <a:pt x="5983305" y="1384300"/>
                </a:lnTo>
                <a:lnTo>
                  <a:pt x="5971255" y="1346200"/>
                </a:lnTo>
                <a:lnTo>
                  <a:pt x="5958122" y="1308100"/>
                </a:lnTo>
                <a:lnTo>
                  <a:pt x="5943917" y="1282700"/>
                </a:lnTo>
                <a:lnTo>
                  <a:pt x="5928652" y="1244600"/>
                </a:lnTo>
                <a:lnTo>
                  <a:pt x="5912338" y="1219200"/>
                </a:lnTo>
                <a:lnTo>
                  <a:pt x="5894987" y="1181100"/>
                </a:lnTo>
                <a:lnTo>
                  <a:pt x="5876609" y="1155700"/>
                </a:lnTo>
                <a:lnTo>
                  <a:pt x="5857216" y="1130300"/>
                </a:lnTo>
                <a:lnTo>
                  <a:pt x="5836819" y="1092200"/>
                </a:lnTo>
                <a:lnTo>
                  <a:pt x="5815429" y="1066800"/>
                </a:lnTo>
                <a:lnTo>
                  <a:pt x="5793058" y="1028700"/>
                </a:lnTo>
                <a:lnTo>
                  <a:pt x="5769718" y="1003300"/>
                </a:lnTo>
                <a:lnTo>
                  <a:pt x="5745418" y="977900"/>
                </a:lnTo>
                <a:lnTo>
                  <a:pt x="5720171" y="952500"/>
                </a:lnTo>
                <a:lnTo>
                  <a:pt x="5693988" y="914400"/>
                </a:lnTo>
                <a:lnTo>
                  <a:pt x="5666880" y="889000"/>
                </a:lnTo>
                <a:lnTo>
                  <a:pt x="5638858" y="863600"/>
                </a:lnTo>
                <a:lnTo>
                  <a:pt x="5609935" y="838200"/>
                </a:lnTo>
                <a:lnTo>
                  <a:pt x="5580120" y="800100"/>
                </a:lnTo>
                <a:lnTo>
                  <a:pt x="5549425" y="774700"/>
                </a:lnTo>
                <a:lnTo>
                  <a:pt x="5517862" y="749300"/>
                </a:lnTo>
                <a:lnTo>
                  <a:pt x="5485441" y="723900"/>
                </a:lnTo>
                <a:lnTo>
                  <a:pt x="5452175" y="698500"/>
                </a:lnTo>
                <a:lnTo>
                  <a:pt x="5418074" y="673100"/>
                </a:lnTo>
                <a:lnTo>
                  <a:pt x="5383150" y="647700"/>
                </a:lnTo>
                <a:lnTo>
                  <a:pt x="5347413" y="622300"/>
                </a:lnTo>
                <a:lnTo>
                  <a:pt x="5310876" y="596900"/>
                </a:lnTo>
                <a:lnTo>
                  <a:pt x="5273550" y="571500"/>
                </a:lnTo>
                <a:lnTo>
                  <a:pt x="5235445" y="546100"/>
                </a:lnTo>
                <a:lnTo>
                  <a:pt x="5196573" y="533400"/>
                </a:lnTo>
                <a:lnTo>
                  <a:pt x="5156946" y="508000"/>
                </a:lnTo>
                <a:lnTo>
                  <a:pt x="5116574" y="482600"/>
                </a:lnTo>
                <a:lnTo>
                  <a:pt x="5075469" y="457200"/>
                </a:lnTo>
                <a:lnTo>
                  <a:pt x="5033642" y="444500"/>
                </a:lnTo>
                <a:lnTo>
                  <a:pt x="4947868" y="393700"/>
                </a:lnTo>
                <a:lnTo>
                  <a:pt x="4903944" y="381000"/>
                </a:lnTo>
                <a:lnTo>
                  <a:pt x="4859343" y="355600"/>
                </a:lnTo>
                <a:lnTo>
                  <a:pt x="4814076" y="342900"/>
                </a:lnTo>
                <a:lnTo>
                  <a:pt x="4768155" y="317500"/>
                </a:lnTo>
                <a:lnTo>
                  <a:pt x="4721592" y="304800"/>
                </a:lnTo>
                <a:lnTo>
                  <a:pt x="4674397" y="279400"/>
                </a:lnTo>
                <a:lnTo>
                  <a:pt x="4578157" y="254000"/>
                </a:lnTo>
                <a:lnTo>
                  <a:pt x="4529135" y="228600"/>
                </a:lnTo>
                <a:lnTo>
                  <a:pt x="4116794" y="127000"/>
                </a:lnTo>
                <a:lnTo>
                  <a:pt x="3898353" y="76200"/>
                </a:lnTo>
                <a:close/>
              </a:path>
              <a:path w="6042025" h="3416300">
                <a:moveTo>
                  <a:pt x="3729748" y="50800"/>
                </a:moveTo>
                <a:lnTo>
                  <a:pt x="2311903" y="50800"/>
                </a:lnTo>
                <a:lnTo>
                  <a:pt x="2199065" y="76200"/>
                </a:lnTo>
                <a:lnTo>
                  <a:pt x="3842588" y="76200"/>
                </a:lnTo>
                <a:lnTo>
                  <a:pt x="3729748" y="50800"/>
                </a:lnTo>
                <a:close/>
              </a:path>
              <a:path w="6042025" h="3416300">
                <a:moveTo>
                  <a:pt x="3615239" y="38100"/>
                </a:moveTo>
                <a:lnTo>
                  <a:pt x="2426409" y="38100"/>
                </a:lnTo>
                <a:lnTo>
                  <a:pt x="2368953" y="50800"/>
                </a:lnTo>
                <a:lnTo>
                  <a:pt x="3672696" y="50800"/>
                </a:lnTo>
                <a:lnTo>
                  <a:pt x="3615239" y="38100"/>
                </a:lnTo>
                <a:close/>
              </a:path>
              <a:path w="6042025" h="3416300">
                <a:moveTo>
                  <a:pt x="3499152" y="25400"/>
                </a:moveTo>
                <a:lnTo>
                  <a:pt x="2542495" y="25400"/>
                </a:lnTo>
                <a:lnTo>
                  <a:pt x="2484260" y="38100"/>
                </a:lnTo>
                <a:lnTo>
                  <a:pt x="3557387" y="38100"/>
                </a:lnTo>
                <a:lnTo>
                  <a:pt x="3499152" y="25400"/>
                </a:lnTo>
                <a:close/>
              </a:path>
              <a:path w="6042025" h="3416300">
                <a:moveTo>
                  <a:pt x="3381576" y="12700"/>
                </a:moveTo>
                <a:lnTo>
                  <a:pt x="2660069" y="12700"/>
                </a:lnTo>
                <a:lnTo>
                  <a:pt x="2601101" y="25400"/>
                </a:lnTo>
                <a:lnTo>
                  <a:pt x="3440544" y="25400"/>
                </a:lnTo>
                <a:lnTo>
                  <a:pt x="3381576" y="12700"/>
                </a:lnTo>
                <a:close/>
              </a:path>
              <a:path w="6042025" h="3416300">
                <a:moveTo>
                  <a:pt x="3081718" y="0"/>
                </a:moveTo>
                <a:lnTo>
                  <a:pt x="2959925" y="0"/>
                </a:lnTo>
                <a:lnTo>
                  <a:pt x="2899322" y="12700"/>
                </a:lnTo>
                <a:lnTo>
                  <a:pt x="3142321" y="12700"/>
                </a:lnTo>
                <a:lnTo>
                  <a:pt x="3081718" y="0"/>
                </a:lnTo>
                <a:close/>
              </a:path>
            </a:pathLst>
          </a:custGeom>
          <a:solidFill>
            <a:srgbClr val="94B3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86334" y="759353"/>
            <a:ext cx="8771331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5. </a:t>
            </a:r>
            <a:r>
              <a:rPr lang="ru-RU" dirty="0" err="1" smtClean="0"/>
              <a:t>Освіта</a:t>
            </a:r>
            <a:r>
              <a:rPr lang="ru-RU" dirty="0" smtClean="0"/>
              <a:t> як ключ до </a:t>
            </a:r>
            <a:r>
              <a:rPr lang="ru-RU" dirty="0" err="1" smtClean="0"/>
              <a:t>професійної</a:t>
            </a:r>
            <a:r>
              <a:rPr lang="ru-RU" dirty="0" smtClean="0"/>
              <a:t> </a:t>
            </a:r>
            <a:r>
              <a:rPr lang="ru-RU" smtClean="0"/>
              <a:t>кар'єри</a:t>
            </a:r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2940176" y="2461514"/>
            <a:ext cx="1401445" cy="1774825"/>
          </a:xfrm>
          <a:custGeom>
            <a:avLst/>
            <a:gdLst/>
            <a:ahLst/>
            <a:cxnLst/>
            <a:rect l="l" t="t" r="r" b="b"/>
            <a:pathLst>
              <a:path w="1401445" h="1774825">
                <a:moveTo>
                  <a:pt x="1308127" y="118989"/>
                </a:moveTo>
                <a:lnTo>
                  <a:pt x="1237829" y="146934"/>
                </a:lnTo>
                <a:lnTo>
                  <a:pt x="0" y="1727835"/>
                </a:lnTo>
                <a:lnTo>
                  <a:pt x="60071" y="1774825"/>
                </a:lnTo>
                <a:lnTo>
                  <a:pt x="1297868" y="193814"/>
                </a:lnTo>
                <a:lnTo>
                  <a:pt x="1308127" y="118989"/>
                </a:lnTo>
                <a:close/>
              </a:path>
              <a:path w="1401445" h="1774825">
                <a:moveTo>
                  <a:pt x="1396389" y="35940"/>
                </a:moveTo>
                <a:lnTo>
                  <a:pt x="1324737" y="35940"/>
                </a:lnTo>
                <a:lnTo>
                  <a:pt x="1384681" y="82931"/>
                </a:lnTo>
                <a:lnTo>
                  <a:pt x="1297868" y="193814"/>
                </a:lnTo>
                <a:lnTo>
                  <a:pt x="1281049" y="316484"/>
                </a:lnTo>
                <a:lnTo>
                  <a:pt x="1281967" y="331585"/>
                </a:lnTo>
                <a:lnTo>
                  <a:pt x="1288399" y="344709"/>
                </a:lnTo>
                <a:lnTo>
                  <a:pt x="1299283" y="354453"/>
                </a:lnTo>
                <a:lnTo>
                  <a:pt x="1313561" y="359410"/>
                </a:lnTo>
                <a:lnTo>
                  <a:pt x="1328662" y="358491"/>
                </a:lnTo>
                <a:lnTo>
                  <a:pt x="1341786" y="352059"/>
                </a:lnTo>
                <a:lnTo>
                  <a:pt x="1351530" y="341175"/>
                </a:lnTo>
                <a:lnTo>
                  <a:pt x="1356487" y="326898"/>
                </a:lnTo>
                <a:lnTo>
                  <a:pt x="1396389" y="35940"/>
                </a:lnTo>
                <a:close/>
              </a:path>
              <a:path w="1401445" h="1774825">
                <a:moveTo>
                  <a:pt x="1401318" y="0"/>
                </a:moveTo>
                <a:lnTo>
                  <a:pt x="1094739" y="121793"/>
                </a:lnTo>
                <a:lnTo>
                  <a:pt x="1082065" y="130103"/>
                </a:lnTo>
                <a:lnTo>
                  <a:pt x="1073832" y="142176"/>
                </a:lnTo>
                <a:lnTo>
                  <a:pt x="1070719" y="156440"/>
                </a:lnTo>
                <a:lnTo>
                  <a:pt x="1073403" y="171323"/>
                </a:lnTo>
                <a:lnTo>
                  <a:pt x="1081641" y="183997"/>
                </a:lnTo>
                <a:lnTo>
                  <a:pt x="1093676" y="192230"/>
                </a:lnTo>
                <a:lnTo>
                  <a:pt x="1107926" y="195343"/>
                </a:lnTo>
                <a:lnTo>
                  <a:pt x="1122807" y="192659"/>
                </a:lnTo>
                <a:lnTo>
                  <a:pt x="1237829" y="146934"/>
                </a:lnTo>
                <a:lnTo>
                  <a:pt x="1324737" y="35940"/>
                </a:lnTo>
                <a:lnTo>
                  <a:pt x="1396389" y="35940"/>
                </a:lnTo>
                <a:lnTo>
                  <a:pt x="1401318" y="0"/>
                </a:lnTo>
                <a:close/>
              </a:path>
              <a:path w="1401445" h="1774825">
                <a:moveTo>
                  <a:pt x="1348228" y="54356"/>
                </a:moveTo>
                <a:lnTo>
                  <a:pt x="1316989" y="54356"/>
                </a:lnTo>
                <a:lnTo>
                  <a:pt x="1368806" y="94869"/>
                </a:lnTo>
                <a:lnTo>
                  <a:pt x="1308127" y="118989"/>
                </a:lnTo>
                <a:lnTo>
                  <a:pt x="1297868" y="193814"/>
                </a:lnTo>
                <a:lnTo>
                  <a:pt x="1384681" y="82931"/>
                </a:lnTo>
                <a:lnTo>
                  <a:pt x="1348228" y="54356"/>
                </a:lnTo>
                <a:close/>
              </a:path>
              <a:path w="1401445" h="1774825">
                <a:moveTo>
                  <a:pt x="1324737" y="35940"/>
                </a:moveTo>
                <a:lnTo>
                  <a:pt x="1237829" y="146934"/>
                </a:lnTo>
                <a:lnTo>
                  <a:pt x="1308127" y="118989"/>
                </a:lnTo>
                <a:lnTo>
                  <a:pt x="1316989" y="54356"/>
                </a:lnTo>
                <a:lnTo>
                  <a:pt x="1348228" y="54356"/>
                </a:lnTo>
                <a:lnTo>
                  <a:pt x="1324737" y="35940"/>
                </a:lnTo>
                <a:close/>
              </a:path>
              <a:path w="1401445" h="1774825">
                <a:moveTo>
                  <a:pt x="1316989" y="54356"/>
                </a:moveTo>
                <a:lnTo>
                  <a:pt x="1308127" y="118989"/>
                </a:lnTo>
                <a:lnTo>
                  <a:pt x="1368806" y="94869"/>
                </a:lnTo>
                <a:lnTo>
                  <a:pt x="1316989" y="54356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970276" y="3870578"/>
            <a:ext cx="0" cy="576580"/>
          </a:xfrm>
          <a:custGeom>
            <a:avLst/>
            <a:gdLst/>
            <a:ahLst/>
            <a:cxnLst/>
            <a:rect l="l" t="t" r="r" b="b"/>
            <a:pathLst>
              <a:path h="576579">
                <a:moveTo>
                  <a:pt x="0" y="576072"/>
                </a:moveTo>
                <a:lnTo>
                  <a:pt x="0" y="0"/>
                </a:lnTo>
              </a:path>
            </a:pathLst>
          </a:custGeom>
          <a:ln w="76200">
            <a:solidFill>
              <a:srgbClr val="E36C0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955163" y="3308222"/>
            <a:ext cx="1478915" cy="929005"/>
          </a:xfrm>
          <a:custGeom>
            <a:avLst/>
            <a:gdLst/>
            <a:ahLst/>
            <a:cxnLst/>
            <a:rect l="l" t="t" r="r" b="b"/>
            <a:pathLst>
              <a:path w="1478914" h="929004">
                <a:moveTo>
                  <a:pt x="1382101" y="59675"/>
                </a:moveTo>
                <a:lnTo>
                  <a:pt x="1325544" y="61122"/>
                </a:lnTo>
                <a:lnTo>
                  <a:pt x="0" y="880237"/>
                </a:lnTo>
                <a:lnTo>
                  <a:pt x="30099" y="928877"/>
                </a:lnTo>
                <a:lnTo>
                  <a:pt x="1355522" y="109646"/>
                </a:lnTo>
                <a:lnTo>
                  <a:pt x="1382101" y="59675"/>
                </a:lnTo>
                <a:close/>
              </a:path>
              <a:path w="1478914" h="929004">
                <a:moveTo>
                  <a:pt x="1475685" y="5587"/>
                </a:moveTo>
                <a:lnTo>
                  <a:pt x="1415414" y="5587"/>
                </a:lnTo>
                <a:lnTo>
                  <a:pt x="1445387" y="54101"/>
                </a:lnTo>
                <a:lnTo>
                  <a:pt x="1355522" y="109646"/>
                </a:lnTo>
                <a:lnTo>
                  <a:pt x="1311910" y="191642"/>
                </a:lnTo>
                <a:lnTo>
                  <a:pt x="1308629" y="202533"/>
                </a:lnTo>
                <a:lnTo>
                  <a:pt x="1309766" y="213423"/>
                </a:lnTo>
                <a:lnTo>
                  <a:pt x="1314928" y="223075"/>
                </a:lnTo>
                <a:lnTo>
                  <a:pt x="1323721" y="230250"/>
                </a:lnTo>
                <a:lnTo>
                  <a:pt x="1334557" y="233531"/>
                </a:lnTo>
                <a:lnTo>
                  <a:pt x="1345453" y="232394"/>
                </a:lnTo>
                <a:lnTo>
                  <a:pt x="1355135" y="227232"/>
                </a:lnTo>
                <a:lnTo>
                  <a:pt x="1362328" y="218439"/>
                </a:lnTo>
                <a:lnTo>
                  <a:pt x="1475685" y="5587"/>
                </a:lnTo>
                <a:close/>
              </a:path>
              <a:path w="1478914" h="929004">
                <a:moveTo>
                  <a:pt x="1422084" y="16382"/>
                </a:moveTo>
                <a:lnTo>
                  <a:pt x="1405127" y="16382"/>
                </a:lnTo>
                <a:lnTo>
                  <a:pt x="1431163" y="58419"/>
                </a:lnTo>
                <a:lnTo>
                  <a:pt x="1382101" y="59675"/>
                </a:lnTo>
                <a:lnTo>
                  <a:pt x="1355522" y="109646"/>
                </a:lnTo>
                <a:lnTo>
                  <a:pt x="1445387" y="54101"/>
                </a:lnTo>
                <a:lnTo>
                  <a:pt x="1422084" y="16382"/>
                </a:lnTo>
                <a:close/>
              </a:path>
              <a:path w="1478914" h="929004">
                <a:moveTo>
                  <a:pt x="1478661" y="0"/>
                </a:moveTo>
                <a:lnTo>
                  <a:pt x="1231264" y="6350"/>
                </a:lnTo>
                <a:lnTo>
                  <a:pt x="1203452" y="35687"/>
                </a:lnTo>
                <a:lnTo>
                  <a:pt x="1205962" y="46730"/>
                </a:lnTo>
                <a:lnTo>
                  <a:pt x="1212294" y="55641"/>
                </a:lnTo>
                <a:lnTo>
                  <a:pt x="1221507" y="61529"/>
                </a:lnTo>
                <a:lnTo>
                  <a:pt x="1232662" y="63500"/>
                </a:lnTo>
                <a:lnTo>
                  <a:pt x="1325544" y="61122"/>
                </a:lnTo>
                <a:lnTo>
                  <a:pt x="1415414" y="5587"/>
                </a:lnTo>
                <a:lnTo>
                  <a:pt x="1475685" y="5587"/>
                </a:lnTo>
                <a:lnTo>
                  <a:pt x="1478661" y="0"/>
                </a:lnTo>
                <a:close/>
              </a:path>
              <a:path w="1478914" h="929004">
                <a:moveTo>
                  <a:pt x="1415414" y="5587"/>
                </a:moveTo>
                <a:lnTo>
                  <a:pt x="1325544" y="61122"/>
                </a:lnTo>
                <a:lnTo>
                  <a:pt x="1382101" y="59675"/>
                </a:lnTo>
                <a:lnTo>
                  <a:pt x="1405127" y="16382"/>
                </a:lnTo>
                <a:lnTo>
                  <a:pt x="1422084" y="16382"/>
                </a:lnTo>
                <a:lnTo>
                  <a:pt x="1415414" y="5587"/>
                </a:lnTo>
                <a:close/>
              </a:path>
              <a:path w="1478914" h="929004">
                <a:moveTo>
                  <a:pt x="1405127" y="16382"/>
                </a:moveTo>
                <a:lnTo>
                  <a:pt x="1382101" y="59675"/>
                </a:lnTo>
                <a:lnTo>
                  <a:pt x="1431163" y="58419"/>
                </a:lnTo>
                <a:lnTo>
                  <a:pt x="1405127" y="16382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970276" y="4152594"/>
            <a:ext cx="1679575" cy="171450"/>
          </a:xfrm>
          <a:custGeom>
            <a:avLst/>
            <a:gdLst/>
            <a:ahLst/>
            <a:cxnLst/>
            <a:rect l="l" t="t" r="r" b="b"/>
            <a:pathLst>
              <a:path w="1679575" h="171450">
                <a:moveTo>
                  <a:pt x="1603882" y="85586"/>
                </a:moveTo>
                <a:lnTo>
                  <a:pt x="1517777" y="135814"/>
                </a:lnTo>
                <a:lnTo>
                  <a:pt x="1512151" y="140846"/>
                </a:lnTo>
                <a:lnTo>
                  <a:pt x="1508966" y="147403"/>
                </a:lnTo>
                <a:lnTo>
                  <a:pt x="1508472" y="154674"/>
                </a:lnTo>
                <a:lnTo>
                  <a:pt x="1510919" y="161849"/>
                </a:lnTo>
                <a:lnTo>
                  <a:pt x="1515969" y="167528"/>
                </a:lnTo>
                <a:lnTo>
                  <a:pt x="1522555" y="170707"/>
                </a:lnTo>
                <a:lnTo>
                  <a:pt x="1529832" y="171172"/>
                </a:lnTo>
                <a:lnTo>
                  <a:pt x="1536953" y="168707"/>
                </a:lnTo>
                <a:lnTo>
                  <a:pt x="1646815" y="104572"/>
                </a:lnTo>
                <a:lnTo>
                  <a:pt x="1641728" y="104572"/>
                </a:lnTo>
                <a:lnTo>
                  <a:pt x="1641728" y="102032"/>
                </a:lnTo>
                <a:lnTo>
                  <a:pt x="1632077" y="102032"/>
                </a:lnTo>
                <a:lnTo>
                  <a:pt x="1603882" y="85586"/>
                </a:lnTo>
                <a:close/>
              </a:path>
              <a:path w="1679575" h="171450">
                <a:moveTo>
                  <a:pt x="1571117" y="66472"/>
                </a:moveTo>
                <a:lnTo>
                  <a:pt x="0" y="66472"/>
                </a:lnTo>
                <a:lnTo>
                  <a:pt x="0" y="104572"/>
                </a:lnTo>
                <a:lnTo>
                  <a:pt x="1571334" y="104572"/>
                </a:lnTo>
                <a:lnTo>
                  <a:pt x="1603882" y="85586"/>
                </a:lnTo>
                <a:lnTo>
                  <a:pt x="1571117" y="66472"/>
                </a:lnTo>
                <a:close/>
              </a:path>
              <a:path w="1679575" h="171450">
                <a:moveTo>
                  <a:pt x="1646765" y="66472"/>
                </a:moveTo>
                <a:lnTo>
                  <a:pt x="1641728" y="66472"/>
                </a:lnTo>
                <a:lnTo>
                  <a:pt x="1641728" y="104572"/>
                </a:lnTo>
                <a:lnTo>
                  <a:pt x="1646815" y="104572"/>
                </a:lnTo>
                <a:lnTo>
                  <a:pt x="1679448" y="85522"/>
                </a:lnTo>
                <a:lnTo>
                  <a:pt x="1646765" y="66472"/>
                </a:lnTo>
                <a:close/>
              </a:path>
              <a:path w="1679575" h="171450">
                <a:moveTo>
                  <a:pt x="1632077" y="69139"/>
                </a:moveTo>
                <a:lnTo>
                  <a:pt x="1603882" y="85586"/>
                </a:lnTo>
                <a:lnTo>
                  <a:pt x="1632077" y="102032"/>
                </a:lnTo>
                <a:lnTo>
                  <a:pt x="1632077" y="69139"/>
                </a:lnTo>
                <a:close/>
              </a:path>
              <a:path w="1679575" h="171450">
                <a:moveTo>
                  <a:pt x="1641728" y="69139"/>
                </a:moveTo>
                <a:lnTo>
                  <a:pt x="1632077" y="69139"/>
                </a:lnTo>
                <a:lnTo>
                  <a:pt x="1632077" y="102032"/>
                </a:lnTo>
                <a:lnTo>
                  <a:pt x="1641728" y="102032"/>
                </a:lnTo>
                <a:lnTo>
                  <a:pt x="1641728" y="69139"/>
                </a:lnTo>
                <a:close/>
              </a:path>
              <a:path w="1679575" h="171450">
                <a:moveTo>
                  <a:pt x="1529832" y="0"/>
                </a:moveTo>
                <a:lnTo>
                  <a:pt x="1522555" y="464"/>
                </a:lnTo>
                <a:lnTo>
                  <a:pt x="1515969" y="3643"/>
                </a:lnTo>
                <a:lnTo>
                  <a:pt x="1510919" y="9322"/>
                </a:lnTo>
                <a:lnTo>
                  <a:pt x="1508472" y="16444"/>
                </a:lnTo>
                <a:lnTo>
                  <a:pt x="1508966" y="23721"/>
                </a:lnTo>
                <a:lnTo>
                  <a:pt x="1512151" y="30307"/>
                </a:lnTo>
                <a:lnTo>
                  <a:pt x="1517777" y="35357"/>
                </a:lnTo>
                <a:lnTo>
                  <a:pt x="1603882" y="85586"/>
                </a:lnTo>
                <a:lnTo>
                  <a:pt x="1632077" y="69139"/>
                </a:lnTo>
                <a:lnTo>
                  <a:pt x="1641728" y="69139"/>
                </a:lnTo>
                <a:lnTo>
                  <a:pt x="1641728" y="66472"/>
                </a:lnTo>
                <a:lnTo>
                  <a:pt x="1646765" y="66472"/>
                </a:lnTo>
                <a:lnTo>
                  <a:pt x="1536953" y="2464"/>
                </a:lnTo>
                <a:lnTo>
                  <a:pt x="1529832" y="0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957829" y="4205604"/>
            <a:ext cx="744220" cy="1260475"/>
          </a:xfrm>
          <a:custGeom>
            <a:avLst/>
            <a:gdLst/>
            <a:ahLst/>
            <a:cxnLst/>
            <a:rect l="l" t="t" r="r" b="b"/>
            <a:pathLst>
              <a:path w="744220" h="1260475">
                <a:moveTo>
                  <a:pt x="643635" y="1170813"/>
                </a:moveTo>
                <a:lnTo>
                  <a:pt x="634872" y="1173226"/>
                </a:lnTo>
                <a:lnTo>
                  <a:pt x="631062" y="1180084"/>
                </a:lnTo>
                <a:lnTo>
                  <a:pt x="627125" y="1187069"/>
                </a:lnTo>
                <a:lnTo>
                  <a:pt x="629539" y="1195705"/>
                </a:lnTo>
                <a:lnTo>
                  <a:pt x="744093" y="1260475"/>
                </a:lnTo>
                <a:lnTo>
                  <a:pt x="744093" y="1243203"/>
                </a:lnTo>
                <a:lnTo>
                  <a:pt x="717549" y="1243203"/>
                </a:lnTo>
                <a:lnTo>
                  <a:pt x="690903" y="1197569"/>
                </a:lnTo>
                <a:lnTo>
                  <a:pt x="643635" y="1170813"/>
                </a:lnTo>
                <a:close/>
              </a:path>
              <a:path w="744220" h="1260475">
                <a:moveTo>
                  <a:pt x="690903" y="1197569"/>
                </a:moveTo>
                <a:lnTo>
                  <a:pt x="717549" y="1243203"/>
                </a:lnTo>
                <a:lnTo>
                  <a:pt x="729869" y="1235964"/>
                </a:lnTo>
                <a:lnTo>
                  <a:pt x="715518" y="1235964"/>
                </a:lnTo>
                <a:lnTo>
                  <a:pt x="715518" y="1211469"/>
                </a:lnTo>
                <a:lnTo>
                  <a:pt x="690903" y="1197569"/>
                </a:lnTo>
                <a:close/>
              </a:path>
              <a:path w="744220" h="1260475">
                <a:moveTo>
                  <a:pt x="737743" y="1122426"/>
                </a:moveTo>
                <a:lnTo>
                  <a:pt x="721868" y="1122426"/>
                </a:lnTo>
                <a:lnTo>
                  <a:pt x="715642" y="1128776"/>
                </a:lnTo>
                <a:lnTo>
                  <a:pt x="715518" y="1183047"/>
                </a:lnTo>
                <a:lnTo>
                  <a:pt x="742187" y="1228725"/>
                </a:lnTo>
                <a:lnTo>
                  <a:pt x="717549" y="1243203"/>
                </a:lnTo>
                <a:lnTo>
                  <a:pt x="744093" y="1243203"/>
                </a:lnTo>
                <a:lnTo>
                  <a:pt x="744093" y="1128776"/>
                </a:lnTo>
                <a:lnTo>
                  <a:pt x="737743" y="1122426"/>
                </a:lnTo>
                <a:close/>
              </a:path>
              <a:path w="744220" h="1260475">
                <a:moveTo>
                  <a:pt x="715518" y="1211469"/>
                </a:moveTo>
                <a:lnTo>
                  <a:pt x="715518" y="1235964"/>
                </a:lnTo>
                <a:lnTo>
                  <a:pt x="736854" y="1223518"/>
                </a:lnTo>
                <a:lnTo>
                  <a:pt x="715518" y="1211469"/>
                </a:lnTo>
                <a:close/>
              </a:path>
              <a:path w="744220" h="1260475">
                <a:moveTo>
                  <a:pt x="715518" y="1183047"/>
                </a:moveTo>
                <a:lnTo>
                  <a:pt x="715518" y="1211469"/>
                </a:lnTo>
                <a:lnTo>
                  <a:pt x="736854" y="1223518"/>
                </a:lnTo>
                <a:lnTo>
                  <a:pt x="715518" y="1235964"/>
                </a:lnTo>
                <a:lnTo>
                  <a:pt x="729869" y="1235964"/>
                </a:lnTo>
                <a:lnTo>
                  <a:pt x="742187" y="1228725"/>
                </a:lnTo>
                <a:lnTo>
                  <a:pt x="715518" y="1183047"/>
                </a:lnTo>
                <a:close/>
              </a:path>
              <a:path w="744220" h="1260475">
                <a:moveTo>
                  <a:pt x="24764" y="0"/>
                </a:moveTo>
                <a:lnTo>
                  <a:pt x="0" y="14351"/>
                </a:lnTo>
                <a:lnTo>
                  <a:pt x="690903" y="1197569"/>
                </a:lnTo>
                <a:lnTo>
                  <a:pt x="715518" y="1211469"/>
                </a:lnTo>
                <a:lnTo>
                  <a:pt x="715518" y="1183047"/>
                </a:lnTo>
                <a:lnTo>
                  <a:pt x="24764" y="0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381625" y="1406397"/>
            <a:ext cx="3283585" cy="8832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18664">
              <a:lnSpc>
                <a:spcPct val="100000"/>
              </a:lnSpc>
            </a:pPr>
            <a:r>
              <a:rPr lang="uk-UA" sz="1800" b="1" dirty="0" smtClean="0">
                <a:solidFill>
                  <a:srgbClr val="17375E"/>
                </a:solidFill>
                <a:latin typeface="Calibri"/>
                <a:cs typeface="Calibri"/>
              </a:rPr>
              <a:t>Ринок праці</a:t>
            </a:r>
            <a:endParaRPr sz="1800" dirty="0">
              <a:latin typeface="Calibri"/>
              <a:cs typeface="Calibri"/>
            </a:endParaRPr>
          </a:p>
          <a:p>
            <a:pPr marL="12700" marR="930910">
              <a:lnSpc>
                <a:spcPct val="100000"/>
              </a:lnSpc>
              <a:spcBef>
                <a:spcPts val="1260"/>
              </a:spcBef>
            </a:pPr>
            <a:r>
              <a:rPr lang="ru-RU" sz="1400" b="1" spc="-20" dirty="0" err="1" smtClean="0">
                <a:solidFill>
                  <a:srgbClr val="FFFFFF"/>
                </a:solidFill>
                <a:cs typeface="Calibri"/>
              </a:rPr>
              <a:t>Трудовий</a:t>
            </a:r>
            <a:r>
              <a:rPr lang="ru-RU" sz="1400" b="1" spc="-20" dirty="0" smtClean="0">
                <a:solidFill>
                  <a:srgbClr val="FFFFFF"/>
                </a:solidFill>
                <a:cs typeface="Calibri"/>
              </a:rPr>
              <a:t> </a:t>
            </a:r>
            <a:r>
              <a:rPr lang="ru-RU" sz="1400" b="1" spc="-20" dirty="0" err="1" smtClean="0">
                <a:solidFill>
                  <a:srgbClr val="FFFFFF"/>
                </a:solidFill>
                <a:cs typeface="Calibri"/>
              </a:rPr>
              <a:t>договір</a:t>
            </a:r>
            <a:r>
              <a:rPr lang="ru-RU" sz="1400" b="1" spc="-20" dirty="0" smtClean="0">
                <a:solidFill>
                  <a:srgbClr val="FFFFFF"/>
                </a:solidFill>
                <a:cs typeface="Calibri"/>
              </a:rPr>
              <a:t> </a:t>
            </a:r>
            <a:r>
              <a:rPr lang="ru-RU" sz="1400" b="1" spc="-20" dirty="0" err="1" smtClean="0">
                <a:solidFill>
                  <a:srgbClr val="FFFFFF"/>
                </a:solidFill>
                <a:cs typeface="Calibri"/>
              </a:rPr>
              <a:t>з</a:t>
            </a:r>
            <a:r>
              <a:rPr lang="ru-RU" sz="1400" b="1" spc="-20" dirty="0" smtClean="0">
                <a:solidFill>
                  <a:srgbClr val="FFFFFF"/>
                </a:solidFill>
                <a:cs typeface="Calibri"/>
              </a:rPr>
              <a:t> (</a:t>
            </a:r>
            <a:r>
              <a:rPr lang="ru-RU" sz="1400" b="1" spc="-20" dirty="0" err="1" smtClean="0">
                <a:solidFill>
                  <a:srgbClr val="FFFFFF"/>
                </a:solidFill>
                <a:cs typeface="Calibri"/>
              </a:rPr>
              <a:t>колишнім</a:t>
            </a:r>
            <a:r>
              <a:rPr lang="ru-RU" sz="1400" b="1" spc="-20" dirty="0" smtClean="0">
                <a:solidFill>
                  <a:srgbClr val="FFFFFF"/>
                </a:solidFill>
                <a:cs typeface="Calibri"/>
              </a:rPr>
              <a:t>) </a:t>
            </a:r>
            <a:r>
              <a:rPr lang="ru-RU" sz="1400" b="1" spc="-20" dirty="0" err="1" smtClean="0">
                <a:solidFill>
                  <a:srgbClr val="FFFFFF"/>
                </a:solidFill>
                <a:cs typeface="Calibri"/>
              </a:rPr>
              <a:t>навчальним</a:t>
            </a:r>
            <a:r>
              <a:rPr lang="ru-RU" sz="1400" b="1" spc="-20" dirty="0" smtClean="0">
                <a:solidFill>
                  <a:srgbClr val="FFFFFF"/>
                </a:solidFill>
                <a:cs typeface="Calibri"/>
              </a:rPr>
              <a:t> </a:t>
            </a:r>
            <a:r>
              <a:rPr lang="ru-RU" sz="1400" b="1" spc="-20" dirty="0" err="1" smtClean="0">
                <a:solidFill>
                  <a:srgbClr val="FFFFFF"/>
                </a:solidFill>
                <a:cs typeface="Calibri"/>
              </a:rPr>
              <a:t>підприємством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body" idx="1"/>
          </p:nvPr>
        </p:nvSpPr>
        <p:spPr>
          <a:xfrm>
            <a:off x="605663" y="2822066"/>
            <a:ext cx="7932673" cy="35009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173980" marR="5080">
              <a:lnSpc>
                <a:spcPct val="100000"/>
              </a:lnSpc>
            </a:pPr>
            <a:r>
              <a:rPr lang="ru-RU" spc="-20" dirty="0" err="1" smtClean="0"/>
              <a:t>Трудовий</a:t>
            </a:r>
            <a:r>
              <a:rPr lang="ru-RU" spc="-20" dirty="0" smtClean="0"/>
              <a:t> </a:t>
            </a:r>
            <a:r>
              <a:rPr lang="ru-RU" spc="-20" dirty="0" err="1" smtClean="0"/>
              <a:t>договір</a:t>
            </a:r>
            <a:r>
              <a:rPr lang="ru-RU" spc="-20" dirty="0" smtClean="0"/>
              <a:t> </a:t>
            </a:r>
            <a:r>
              <a:rPr lang="ru-RU" spc="-20" dirty="0" err="1" smtClean="0"/>
              <a:t>з</a:t>
            </a:r>
            <a:r>
              <a:rPr lang="ru-RU" spc="-20" dirty="0" smtClean="0"/>
              <a:t> </a:t>
            </a:r>
            <a:r>
              <a:rPr lang="ru-RU" spc="-20" dirty="0" err="1" smtClean="0"/>
              <a:t>новим</a:t>
            </a:r>
            <a:r>
              <a:rPr lang="ru-RU" spc="-20" dirty="0" smtClean="0"/>
              <a:t> </a:t>
            </a:r>
            <a:r>
              <a:rPr lang="ru-RU" spc="-20" dirty="0" err="1" smtClean="0"/>
              <a:t>підприємством</a:t>
            </a:r>
            <a:r>
              <a:rPr lang="ru-RU" spc="-20" dirty="0" smtClean="0"/>
              <a:t> в </a:t>
            </a:r>
            <a:r>
              <a:rPr lang="ru-RU" spc="-20" dirty="0" err="1" smtClean="0"/>
              <a:t>Німеччині</a:t>
            </a:r>
            <a:r>
              <a:rPr lang="ru-RU" spc="-20" dirty="0" smtClean="0"/>
              <a:t> </a:t>
            </a:r>
            <a:r>
              <a:rPr lang="ru-RU" spc="-20" dirty="0" err="1" smtClean="0"/>
              <a:t>в</a:t>
            </a:r>
            <a:r>
              <a:rPr lang="ru-RU" spc="-20" dirty="0" smtClean="0"/>
              <a:t> </a:t>
            </a:r>
            <a:r>
              <a:rPr lang="ru-RU" spc="-20" dirty="0" err="1" smtClean="0"/>
              <a:t>тій</a:t>
            </a:r>
            <a:r>
              <a:rPr lang="ru-RU" spc="-20" dirty="0" smtClean="0"/>
              <a:t> </a:t>
            </a:r>
            <a:r>
              <a:rPr lang="ru-RU" spc="-20" dirty="0" err="1" smtClean="0"/>
              <a:t>самій</a:t>
            </a:r>
            <a:r>
              <a:rPr lang="ru-RU" spc="-20" dirty="0" smtClean="0"/>
              <a:t> </a:t>
            </a:r>
            <a:r>
              <a:rPr lang="ru-RU" spc="-20" dirty="0" err="1" smtClean="0"/>
              <a:t>професійній</a:t>
            </a:r>
            <a:r>
              <a:rPr lang="ru-RU" spc="-20" dirty="0" smtClean="0"/>
              <a:t> </a:t>
            </a:r>
            <a:r>
              <a:rPr lang="ru-RU" spc="-20" dirty="0" err="1" smtClean="0"/>
              <a:t>галузі</a:t>
            </a:r>
            <a:endParaRPr dirty="0" smtClean="0"/>
          </a:p>
          <a:p>
            <a:pPr marL="5245735" marR="530860">
              <a:lnSpc>
                <a:spcPct val="100000"/>
              </a:lnSpc>
              <a:spcBef>
                <a:spcPts val="925"/>
              </a:spcBef>
            </a:pPr>
            <a:endParaRPr lang="uk-UA" spc="-20" dirty="0" smtClean="0"/>
          </a:p>
          <a:p>
            <a:pPr marL="5245735" marR="530860">
              <a:lnSpc>
                <a:spcPct val="100000"/>
              </a:lnSpc>
              <a:spcBef>
                <a:spcPts val="925"/>
              </a:spcBef>
            </a:pPr>
            <a:r>
              <a:rPr lang="ru-RU" spc="-5" dirty="0" err="1" smtClean="0"/>
              <a:t>Трудова</a:t>
            </a:r>
            <a:r>
              <a:rPr lang="ru-RU" spc="-5" dirty="0" smtClean="0"/>
              <a:t> </a:t>
            </a:r>
            <a:r>
              <a:rPr lang="ru-RU" spc="-5" dirty="0" err="1" smtClean="0"/>
              <a:t>діяльність</a:t>
            </a:r>
            <a:r>
              <a:rPr lang="ru-RU" spc="-5" dirty="0" smtClean="0"/>
              <a:t> в </a:t>
            </a:r>
            <a:r>
              <a:rPr lang="ru-RU" spc="-5" dirty="0" err="1" smtClean="0"/>
              <a:t>Німеччині</a:t>
            </a:r>
            <a:r>
              <a:rPr lang="ru-RU" spc="-5" dirty="0" smtClean="0"/>
              <a:t> </a:t>
            </a:r>
            <a:r>
              <a:rPr lang="ru-RU" spc="-5" dirty="0" err="1" smtClean="0"/>
              <a:t>в</a:t>
            </a:r>
            <a:r>
              <a:rPr lang="ru-RU" spc="-5" dirty="0" smtClean="0"/>
              <a:t> </a:t>
            </a:r>
            <a:r>
              <a:rPr lang="ru-RU" spc="-5" dirty="0" err="1" smtClean="0"/>
              <a:t>інший</a:t>
            </a:r>
            <a:r>
              <a:rPr lang="ru-RU" spc="-5" dirty="0" smtClean="0"/>
              <a:t> </a:t>
            </a:r>
            <a:r>
              <a:rPr lang="ru-RU" spc="-5" dirty="0" err="1" smtClean="0"/>
              <a:t>професійній</a:t>
            </a:r>
            <a:r>
              <a:rPr lang="ru-RU" spc="-5" dirty="0" smtClean="0"/>
              <a:t> </a:t>
            </a:r>
            <a:r>
              <a:rPr lang="ru-RU" spc="-5" dirty="0" err="1" smtClean="0"/>
              <a:t>області</a:t>
            </a:r>
            <a:endParaRPr spc="-5" dirty="0"/>
          </a:p>
          <a:p>
            <a:pPr marL="3042920">
              <a:lnSpc>
                <a:spcPct val="100000"/>
              </a:lnSpc>
            </a:pPr>
            <a:endParaRPr dirty="0"/>
          </a:p>
          <a:p>
            <a:pPr marL="3042920">
              <a:lnSpc>
                <a:spcPct val="100000"/>
              </a:lnSpc>
              <a:spcBef>
                <a:spcPts val="35"/>
              </a:spcBef>
            </a:pPr>
            <a:endParaRPr sz="1050" dirty="0">
              <a:latin typeface="Times New Roman"/>
              <a:cs typeface="Times New Roman"/>
            </a:endParaRPr>
          </a:p>
          <a:p>
            <a:pPr marL="3375025">
              <a:lnSpc>
                <a:spcPct val="100000"/>
              </a:lnSpc>
            </a:pPr>
            <a:r>
              <a:rPr lang="uk-UA" sz="1800" spc="-15" dirty="0" err="1" smtClean="0">
                <a:solidFill>
                  <a:srgbClr val="943735"/>
                </a:solidFill>
              </a:rPr>
              <a:t>Продовженння</a:t>
            </a:r>
            <a:r>
              <a:rPr lang="uk-UA" sz="1800" spc="-15" dirty="0" smtClean="0">
                <a:solidFill>
                  <a:srgbClr val="943735"/>
                </a:solidFill>
              </a:rPr>
              <a:t> освіти</a:t>
            </a:r>
            <a:endParaRPr sz="1800" dirty="0" smtClean="0"/>
          </a:p>
          <a:p>
            <a:pPr marL="3233420" indent="-177800">
              <a:lnSpc>
                <a:spcPct val="100000"/>
              </a:lnSpc>
              <a:tabLst>
                <a:tab pos="3234055" algn="l"/>
              </a:tabLst>
            </a:pPr>
            <a:endParaRPr lang="ru-RU" sz="1600" dirty="0" smtClean="0">
              <a:latin typeface="Times New Roman"/>
              <a:cs typeface="Times New Roman"/>
            </a:endParaRPr>
          </a:p>
          <a:p>
            <a:pPr marL="3233420" indent="-177800">
              <a:lnSpc>
                <a:spcPct val="100000"/>
              </a:lnSpc>
              <a:buFont typeface="Arial" pitchFamily="34" charset="0"/>
              <a:buChar char="•"/>
              <a:tabLst>
                <a:tab pos="3234055" algn="l"/>
              </a:tabLst>
            </a:pPr>
            <a:r>
              <a:rPr lang="uk-UA" spc="-10" dirty="0" smtClean="0"/>
              <a:t>Третій ступінь освіти по всій </a:t>
            </a:r>
          </a:p>
          <a:p>
            <a:pPr marL="3233420" indent="-177800">
              <a:lnSpc>
                <a:spcPct val="100000"/>
              </a:lnSpc>
              <a:tabLst>
                <a:tab pos="3234055" algn="l"/>
              </a:tabLst>
            </a:pPr>
            <a:r>
              <a:rPr lang="uk-UA" spc="-10" dirty="0" smtClean="0"/>
              <a:t>     Німеччині</a:t>
            </a:r>
          </a:p>
          <a:p>
            <a:pPr marL="3233420" indent="-177800">
              <a:lnSpc>
                <a:spcPct val="100000"/>
              </a:lnSpc>
              <a:buFont typeface="Arial" pitchFamily="34" charset="0"/>
              <a:buChar char="•"/>
              <a:tabLst>
                <a:tab pos="3234055" algn="l"/>
              </a:tabLst>
            </a:pPr>
            <a:r>
              <a:rPr lang="uk-UA" spc="-10" dirty="0" smtClean="0"/>
              <a:t>Підвищення кваліфікації та продовження </a:t>
            </a:r>
          </a:p>
          <a:p>
            <a:pPr marL="3233420" indent="-177800">
              <a:lnSpc>
                <a:spcPct val="100000"/>
              </a:lnSpc>
              <a:tabLst>
                <a:tab pos="3234055" algn="l"/>
              </a:tabLst>
            </a:pPr>
            <a:r>
              <a:rPr lang="uk-UA" spc="-10" dirty="0" smtClean="0"/>
              <a:t>     освіти по всій Німеччині</a:t>
            </a:r>
            <a:endParaRPr lang="uk-UA" spc="-15" dirty="0"/>
          </a:p>
        </p:txBody>
      </p:sp>
      <p:sp>
        <p:nvSpPr>
          <p:cNvPr id="19" name="object 19"/>
          <p:cNvSpPr/>
          <p:nvPr/>
        </p:nvSpPr>
        <p:spPr>
          <a:xfrm>
            <a:off x="1864360" y="3942626"/>
            <a:ext cx="1008011" cy="49094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25602" y="3308362"/>
            <a:ext cx="474865" cy="12440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177810" y="3445141"/>
            <a:ext cx="510908" cy="123912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487417" y="1836064"/>
            <a:ext cx="814565" cy="82649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750955" y="2823997"/>
            <a:ext cx="814565" cy="82649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894719" y="3774846"/>
            <a:ext cx="814565" cy="82649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895600" y="5562600"/>
            <a:ext cx="706348" cy="105477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426516" y="1199641"/>
            <a:ext cx="2549525" cy="11695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2000" dirty="0" err="1" smtClean="0">
                <a:solidFill>
                  <a:srgbClr val="E36C09"/>
                </a:solidFill>
                <a:cs typeface="Calibri"/>
              </a:rPr>
              <a:t>Шанси</a:t>
            </a:r>
            <a:r>
              <a:rPr lang="ru-RU" sz="2000" dirty="0" smtClean="0">
                <a:solidFill>
                  <a:srgbClr val="E36C09"/>
                </a:solidFill>
                <a:cs typeface="Calibri"/>
              </a:rPr>
              <a:t> </a:t>
            </a:r>
            <a:r>
              <a:rPr lang="ru-RU" sz="2000" dirty="0" err="1" smtClean="0">
                <a:solidFill>
                  <a:srgbClr val="E36C09"/>
                </a:solidFill>
                <a:cs typeface="Calibri"/>
              </a:rPr>
              <a:t>після</a:t>
            </a:r>
            <a:r>
              <a:rPr lang="ru-RU" sz="2000" dirty="0" smtClean="0">
                <a:solidFill>
                  <a:srgbClr val="E36C09"/>
                </a:solidFill>
                <a:cs typeface="Calibri"/>
              </a:rPr>
              <a:t> </a:t>
            </a:r>
            <a:r>
              <a:rPr lang="ru-RU" sz="2000" dirty="0" err="1" smtClean="0">
                <a:solidFill>
                  <a:srgbClr val="E36C09"/>
                </a:solidFill>
                <a:cs typeface="Calibri"/>
              </a:rPr>
              <a:t>навчання</a:t>
            </a:r>
            <a:endParaRPr lang="ru-RU" sz="2000" dirty="0" smtClean="0">
              <a:solidFill>
                <a:srgbClr val="E36C09"/>
              </a:solidFill>
              <a:cs typeface="Calibri"/>
            </a:endParaRPr>
          </a:p>
          <a:p>
            <a:pPr marL="12700">
              <a:lnSpc>
                <a:spcPct val="100000"/>
              </a:lnSpc>
            </a:pPr>
            <a:endParaRPr lang="ru-RU" sz="2000" b="1" i="1" spc="-5" dirty="0" smtClean="0">
              <a:solidFill>
                <a:srgbClr val="E36C09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lang="uk-UA" sz="1800" b="1" i="1" spc="-5" dirty="0" smtClean="0">
                <a:solidFill>
                  <a:srgbClr val="585858"/>
                </a:solidFill>
                <a:latin typeface="Calibri"/>
                <a:cs typeface="Calibri"/>
              </a:rPr>
              <a:t>Дуальне професійне навчання</a:t>
            </a:r>
            <a:endParaRPr sz="1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2054" y="501141"/>
            <a:ext cx="5667375" cy="7315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1465" marR="5080" indent="-279400">
              <a:lnSpc>
                <a:spcPct val="100000"/>
              </a:lnSpc>
            </a:pPr>
            <a:r>
              <a:rPr spc="-5" dirty="0"/>
              <a:t>6. </a:t>
            </a:r>
            <a:r>
              <a:rPr lang="ru-RU" spc="-5" dirty="0" err="1" smtClean="0"/>
              <a:t>Учасники</a:t>
            </a:r>
            <a:r>
              <a:rPr lang="ru-RU" spc="-5" dirty="0" smtClean="0"/>
              <a:t> </a:t>
            </a:r>
            <a:r>
              <a:rPr lang="ru-RU" spc="-5" dirty="0" err="1" smtClean="0"/>
              <a:t>підтримують</a:t>
            </a:r>
            <a:r>
              <a:rPr lang="ru-RU" spc="-5" dirty="0" smtClean="0"/>
              <a:t> </a:t>
            </a:r>
            <a:r>
              <a:rPr lang="ru-RU" spc="-5" dirty="0" err="1" smtClean="0"/>
              <a:t>дуальну</a:t>
            </a:r>
            <a:r>
              <a:rPr lang="ru-RU" spc="-5" dirty="0" smtClean="0"/>
              <a:t> </a:t>
            </a:r>
            <a:r>
              <a:rPr lang="ru-RU" spc="-5" dirty="0" err="1" smtClean="0"/>
              <a:t>профосвіту</a:t>
            </a:r>
            <a:r>
              <a:rPr lang="ru-RU" spc="-5" dirty="0" smtClean="0"/>
              <a:t> </a:t>
            </a:r>
            <a:r>
              <a:rPr lang="ru-RU" spc="-5" dirty="0" err="1" smtClean="0"/>
              <a:t>і</a:t>
            </a:r>
            <a:r>
              <a:rPr lang="ru-RU" spc="-5" dirty="0" smtClean="0"/>
              <a:t> </a:t>
            </a:r>
            <a:r>
              <a:rPr lang="ru-RU" spc="-5" dirty="0" err="1" smtClean="0"/>
              <a:t>забезпечують</a:t>
            </a:r>
            <a:r>
              <a:rPr lang="ru-RU" spc="-5" dirty="0" smtClean="0"/>
              <a:t> </a:t>
            </a:r>
            <a:r>
              <a:rPr lang="ru-RU" spc="-5" dirty="0" err="1" smtClean="0"/>
              <a:t>її</a:t>
            </a:r>
            <a:r>
              <a:rPr lang="ru-RU" spc="-5" dirty="0" smtClean="0"/>
              <a:t> </a:t>
            </a:r>
            <a:r>
              <a:rPr lang="ru-RU" spc="-5" dirty="0" err="1" smtClean="0"/>
              <a:t>якість</a:t>
            </a:r>
            <a:endParaRPr spc="-5" dirty="0"/>
          </a:p>
        </p:txBody>
      </p:sp>
      <p:sp>
        <p:nvSpPr>
          <p:cNvPr id="3" name="object 3"/>
          <p:cNvSpPr/>
          <p:nvPr/>
        </p:nvSpPr>
        <p:spPr>
          <a:xfrm>
            <a:off x="118135" y="1774317"/>
            <a:ext cx="2931160" cy="5044440"/>
          </a:xfrm>
          <a:custGeom>
            <a:avLst/>
            <a:gdLst/>
            <a:ahLst/>
            <a:cxnLst/>
            <a:rect l="l" t="t" r="r" b="b"/>
            <a:pathLst>
              <a:path w="2931160" h="5044440">
                <a:moveTo>
                  <a:pt x="2665704" y="0"/>
                </a:moveTo>
                <a:lnTo>
                  <a:pt x="265353" y="0"/>
                </a:lnTo>
                <a:lnTo>
                  <a:pt x="217654" y="4273"/>
                </a:lnTo>
                <a:lnTo>
                  <a:pt x="172760" y="16593"/>
                </a:lnTo>
                <a:lnTo>
                  <a:pt x="131421" y="36213"/>
                </a:lnTo>
                <a:lnTo>
                  <a:pt x="94386" y="62384"/>
                </a:lnTo>
                <a:lnTo>
                  <a:pt x="62405" y="94357"/>
                </a:lnTo>
                <a:lnTo>
                  <a:pt x="36226" y="131383"/>
                </a:lnTo>
                <a:lnTo>
                  <a:pt x="16600" y="172715"/>
                </a:lnTo>
                <a:lnTo>
                  <a:pt x="4274" y="217605"/>
                </a:lnTo>
                <a:lnTo>
                  <a:pt x="0" y="265303"/>
                </a:lnTo>
                <a:lnTo>
                  <a:pt x="0" y="4778794"/>
                </a:lnTo>
                <a:lnTo>
                  <a:pt x="4274" y="4826490"/>
                </a:lnTo>
                <a:lnTo>
                  <a:pt x="16600" y="4871381"/>
                </a:lnTo>
                <a:lnTo>
                  <a:pt x="36226" y="4912719"/>
                </a:lnTo>
                <a:lnTo>
                  <a:pt x="62405" y="4949754"/>
                </a:lnTo>
                <a:lnTo>
                  <a:pt x="94386" y="4981735"/>
                </a:lnTo>
                <a:lnTo>
                  <a:pt x="131421" y="5007915"/>
                </a:lnTo>
                <a:lnTo>
                  <a:pt x="172760" y="5027542"/>
                </a:lnTo>
                <a:lnTo>
                  <a:pt x="217654" y="5039868"/>
                </a:lnTo>
                <a:lnTo>
                  <a:pt x="265353" y="5044144"/>
                </a:lnTo>
                <a:lnTo>
                  <a:pt x="2665704" y="5044144"/>
                </a:lnTo>
                <a:lnTo>
                  <a:pt x="2713402" y="5039868"/>
                </a:lnTo>
                <a:lnTo>
                  <a:pt x="2758291" y="5027542"/>
                </a:lnTo>
                <a:lnTo>
                  <a:pt x="2799623" y="5007915"/>
                </a:lnTo>
                <a:lnTo>
                  <a:pt x="2836650" y="4981735"/>
                </a:lnTo>
                <a:lnTo>
                  <a:pt x="2868623" y="4949754"/>
                </a:lnTo>
                <a:lnTo>
                  <a:pt x="2894793" y="4912719"/>
                </a:lnTo>
                <a:lnTo>
                  <a:pt x="2914413" y="4871381"/>
                </a:lnTo>
                <a:lnTo>
                  <a:pt x="2926734" y="4826490"/>
                </a:lnTo>
                <a:lnTo>
                  <a:pt x="2931007" y="4778794"/>
                </a:lnTo>
                <a:lnTo>
                  <a:pt x="2931007" y="265303"/>
                </a:lnTo>
                <a:lnTo>
                  <a:pt x="2926734" y="217605"/>
                </a:lnTo>
                <a:lnTo>
                  <a:pt x="2914413" y="172715"/>
                </a:lnTo>
                <a:lnTo>
                  <a:pt x="2894793" y="131383"/>
                </a:lnTo>
                <a:lnTo>
                  <a:pt x="2868623" y="94357"/>
                </a:lnTo>
                <a:lnTo>
                  <a:pt x="2836650" y="62384"/>
                </a:lnTo>
                <a:lnTo>
                  <a:pt x="2799623" y="36213"/>
                </a:lnTo>
                <a:lnTo>
                  <a:pt x="2758291" y="16593"/>
                </a:lnTo>
                <a:lnTo>
                  <a:pt x="2713402" y="4273"/>
                </a:lnTo>
                <a:lnTo>
                  <a:pt x="2665704" y="0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24961" y="3696461"/>
            <a:ext cx="2924175" cy="3161665"/>
          </a:xfrm>
          <a:custGeom>
            <a:avLst/>
            <a:gdLst/>
            <a:ahLst/>
            <a:cxnLst/>
            <a:rect l="l" t="t" r="r" b="b"/>
            <a:pathLst>
              <a:path w="2924175" h="3161665">
                <a:moveTo>
                  <a:pt x="2592704" y="0"/>
                </a:moveTo>
                <a:lnTo>
                  <a:pt x="330962" y="0"/>
                </a:lnTo>
                <a:lnTo>
                  <a:pt x="282062" y="3589"/>
                </a:lnTo>
                <a:lnTo>
                  <a:pt x="235387" y="14015"/>
                </a:lnTo>
                <a:lnTo>
                  <a:pt x="191450" y="30765"/>
                </a:lnTo>
                <a:lnTo>
                  <a:pt x="150763" y="53328"/>
                </a:lnTo>
                <a:lnTo>
                  <a:pt x="113839" y="81190"/>
                </a:lnTo>
                <a:lnTo>
                  <a:pt x="81190" y="113839"/>
                </a:lnTo>
                <a:lnTo>
                  <a:pt x="53328" y="150763"/>
                </a:lnTo>
                <a:lnTo>
                  <a:pt x="30765" y="191450"/>
                </a:lnTo>
                <a:lnTo>
                  <a:pt x="14015" y="235387"/>
                </a:lnTo>
                <a:lnTo>
                  <a:pt x="3589" y="282062"/>
                </a:lnTo>
                <a:lnTo>
                  <a:pt x="0" y="330962"/>
                </a:lnTo>
                <a:lnTo>
                  <a:pt x="0" y="2830576"/>
                </a:lnTo>
                <a:lnTo>
                  <a:pt x="3589" y="2879481"/>
                </a:lnTo>
                <a:lnTo>
                  <a:pt x="14015" y="2926159"/>
                </a:lnTo>
                <a:lnTo>
                  <a:pt x="30765" y="2970098"/>
                </a:lnTo>
                <a:lnTo>
                  <a:pt x="53328" y="3010785"/>
                </a:lnTo>
                <a:lnTo>
                  <a:pt x="81190" y="3047708"/>
                </a:lnTo>
                <a:lnTo>
                  <a:pt x="113839" y="3080356"/>
                </a:lnTo>
                <a:lnTo>
                  <a:pt x="150763" y="3108216"/>
                </a:lnTo>
                <a:lnTo>
                  <a:pt x="191450" y="3130776"/>
                </a:lnTo>
                <a:lnTo>
                  <a:pt x="235387" y="3147524"/>
                </a:lnTo>
                <a:lnTo>
                  <a:pt x="282062" y="3157949"/>
                </a:lnTo>
                <a:lnTo>
                  <a:pt x="330962" y="3161537"/>
                </a:lnTo>
                <a:lnTo>
                  <a:pt x="2592704" y="3161537"/>
                </a:lnTo>
                <a:lnTo>
                  <a:pt x="2641633" y="3157949"/>
                </a:lnTo>
                <a:lnTo>
                  <a:pt x="2688325" y="3147524"/>
                </a:lnTo>
                <a:lnTo>
                  <a:pt x="2732271" y="3130776"/>
                </a:lnTo>
                <a:lnTo>
                  <a:pt x="2772959" y="3108216"/>
                </a:lnTo>
                <a:lnTo>
                  <a:pt x="2809878" y="3080356"/>
                </a:lnTo>
                <a:lnTo>
                  <a:pt x="2842519" y="3047708"/>
                </a:lnTo>
                <a:lnTo>
                  <a:pt x="2870370" y="3010785"/>
                </a:lnTo>
                <a:lnTo>
                  <a:pt x="2892921" y="2970098"/>
                </a:lnTo>
                <a:lnTo>
                  <a:pt x="2909662" y="2926159"/>
                </a:lnTo>
                <a:lnTo>
                  <a:pt x="2920080" y="2879481"/>
                </a:lnTo>
                <a:lnTo>
                  <a:pt x="2923666" y="2830576"/>
                </a:lnTo>
                <a:lnTo>
                  <a:pt x="2923666" y="330962"/>
                </a:lnTo>
                <a:lnTo>
                  <a:pt x="2920080" y="282062"/>
                </a:lnTo>
                <a:lnTo>
                  <a:pt x="2909662" y="235387"/>
                </a:lnTo>
                <a:lnTo>
                  <a:pt x="2892921" y="191450"/>
                </a:lnTo>
                <a:lnTo>
                  <a:pt x="2870370" y="150763"/>
                </a:lnTo>
                <a:lnTo>
                  <a:pt x="2842519" y="113839"/>
                </a:lnTo>
                <a:lnTo>
                  <a:pt x="2809878" y="81190"/>
                </a:lnTo>
                <a:lnTo>
                  <a:pt x="2772959" y="53328"/>
                </a:lnTo>
                <a:lnTo>
                  <a:pt x="2732271" y="30765"/>
                </a:lnTo>
                <a:lnTo>
                  <a:pt x="2688325" y="14015"/>
                </a:lnTo>
                <a:lnTo>
                  <a:pt x="2641633" y="3589"/>
                </a:lnTo>
                <a:lnTo>
                  <a:pt x="2592704" y="0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494909" y="3706507"/>
            <a:ext cx="480047" cy="3915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250439" y="1875320"/>
            <a:ext cx="569150" cy="2921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294507" y="1395095"/>
            <a:ext cx="2472512" cy="23113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528059" y="2034539"/>
            <a:ext cx="1030224" cy="11811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571574" y="2056718"/>
            <a:ext cx="944880" cy="1097280"/>
          </a:xfrm>
          <a:custGeom>
            <a:avLst/>
            <a:gdLst/>
            <a:ahLst/>
            <a:cxnLst/>
            <a:rect l="l" t="t" r="r" b="b"/>
            <a:pathLst>
              <a:path w="944879" h="1097280">
                <a:moveTo>
                  <a:pt x="582609" y="0"/>
                </a:moveTo>
                <a:lnTo>
                  <a:pt x="538302" y="982"/>
                </a:lnTo>
                <a:lnTo>
                  <a:pt x="494034" y="5520"/>
                </a:lnTo>
                <a:lnTo>
                  <a:pt x="450037" y="13610"/>
                </a:lnTo>
                <a:lnTo>
                  <a:pt x="406544" y="25244"/>
                </a:lnTo>
                <a:lnTo>
                  <a:pt x="363787" y="40419"/>
                </a:lnTo>
                <a:lnTo>
                  <a:pt x="322001" y="59129"/>
                </a:lnTo>
                <a:lnTo>
                  <a:pt x="281417" y="81368"/>
                </a:lnTo>
                <a:lnTo>
                  <a:pt x="242269" y="107132"/>
                </a:lnTo>
                <a:lnTo>
                  <a:pt x="204789" y="136414"/>
                </a:lnTo>
                <a:lnTo>
                  <a:pt x="169210" y="169210"/>
                </a:lnTo>
                <a:lnTo>
                  <a:pt x="136414" y="204789"/>
                </a:lnTo>
                <a:lnTo>
                  <a:pt x="107132" y="242269"/>
                </a:lnTo>
                <a:lnTo>
                  <a:pt x="81368" y="281417"/>
                </a:lnTo>
                <a:lnTo>
                  <a:pt x="59129" y="322001"/>
                </a:lnTo>
                <a:lnTo>
                  <a:pt x="40419" y="363787"/>
                </a:lnTo>
                <a:lnTo>
                  <a:pt x="25244" y="406544"/>
                </a:lnTo>
                <a:lnTo>
                  <a:pt x="13610" y="450037"/>
                </a:lnTo>
                <a:lnTo>
                  <a:pt x="5520" y="494034"/>
                </a:lnTo>
                <a:lnTo>
                  <a:pt x="982" y="538302"/>
                </a:lnTo>
                <a:lnTo>
                  <a:pt x="0" y="582609"/>
                </a:lnTo>
                <a:lnTo>
                  <a:pt x="2579" y="626721"/>
                </a:lnTo>
                <a:lnTo>
                  <a:pt x="8725" y="670405"/>
                </a:lnTo>
                <a:lnTo>
                  <a:pt x="18443" y="713430"/>
                </a:lnTo>
                <a:lnTo>
                  <a:pt x="31738" y="755561"/>
                </a:lnTo>
                <a:lnTo>
                  <a:pt x="48617" y="796567"/>
                </a:lnTo>
                <a:lnTo>
                  <a:pt x="69083" y="836213"/>
                </a:lnTo>
                <a:lnTo>
                  <a:pt x="93143" y="874268"/>
                </a:lnTo>
                <a:lnTo>
                  <a:pt x="120802" y="910499"/>
                </a:lnTo>
                <a:lnTo>
                  <a:pt x="152065" y="944672"/>
                </a:lnTo>
                <a:lnTo>
                  <a:pt x="186237" y="975935"/>
                </a:lnTo>
                <a:lnTo>
                  <a:pt x="222465" y="1003594"/>
                </a:lnTo>
                <a:lnTo>
                  <a:pt x="260515" y="1027654"/>
                </a:lnTo>
                <a:lnTo>
                  <a:pt x="300157" y="1048120"/>
                </a:lnTo>
                <a:lnTo>
                  <a:pt x="341156" y="1064998"/>
                </a:lnTo>
                <a:lnTo>
                  <a:pt x="383281" y="1078294"/>
                </a:lnTo>
                <a:lnTo>
                  <a:pt x="426299" y="1088012"/>
                </a:lnTo>
                <a:lnTo>
                  <a:pt x="469977" y="1094158"/>
                </a:lnTo>
                <a:lnTo>
                  <a:pt x="514083" y="1096737"/>
                </a:lnTo>
                <a:lnTo>
                  <a:pt x="558385" y="1095755"/>
                </a:lnTo>
                <a:lnTo>
                  <a:pt x="602649" y="1091216"/>
                </a:lnTo>
                <a:lnTo>
                  <a:pt x="646644" y="1083127"/>
                </a:lnTo>
                <a:lnTo>
                  <a:pt x="690137" y="1071492"/>
                </a:lnTo>
                <a:lnTo>
                  <a:pt x="732895" y="1056317"/>
                </a:lnTo>
                <a:lnTo>
                  <a:pt x="774686" y="1037607"/>
                </a:lnTo>
                <a:lnTo>
                  <a:pt x="815277" y="1015368"/>
                </a:lnTo>
                <a:lnTo>
                  <a:pt x="854436" y="989605"/>
                </a:lnTo>
                <a:lnTo>
                  <a:pt x="891930" y="960323"/>
                </a:lnTo>
                <a:lnTo>
                  <a:pt x="927527" y="927527"/>
                </a:lnTo>
                <a:lnTo>
                  <a:pt x="548305" y="548305"/>
                </a:lnTo>
                <a:lnTo>
                  <a:pt x="944672" y="152065"/>
                </a:lnTo>
                <a:lnTo>
                  <a:pt x="910499" y="120802"/>
                </a:lnTo>
                <a:lnTo>
                  <a:pt x="874268" y="93143"/>
                </a:lnTo>
                <a:lnTo>
                  <a:pt x="836213" y="69083"/>
                </a:lnTo>
                <a:lnTo>
                  <a:pt x="796567" y="48617"/>
                </a:lnTo>
                <a:lnTo>
                  <a:pt x="755561" y="31738"/>
                </a:lnTo>
                <a:lnTo>
                  <a:pt x="713430" y="18443"/>
                </a:lnTo>
                <a:lnTo>
                  <a:pt x="670405" y="8725"/>
                </a:lnTo>
                <a:lnTo>
                  <a:pt x="626721" y="2579"/>
                </a:lnTo>
                <a:lnTo>
                  <a:pt x="582609" y="0"/>
                </a:lnTo>
                <a:close/>
              </a:path>
            </a:pathLst>
          </a:custGeom>
          <a:solidFill>
            <a:srgbClr val="94B3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227576" y="2214372"/>
            <a:ext cx="598931" cy="8107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270502" y="2237232"/>
            <a:ext cx="513080" cy="725805"/>
          </a:xfrm>
          <a:custGeom>
            <a:avLst/>
            <a:gdLst/>
            <a:ahLst/>
            <a:cxnLst/>
            <a:rect l="l" t="t" r="r" b="b"/>
            <a:pathLst>
              <a:path w="513079" h="725805">
                <a:moveTo>
                  <a:pt x="380492" y="0"/>
                </a:moveTo>
                <a:lnTo>
                  <a:pt x="0" y="378840"/>
                </a:lnTo>
                <a:lnTo>
                  <a:pt x="343535" y="725551"/>
                </a:lnTo>
                <a:lnTo>
                  <a:pt x="343788" y="725169"/>
                </a:lnTo>
                <a:lnTo>
                  <a:pt x="344170" y="724915"/>
                </a:lnTo>
                <a:lnTo>
                  <a:pt x="344424" y="724534"/>
                </a:lnTo>
                <a:lnTo>
                  <a:pt x="377655" y="688649"/>
                </a:lnTo>
                <a:lnTo>
                  <a:pt x="407281" y="650886"/>
                </a:lnTo>
                <a:lnTo>
                  <a:pt x="433288" y="611502"/>
                </a:lnTo>
                <a:lnTo>
                  <a:pt x="455663" y="570751"/>
                </a:lnTo>
                <a:lnTo>
                  <a:pt x="474393" y="528890"/>
                </a:lnTo>
                <a:lnTo>
                  <a:pt x="489467" y="486174"/>
                </a:lnTo>
                <a:lnTo>
                  <a:pt x="500871" y="442860"/>
                </a:lnTo>
                <a:lnTo>
                  <a:pt x="508593" y="399202"/>
                </a:lnTo>
                <a:lnTo>
                  <a:pt x="512619" y="355457"/>
                </a:lnTo>
                <a:lnTo>
                  <a:pt x="512938" y="311879"/>
                </a:lnTo>
                <a:lnTo>
                  <a:pt x="509537" y="268726"/>
                </a:lnTo>
                <a:lnTo>
                  <a:pt x="502402" y="226252"/>
                </a:lnTo>
                <a:lnTo>
                  <a:pt x="491522" y="184714"/>
                </a:lnTo>
                <a:lnTo>
                  <a:pt x="476883" y="144366"/>
                </a:lnTo>
                <a:lnTo>
                  <a:pt x="458474" y="105465"/>
                </a:lnTo>
                <a:lnTo>
                  <a:pt x="436280" y="68267"/>
                </a:lnTo>
                <a:lnTo>
                  <a:pt x="410290" y="33026"/>
                </a:lnTo>
                <a:lnTo>
                  <a:pt x="380492" y="0"/>
                </a:lnTo>
                <a:close/>
              </a:path>
            </a:pathLst>
          </a:custGeom>
          <a:solidFill>
            <a:srgbClr val="E6B8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589744" y="2382088"/>
            <a:ext cx="186093" cy="4188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844290" y="2106510"/>
            <a:ext cx="276085" cy="26000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487164" y="2398750"/>
            <a:ext cx="324954" cy="45036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908044" y="2391282"/>
            <a:ext cx="521970" cy="484505"/>
          </a:xfrm>
          <a:custGeom>
            <a:avLst/>
            <a:gdLst/>
            <a:ahLst/>
            <a:cxnLst/>
            <a:rect l="l" t="t" r="r" b="b"/>
            <a:pathLst>
              <a:path w="521970" h="484505">
                <a:moveTo>
                  <a:pt x="260730" y="0"/>
                </a:moveTo>
                <a:lnTo>
                  <a:pt x="213858" y="3898"/>
                </a:lnTo>
                <a:lnTo>
                  <a:pt x="169745" y="15138"/>
                </a:lnTo>
                <a:lnTo>
                  <a:pt x="129126" y="33038"/>
                </a:lnTo>
                <a:lnTo>
                  <a:pt x="92737" y="56915"/>
                </a:lnTo>
                <a:lnTo>
                  <a:pt x="61313" y="86086"/>
                </a:lnTo>
                <a:lnTo>
                  <a:pt x="35592" y="119869"/>
                </a:lnTo>
                <a:lnTo>
                  <a:pt x="16309" y="157581"/>
                </a:lnTo>
                <a:lnTo>
                  <a:pt x="4200" y="198539"/>
                </a:lnTo>
                <a:lnTo>
                  <a:pt x="0" y="242062"/>
                </a:lnTo>
                <a:lnTo>
                  <a:pt x="4200" y="285551"/>
                </a:lnTo>
                <a:lnTo>
                  <a:pt x="16309" y="326491"/>
                </a:lnTo>
                <a:lnTo>
                  <a:pt x="35592" y="364198"/>
                </a:lnTo>
                <a:lnTo>
                  <a:pt x="61313" y="397985"/>
                </a:lnTo>
                <a:lnTo>
                  <a:pt x="92737" y="427166"/>
                </a:lnTo>
                <a:lnTo>
                  <a:pt x="129126" y="451056"/>
                </a:lnTo>
                <a:lnTo>
                  <a:pt x="169745" y="468970"/>
                </a:lnTo>
                <a:lnTo>
                  <a:pt x="213858" y="480221"/>
                </a:lnTo>
                <a:lnTo>
                  <a:pt x="260730" y="484124"/>
                </a:lnTo>
                <a:lnTo>
                  <a:pt x="307607" y="480221"/>
                </a:lnTo>
                <a:lnTo>
                  <a:pt x="351732" y="468970"/>
                </a:lnTo>
                <a:lnTo>
                  <a:pt x="392368" y="451056"/>
                </a:lnTo>
                <a:lnTo>
                  <a:pt x="428777" y="427166"/>
                </a:lnTo>
                <a:lnTo>
                  <a:pt x="460222" y="397985"/>
                </a:lnTo>
                <a:lnTo>
                  <a:pt x="485963" y="364198"/>
                </a:lnTo>
                <a:lnTo>
                  <a:pt x="505263" y="326491"/>
                </a:lnTo>
                <a:lnTo>
                  <a:pt x="517384" y="285551"/>
                </a:lnTo>
                <a:lnTo>
                  <a:pt x="521588" y="242062"/>
                </a:lnTo>
                <a:lnTo>
                  <a:pt x="517384" y="198539"/>
                </a:lnTo>
                <a:lnTo>
                  <a:pt x="505263" y="157581"/>
                </a:lnTo>
                <a:lnTo>
                  <a:pt x="485963" y="119869"/>
                </a:lnTo>
                <a:lnTo>
                  <a:pt x="460222" y="86086"/>
                </a:lnTo>
                <a:lnTo>
                  <a:pt x="428777" y="56915"/>
                </a:lnTo>
                <a:lnTo>
                  <a:pt x="392368" y="33038"/>
                </a:lnTo>
                <a:lnTo>
                  <a:pt x="351732" y="15138"/>
                </a:lnTo>
                <a:lnTo>
                  <a:pt x="307607" y="3898"/>
                </a:lnTo>
                <a:lnTo>
                  <a:pt x="260730" y="0"/>
                </a:lnTo>
                <a:close/>
              </a:path>
            </a:pathLst>
          </a:custGeom>
          <a:solidFill>
            <a:srgbClr val="FFFFFF">
              <a:alpha val="4588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998086" y="2438196"/>
            <a:ext cx="164973" cy="40114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170222" y="2445804"/>
            <a:ext cx="184226" cy="39353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755009" y="2115692"/>
            <a:ext cx="1282191" cy="152260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133591" y="1643126"/>
            <a:ext cx="2900680" cy="1246505"/>
          </a:xfrm>
          <a:custGeom>
            <a:avLst/>
            <a:gdLst/>
            <a:ahLst/>
            <a:cxnLst/>
            <a:rect l="l" t="t" r="r" b="b"/>
            <a:pathLst>
              <a:path w="2900679" h="1246505">
                <a:moveTo>
                  <a:pt x="2692908" y="0"/>
                </a:moveTo>
                <a:lnTo>
                  <a:pt x="207645" y="0"/>
                </a:lnTo>
                <a:lnTo>
                  <a:pt x="160033" y="5483"/>
                </a:lnTo>
                <a:lnTo>
                  <a:pt x="116327" y="21104"/>
                </a:lnTo>
                <a:lnTo>
                  <a:pt x="77772" y="45616"/>
                </a:lnTo>
                <a:lnTo>
                  <a:pt x="45616" y="77772"/>
                </a:lnTo>
                <a:lnTo>
                  <a:pt x="21104" y="116327"/>
                </a:lnTo>
                <a:lnTo>
                  <a:pt x="5483" y="160033"/>
                </a:lnTo>
                <a:lnTo>
                  <a:pt x="0" y="207645"/>
                </a:lnTo>
                <a:lnTo>
                  <a:pt x="0" y="1038478"/>
                </a:lnTo>
                <a:lnTo>
                  <a:pt x="5483" y="1086090"/>
                </a:lnTo>
                <a:lnTo>
                  <a:pt x="21104" y="1129796"/>
                </a:lnTo>
                <a:lnTo>
                  <a:pt x="45616" y="1168351"/>
                </a:lnTo>
                <a:lnTo>
                  <a:pt x="77772" y="1200507"/>
                </a:lnTo>
                <a:lnTo>
                  <a:pt x="116327" y="1225019"/>
                </a:lnTo>
                <a:lnTo>
                  <a:pt x="160033" y="1240640"/>
                </a:lnTo>
                <a:lnTo>
                  <a:pt x="207645" y="1246124"/>
                </a:lnTo>
                <a:lnTo>
                  <a:pt x="2692908" y="1246124"/>
                </a:lnTo>
                <a:lnTo>
                  <a:pt x="2740526" y="1240640"/>
                </a:lnTo>
                <a:lnTo>
                  <a:pt x="2784250" y="1225019"/>
                </a:lnTo>
                <a:lnTo>
                  <a:pt x="2822830" y="1200507"/>
                </a:lnTo>
                <a:lnTo>
                  <a:pt x="2855013" y="1168351"/>
                </a:lnTo>
                <a:lnTo>
                  <a:pt x="2879549" y="1129796"/>
                </a:lnTo>
                <a:lnTo>
                  <a:pt x="2895189" y="1086090"/>
                </a:lnTo>
                <a:lnTo>
                  <a:pt x="2900680" y="1038478"/>
                </a:lnTo>
                <a:lnTo>
                  <a:pt x="2900680" y="207645"/>
                </a:lnTo>
                <a:lnTo>
                  <a:pt x="2895189" y="160033"/>
                </a:lnTo>
                <a:lnTo>
                  <a:pt x="2879549" y="116327"/>
                </a:lnTo>
                <a:lnTo>
                  <a:pt x="2855013" y="77772"/>
                </a:lnTo>
                <a:lnTo>
                  <a:pt x="2822830" y="45616"/>
                </a:lnTo>
                <a:lnTo>
                  <a:pt x="2784250" y="21104"/>
                </a:lnTo>
                <a:lnTo>
                  <a:pt x="2740526" y="5483"/>
                </a:lnTo>
                <a:lnTo>
                  <a:pt x="2692908" y="0"/>
                </a:lnTo>
                <a:close/>
              </a:path>
            </a:pathLst>
          </a:custGeom>
          <a:solidFill>
            <a:srgbClr val="E6B8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133591" y="2879217"/>
            <a:ext cx="2907030" cy="3939540"/>
          </a:xfrm>
          <a:custGeom>
            <a:avLst/>
            <a:gdLst/>
            <a:ahLst/>
            <a:cxnLst/>
            <a:rect l="l" t="t" r="r" b="b"/>
            <a:pathLst>
              <a:path w="2907029" h="3939540">
                <a:moveTo>
                  <a:pt x="2665094" y="0"/>
                </a:moveTo>
                <a:lnTo>
                  <a:pt x="241300" y="0"/>
                </a:lnTo>
                <a:lnTo>
                  <a:pt x="192682" y="4904"/>
                </a:lnTo>
                <a:lnTo>
                  <a:pt x="147393" y="18968"/>
                </a:lnTo>
                <a:lnTo>
                  <a:pt x="106405" y="41221"/>
                </a:lnTo>
                <a:lnTo>
                  <a:pt x="70691" y="70691"/>
                </a:lnTo>
                <a:lnTo>
                  <a:pt x="41221" y="106405"/>
                </a:lnTo>
                <a:lnTo>
                  <a:pt x="18968" y="147393"/>
                </a:lnTo>
                <a:lnTo>
                  <a:pt x="4904" y="192682"/>
                </a:lnTo>
                <a:lnTo>
                  <a:pt x="0" y="241300"/>
                </a:lnTo>
                <a:lnTo>
                  <a:pt x="0" y="3697884"/>
                </a:lnTo>
                <a:lnTo>
                  <a:pt x="4904" y="3746526"/>
                </a:lnTo>
                <a:lnTo>
                  <a:pt x="18968" y="3791832"/>
                </a:lnTo>
                <a:lnTo>
                  <a:pt x="41221" y="3832830"/>
                </a:lnTo>
                <a:lnTo>
                  <a:pt x="70691" y="3868551"/>
                </a:lnTo>
                <a:lnTo>
                  <a:pt x="106405" y="3898023"/>
                </a:lnTo>
                <a:lnTo>
                  <a:pt x="147393" y="3920276"/>
                </a:lnTo>
                <a:lnTo>
                  <a:pt x="192682" y="3934340"/>
                </a:lnTo>
                <a:lnTo>
                  <a:pt x="241300" y="3939244"/>
                </a:lnTo>
                <a:lnTo>
                  <a:pt x="2665094" y="3939244"/>
                </a:lnTo>
                <a:lnTo>
                  <a:pt x="2713754" y="3934340"/>
                </a:lnTo>
                <a:lnTo>
                  <a:pt x="2759074" y="3920276"/>
                </a:lnTo>
                <a:lnTo>
                  <a:pt x="2800085" y="3898023"/>
                </a:lnTo>
                <a:lnTo>
                  <a:pt x="2835814" y="3868551"/>
                </a:lnTo>
                <a:lnTo>
                  <a:pt x="2865293" y="3832830"/>
                </a:lnTo>
                <a:lnTo>
                  <a:pt x="2887551" y="3791832"/>
                </a:lnTo>
                <a:lnTo>
                  <a:pt x="2901617" y="3746526"/>
                </a:lnTo>
                <a:lnTo>
                  <a:pt x="2906522" y="3697884"/>
                </a:lnTo>
                <a:lnTo>
                  <a:pt x="2906522" y="241300"/>
                </a:lnTo>
                <a:lnTo>
                  <a:pt x="2901617" y="192682"/>
                </a:lnTo>
                <a:lnTo>
                  <a:pt x="2887551" y="147393"/>
                </a:lnTo>
                <a:lnTo>
                  <a:pt x="2865293" y="106405"/>
                </a:lnTo>
                <a:lnTo>
                  <a:pt x="2835814" y="70691"/>
                </a:lnTo>
                <a:lnTo>
                  <a:pt x="2800085" y="41221"/>
                </a:lnTo>
                <a:lnTo>
                  <a:pt x="2759075" y="18968"/>
                </a:lnTo>
                <a:lnTo>
                  <a:pt x="2713754" y="4904"/>
                </a:lnTo>
                <a:lnTo>
                  <a:pt x="2665094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6256401" y="1731517"/>
            <a:ext cx="121094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uk-UA" sz="1800" b="1" spc="-25" dirty="0" smtClean="0">
                <a:solidFill>
                  <a:srgbClr val="585858"/>
                </a:solidFill>
                <a:latin typeface="Calibri"/>
                <a:cs typeface="Calibri"/>
              </a:rPr>
              <a:t>Держава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256401" y="2085594"/>
            <a:ext cx="2448560" cy="662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500" marR="5080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Фінансує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,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контролює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перевіряє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систему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загальнодоступних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коледжів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256401" y="2878454"/>
            <a:ext cx="2718435" cy="34470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500" marR="20320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Федерація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забезпечує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інсти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-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туціональние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дослідження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в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області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профосвіти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(</a:t>
            </a:r>
            <a:r>
              <a:rPr lang="en-US" sz="1400" spc="-10" dirty="0" smtClean="0">
                <a:solidFill>
                  <a:srgbClr val="585858"/>
                </a:solidFill>
                <a:cs typeface="Calibri"/>
              </a:rPr>
              <a:t>BIBB)</a:t>
            </a:r>
          </a:p>
          <a:p>
            <a:pPr marL="190500" marR="20320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Організовує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(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подальшу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)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розробку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стандартів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профосвіти</a:t>
            </a:r>
            <a:endParaRPr lang="ru-RU" sz="1400" spc="-10" dirty="0" smtClean="0">
              <a:solidFill>
                <a:srgbClr val="585858"/>
              </a:solidFill>
              <a:cs typeface="Calibri"/>
            </a:endParaRPr>
          </a:p>
          <a:p>
            <a:pPr marL="190500" marR="20320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Підтримує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безробітних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або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соціально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неблагополучних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молодих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людей при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пошуку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місця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для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профнавчання</a:t>
            </a:r>
            <a:endParaRPr lang="ru-RU" sz="1400" spc="-10" dirty="0" smtClean="0">
              <a:solidFill>
                <a:srgbClr val="585858"/>
              </a:solidFill>
              <a:cs typeface="Calibri"/>
            </a:endParaRPr>
          </a:p>
          <a:p>
            <a:pPr marL="190500" marR="20320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Підтримує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молодих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людей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з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обмеженими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можливостями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при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пошуку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місця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для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профнавчання</a:t>
            </a:r>
            <a:endParaRPr lang="ru-RU" sz="1400" spc="-10" dirty="0" smtClean="0">
              <a:solidFill>
                <a:srgbClr val="585858"/>
              </a:solidFill>
              <a:cs typeface="Calibri"/>
            </a:endParaRPr>
          </a:p>
          <a:p>
            <a:pPr marL="190500" marR="20320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Пропонує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допомогу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при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профорієнтації</a:t>
            </a:r>
            <a:endParaRPr lang="ru-RU" sz="1400" spc="-10" dirty="0" smtClean="0">
              <a:solidFill>
                <a:srgbClr val="585858"/>
              </a:solidFill>
              <a:cs typeface="Calibri"/>
            </a:endParaRPr>
          </a:p>
          <a:p>
            <a:pPr marL="190500" marR="20320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Поширює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інформацію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про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дуальну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профосвіту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520303" y="1647494"/>
            <a:ext cx="394576" cy="45575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490219" y="1272794"/>
            <a:ext cx="8220709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2000" dirty="0" err="1" smtClean="0">
                <a:solidFill>
                  <a:srgbClr val="E36C09"/>
                </a:solidFill>
                <a:cs typeface="Calibri"/>
              </a:rPr>
              <a:t>Бізнес</a:t>
            </a:r>
            <a:r>
              <a:rPr lang="ru-RU" sz="2000" dirty="0" smtClean="0">
                <a:solidFill>
                  <a:srgbClr val="E36C09"/>
                </a:solidFill>
                <a:cs typeface="Calibri"/>
              </a:rPr>
              <a:t>, </a:t>
            </a:r>
            <a:r>
              <a:rPr lang="ru-RU" sz="2000" dirty="0" err="1" smtClean="0">
                <a:solidFill>
                  <a:srgbClr val="E36C09"/>
                </a:solidFill>
                <a:cs typeface="Calibri"/>
              </a:rPr>
              <a:t>соціальні</a:t>
            </a:r>
            <a:r>
              <a:rPr lang="ru-RU" sz="2000" dirty="0" smtClean="0">
                <a:solidFill>
                  <a:srgbClr val="E36C09"/>
                </a:solidFill>
                <a:cs typeface="Calibri"/>
              </a:rPr>
              <a:t> </a:t>
            </a:r>
            <a:r>
              <a:rPr lang="ru-RU" sz="2000" dirty="0" err="1" smtClean="0">
                <a:solidFill>
                  <a:srgbClr val="E36C09"/>
                </a:solidFill>
                <a:cs typeface="Calibri"/>
              </a:rPr>
              <a:t>партнери</a:t>
            </a:r>
            <a:r>
              <a:rPr lang="ru-RU" sz="2000" dirty="0" smtClean="0">
                <a:solidFill>
                  <a:srgbClr val="E36C09"/>
                </a:solidFill>
                <a:cs typeface="Calibri"/>
              </a:rPr>
              <a:t> та держава </a:t>
            </a:r>
            <a:r>
              <a:rPr lang="ru-RU" sz="2000" dirty="0" err="1" smtClean="0">
                <a:solidFill>
                  <a:srgbClr val="E36C09"/>
                </a:solidFill>
                <a:cs typeface="Calibri"/>
              </a:rPr>
              <a:t>формують</a:t>
            </a:r>
            <a:r>
              <a:rPr lang="ru-RU" sz="2000" dirty="0" smtClean="0">
                <a:solidFill>
                  <a:srgbClr val="E36C09"/>
                </a:solidFill>
                <a:cs typeface="Calibri"/>
              </a:rPr>
              <a:t> </a:t>
            </a:r>
            <a:r>
              <a:rPr lang="ru-RU" sz="2000" dirty="0" err="1" smtClean="0">
                <a:solidFill>
                  <a:srgbClr val="E36C09"/>
                </a:solidFill>
                <a:cs typeface="Calibri"/>
              </a:rPr>
              <a:t>дуальну</a:t>
            </a:r>
            <a:r>
              <a:rPr lang="ru-RU" sz="2000" dirty="0" smtClean="0">
                <a:solidFill>
                  <a:srgbClr val="E36C09"/>
                </a:solidFill>
                <a:cs typeface="Calibri"/>
              </a:rPr>
              <a:t> систему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58267" y="1878838"/>
            <a:ext cx="76644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uk-UA" sz="1800" b="1" spc="-10" dirty="0" smtClean="0">
                <a:solidFill>
                  <a:srgbClr val="585858"/>
                </a:solidFill>
                <a:latin typeface="Calibri"/>
                <a:cs typeface="Calibri"/>
              </a:rPr>
              <a:t>П</a:t>
            </a:r>
            <a:r>
              <a:rPr lang="uk-UA" sz="1800" b="1" dirty="0" smtClean="0">
                <a:solidFill>
                  <a:srgbClr val="585858"/>
                </a:solidFill>
                <a:latin typeface="Calibri"/>
                <a:cs typeface="Calibri"/>
              </a:rPr>
              <a:t>ала</a:t>
            </a:r>
            <a:r>
              <a:rPr lang="uk-UA" sz="1800" b="1" spc="-10" dirty="0" smtClean="0">
                <a:solidFill>
                  <a:srgbClr val="585858"/>
                </a:solidFill>
                <a:latin typeface="Calibri"/>
                <a:cs typeface="Calibri"/>
              </a:rPr>
              <a:t>т</a:t>
            </a:r>
            <a:r>
              <a:rPr lang="uk-UA" sz="1800" b="1" dirty="0" smtClean="0">
                <a:solidFill>
                  <a:srgbClr val="585858"/>
                </a:solidFill>
                <a:latin typeface="Calibri"/>
                <a:cs typeface="Calibri"/>
              </a:rPr>
              <a:t>и</a:t>
            </a:r>
            <a:endParaRPr lang="uk-UA" sz="1800" dirty="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58267" y="2232914"/>
            <a:ext cx="2630805" cy="42900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500" marR="114300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Консультування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навчальних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підприємств</a:t>
            </a:r>
            <a:endParaRPr lang="ru-RU" sz="1400" spc="-10" dirty="0" smtClean="0">
              <a:solidFill>
                <a:srgbClr val="585858"/>
              </a:solidFill>
              <a:cs typeface="Calibri"/>
            </a:endParaRPr>
          </a:p>
          <a:p>
            <a:pPr marL="190500" marR="114300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Підготовка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навчального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персоналу</a:t>
            </a:r>
          </a:p>
          <a:p>
            <a:pPr marL="190500" marR="114300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Перевірка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сертифікація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навчальних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підприємств</a:t>
            </a:r>
            <a:endParaRPr lang="ru-RU" sz="1400" spc="-10" dirty="0" smtClean="0">
              <a:solidFill>
                <a:srgbClr val="585858"/>
              </a:solidFill>
              <a:cs typeface="Calibri"/>
            </a:endParaRPr>
          </a:p>
          <a:p>
            <a:pPr marL="190500" marR="114300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Нагляд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,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перевірка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виробничого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навчання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(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оснащення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,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інструктори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та</a:t>
            </a:r>
          </a:p>
          <a:p>
            <a:pPr marL="190500" marR="114300" indent="-177800">
              <a:lnSpc>
                <a:spcPct val="100000"/>
              </a:lnSpc>
              <a:tabLst>
                <a:tab pos="191135" algn="l"/>
              </a:tabLst>
            </a:pP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    т. д.)</a:t>
            </a:r>
          </a:p>
          <a:p>
            <a:pPr marL="190500" marR="114300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Підтримка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підприємств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при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пошуку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учнів</a:t>
            </a:r>
            <a:endParaRPr lang="ru-RU" sz="1400" spc="-10" dirty="0" smtClean="0">
              <a:solidFill>
                <a:srgbClr val="585858"/>
              </a:solidFill>
              <a:cs typeface="Calibri"/>
            </a:endParaRPr>
          </a:p>
          <a:p>
            <a:pPr marL="190500" marR="114300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Реєстрація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договорів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про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профонавчання</a:t>
            </a:r>
            <a:endParaRPr lang="ru-RU" sz="1400" spc="-10" dirty="0" smtClean="0">
              <a:solidFill>
                <a:srgbClr val="585858"/>
              </a:solidFill>
              <a:cs typeface="Calibri"/>
            </a:endParaRPr>
          </a:p>
          <a:p>
            <a:pPr marL="190500" marR="114300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Організація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проміжних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випускних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іспитів</a:t>
            </a:r>
            <a:endParaRPr lang="ru-RU" sz="1400" spc="-10" dirty="0" smtClean="0">
              <a:solidFill>
                <a:srgbClr val="585858"/>
              </a:solidFill>
              <a:cs typeface="Calibri"/>
            </a:endParaRPr>
          </a:p>
          <a:p>
            <a:pPr marL="190500" marR="114300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Виконання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ролі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посередника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в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разі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суперечок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між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учнем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підприємством</a:t>
            </a:r>
            <a:endParaRPr lang="ru-RU" sz="1400" spc="-10" dirty="0" smtClean="0">
              <a:solidFill>
                <a:srgbClr val="585858"/>
              </a:solidFill>
              <a:cs typeface="Calibri"/>
            </a:endParaRPr>
          </a:p>
          <a:p>
            <a:pPr marL="190500" marR="114300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Організація</a:t>
            </a:r>
            <a:r>
              <a:rPr lang="ru-RU" sz="14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10" dirty="0" err="1" smtClean="0">
                <a:solidFill>
                  <a:srgbClr val="585858"/>
                </a:solidFill>
                <a:cs typeface="Calibri"/>
              </a:rPr>
              <a:t>заходів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259073" y="3973067"/>
            <a:ext cx="22987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uk-UA" sz="1800" b="1" dirty="0" smtClean="0">
                <a:solidFill>
                  <a:srgbClr val="585858"/>
                </a:solidFill>
                <a:latin typeface="Calibri"/>
                <a:cs typeface="Calibri"/>
              </a:rPr>
              <a:t>Соціальні</a:t>
            </a:r>
            <a:r>
              <a:rPr lang="uk-UA" sz="1800" b="1" spc="-100" dirty="0" smtClean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lang="uk-UA" sz="1800" b="1" dirty="0" smtClean="0">
                <a:solidFill>
                  <a:srgbClr val="585858"/>
                </a:solidFill>
                <a:latin typeface="Calibri"/>
                <a:cs typeface="Calibri"/>
              </a:rPr>
              <a:t>партнери</a:t>
            </a:r>
            <a:endParaRPr lang="uk-UA" sz="1800" dirty="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256026" y="4327397"/>
            <a:ext cx="2517775" cy="21544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500" marR="5080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Профспілки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асоціації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роботодавців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узгоджують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оплату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праці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учнів</a:t>
            </a:r>
            <a:endParaRPr lang="ru-RU" sz="1400" spc="-5" dirty="0" smtClean="0">
              <a:solidFill>
                <a:srgbClr val="585858"/>
              </a:solidFill>
              <a:cs typeface="Calibri"/>
            </a:endParaRPr>
          </a:p>
          <a:p>
            <a:pPr marL="190500" marR="5080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Виробничі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ради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контролюють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виробниче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навчання</a:t>
            </a:r>
            <a:endParaRPr lang="ru-RU" sz="1400" spc="-5" dirty="0" smtClean="0">
              <a:solidFill>
                <a:srgbClr val="585858"/>
              </a:solidFill>
              <a:cs typeface="Calibri"/>
            </a:endParaRPr>
          </a:p>
          <a:p>
            <a:pPr marL="190500" marR="5080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Беруть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участь при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підготовці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стандартів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виробничого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навчання</a:t>
            </a:r>
            <a:endParaRPr lang="ru-RU" sz="1400" spc="-5" dirty="0" smtClean="0">
              <a:solidFill>
                <a:srgbClr val="585858"/>
              </a:solidFill>
              <a:cs typeface="Calibri"/>
            </a:endParaRPr>
          </a:p>
          <a:p>
            <a:pPr marL="190500" marR="5080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Входять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в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екзаменаційну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комісію</a:t>
            </a:r>
            <a:endParaRPr sz="1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81244" y="4948682"/>
            <a:ext cx="396240" cy="698500"/>
          </a:xfrm>
          <a:custGeom>
            <a:avLst/>
            <a:gdLst/>
            <a:ahLst/>
            <a:cxnLst/>
            <a:rect l="l" t="t" r="r" b="b"/>
            <a:pathLst>
              <a:path w="396239" h="698500">
                <a:moveTo>
                  <a:pt x="197992" y="0"/>
                </a:moveTo>
                <a:lnTo>
                  <a:pt x="197992" y="174498"/>
                </a:lnTo>
                <a:lnTo>
                  <a:pt x="0" y="174498"/>
                </a:lnTo>
                <a:lnTo>
                  <a:pt x="0" y="523494"/>
                </a:lnTo>
                <a:lnTo>
                  <a:pt x="197992" y="523494"/>
                </a:lnTo>
                <a:lnTo>
                  <a:pt x="197992" y="698004"/>
                </a:lnTo>
                <a:lnTo>
                  <a:pt x="395985" y="348996"/>
                </a:lnTo>
                <a:lnTo>
                  <a:pt x="197992" y="0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381116" y="2666238"/>
            <a:ext cx="396240" cy="698500"/>
          </a:xfrm>
          <a:custGeom>
            <a:avLst/>
            <a:gdLst/>
            <a:ahLst/>
            <a:cxnLst/>
            <a:rect l="l" t="t" r="r" b="b"/>
            <a:pathLst>
              <a:path w="396239" h="698500">
                <a:moveTo>
                  <a:pt x="198120" y="0"/>
                </a:moveTo>
                <a:lnTo>
                  <a:pt x="198120" y="174498"/>
                </a:lnTo>
                <a:lnTo>
                  <a:pt x="0" y="174498"/>
                </a:lnTo>
                <a:lnTo>
                  <a:pt x="0" y="523494"/>
                </a:lnTo>
                <a:lnTo>
                  <a:pt x="198120" y="523494"/>
                </a:lnTo>
                <a:lnTo>
                  <a:pt x="198120" y="697991"/>
                </a:lnTo>
                <a:lnTo>
                  <a:pt x="396113" y="348996"/>
                </a:lnTo>
                <a:lnTo>
                  <a:pt x="198120" y="0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86334" y="759353"/>
            <a:ext cx="8771331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7. </a:t>
            </a:r>
            <a:r>
              <a:rPr lang="ru-RU" dirty="0" err="1" smtClean="0"/>
              <a:t>Зміна</a:t>
            </a:r>
            <a:r>
              <a:rPr lang="ru-RU" dirty="0" smtClean="0"/>
              <a:t> </a:t>
            </a:r>
            <a:r>
              <a:rPr lang="ru-RU" dirty="0" err="1" smtClean="0"/>
              <a:t>стандартів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урахуванням</a:t>
            </a:r>
            <a:r>
              <a:rPr lang="ru-RU" dirty="0" smtClean="0"/>
              <a:t> </a:t>
            </a:r>
            <a:r>
              <a:rPr lang="ru-RU" dirty="0" err="1" smtClean="0"/>
              <a:t>вимог</a:t>
            </a:r>
            <a:r>
              <a:rPr lang="ru-RU" dirty="0" smtClean="0"/>
              <a:t> </a:t>
            </a:r>
            <a:r>
              <a:rPr lang="ru-RU" dirty="0" err="1" smtClean="0"/>
              <a:t>світу</a:t>
            </a:r>
            <a:r>
              <a:rPr lang="ru-RU" dirty="0" smtClean="0"/>
              <a:t> </a:t>
            </a:r>
            <a:r>
              <a:rPr lang="ru-RU" dirty="0" err="1" smtClean="0"/>
              <a:t>праці</a:t>
            </a:r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3599053" y="4151884"/>
            <a:ext cx="452120" cy="509270"/>
          </a:xfrm>
          <a:custGeom>
            <a:avLst/>
            <a:gdLst/>
            <a:ahLst/>
            <a:cxnLst/>
            <a:rect l="l" t="t" r="r" b="b"/>
            <a:pathLst>
              <a:path w="452120" h="509270">
                <a:moveTo>
                  <a:pt x="451866" y="393827"/>
                </a:moveTo>
                <a:lnTo>
                  <a:pt x="0" y="393827"/>
                </a:lnTo>
                <a:lnTo>
                  <a:pt x="225933" y="509270"/>
                </a:lnTo>
                <a:lnTo>
                  <a:pt x="451866" y="393827"/>
                </a:lnTo>
                <a:close/>
              </a:path>
              <a:path w="452120" h="509270">
                <a:moveTo>
                  <a:pt x="361442" y="115443"/>
                </a:moveTo>
                <a:lnTo>
                  <a:pt x="90297" y="115443"/>
                </a:lnTo>
                <a:lnTo>
                  <a:pt x="90297" y="393827"/>
                </a:lnTo>
                <a:lnTo>
                  <a:pt x="361442" y="393827"/>
                </a:lnTo>
                <a:lnTo>
                  <a:pt x="361442" y="115443"/>
                </a:lnTo>
                <a:close/>
              </a:path>
              <a:path w="452120" h="509270">
                <a:moveTo>
                  <a:pt x="225933" y="0"/>
                </a:moveTo>
                <a:lnTo>
                  <a:pt x="0" y="115443"/>
                </a:lnTo>
                <a:lnTo>
                  <a:pt x="451866" y="115443"/>
                </a:lnTo>
                <a:lnTo>
                  <a:pt x="225933" y="0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599053" y="4151884"/>
            <a:ext cx="452120" cy="509270"/>
          </a:xfrm>
          <a:custGeom>
            <a:avLst/>
            <a:gdLst/>
            <a:ahLst/>
            <a:cxnLst/>
            <a:rect l="l" t="t" r="r" b="b"/>
            <a:pathLst>
              <a:path w="452120" h="509270">
                <a:moveTo>
                  <a:pt x="0" y="115443"/>
                </a:moveTo>
                <a:lnTo>
                  <a:pt x="225933" y="0"/>
                </a:lnTo>
                <a:lnTo>
                  <a:pt x="451866" y="115443"/>
                </a:lnTo>
                <a:lnTo>
                  <a:pt x="361442" y="115443"/>
                </a:lnTo>
                <a:lnTo>
                  <a:pt x="361442" y="393827"/>
                </a:lnTo>
                <a:lnTo>
                  <a:pt x="451866" y="393827"/>
                </a:lnTo>
                <a:lnTo>
                  <a:pt x="225933" y="509270"/>
                </a:lnTo>
                <a:lnTo>
                  <a:pt x="0" y="393827"/>
                </a:lnTo>
                <a:lnTo>
                  <a:pt x="90297" y="393827"/>
                </a:lnTo>
                <a:lnTo>
                  <a:pt x="90297" y="115443"/>
                </a:lnTo>
                <a:lnTo>
                  <a:pt x="0" y="115443"/>
                </a:lnTo>
                <a:close/>
              </a:path>
            </a:pathLst>
          </a:custGeom>
          <a:ln w="25400">
            <a:solidFill>
              <a:srgbClr val="E36C0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554223" y="4673091"/>
            <a:ext cx="2748915" cy="2094864"/>
          </a:xfrm>
          <a:custGeom>
            <a:avLst/>
            <a:gdLst/>
            <a:ahLst/>
            <a:cxnLst/>
            <a:rect l="l" t="t" r="r" b="b"/>
            <a:pathLst>
              <a:path w="2748915" h="2094865">
                <a:moveTo>
                  <a:pt x="2399665" y="0"/>
                </a:moveTo>
                <a:lnTo>
                  <a:pt x="349123" y="0"/>
                </a:lnTo>
                <a:lnTo>
                  <a:pt x="301755" y="3187"/>
                </a:lnTo>
                <a:lnTo>
                  <a:pt x="256322" y="12473"/>
                </a:lnTo>
                <a:lnTo>
                  <a:pt x="213240" y="27439"/>
                </a:lnTo>
                <a:lnTo>
                  <a:pt x="172926" y="47672"/>
                </a:lnTo>
                <a:lnTo>
                  <a:pt x="135796" y="72753"/>
                </a:lnTo>
                <a:lnTo>
                  <a:pt x="102266" y="102266"/>
                </a:lnTo>
                <a:lnTo>
                  <a:pt x="72753" y="135796"/>
                </a:lnTo>
                <a:lnTo>
                  <a:pt x="47672" y="172926"/>
                </a:lnTo>
                <a:lnTo>
                  <a:pt x="27439" y="213240"/>
                </a:lnTo>
                <a:lnTo>
                  <a:pt x="12473" y="256322"/>
                </a:lnTo>
                <a:lnTo>
                  <a:pt x="3187" y="301755"/>
                </a:lnTo>
                <a:lnTo>
                  <a:pt x="0" y="349122"/>
                </a:lnTo>
                <a:lnTo>
                  <a:pt x="0" y="1745627"/>
                </a:lnTo>
                <a:lnTo>
                  <a:pt x="3187" y="1793000"/>
                </a:lnTo>
                <a:lnTo>
                  <a:pt x="12473" y="1838437"/>
                </a:lnTo>
                <a:lnTo>
                  <a:pt x="27439" y="1881521"/>
                </a:lnTo>
                <a:lnTo>
                  <a:pt x="47672" y="1921836"/>
                </a:lnTo>
                <a:lnTo>
                  <a:pt x="72753" y="1958966"/>
                </a:lnTo>
                <a:lnTo>
                  <a:pt x="102266" y="1992496"/>
                </a:lnTo>
                <a:lnTo>
                  <a:pt x="135796" y="2022008"/>
                </a:lnTo>
                <a:lnTo>
                  <a:pt x="172926" y="2047088"/>
                </a:lnTo>
                <a:lnTo>
                  <a:pt x="213240" y="2067318"/>
                </a:lnTo>
                <a:lnTo>
                  <a:pt x="256322" y="2082284"/>
                </a:lnTo>
                <a:lnTo>
                  <a:pt x="301755" y="2091568"/>
                </a:lnTo>
                <a:lnTo>
                  <a:pt x="349123" y="2094755"/>
                </a:lnTo>
                <a:lnTo>
                  <a:pt x="2399665" y="2094755"/>
                </a:lnTo>
                <a:lnTo>
                  <a:pt x="2447032" y="2091568"/>
                </a:lnTo>
                <a:lnTo>
                  <a:pt x="2492465" y="2082284"/>
                </a:lnTo>
                <a:lnTo>
                  <a:pt x="2535547" y="2067318"/>
                </a:lnTo>
                <a:lnTo>
                  <a:pt x="2575861" y="2047088"/>
                </a:lnTo>
                <a:lnTo>
                  <a:pt x="2612991" y="2022008"/>
                </a:lnTo>
                <a:lnTo>
                  <a:pt x="2646521" y="1992496"/>
                </a:lnTo>
                <a:lnTo>
                  <a:pt x="2676034" y="1958966"/>
                </a:lnTo>
                <a:lnTo>
                  <a:pt x="2701115" y="1921836"/>
                </a:lnTo>
                <a:lnTo>
                  <a:pt x="2721348" y="1881521"/>
                </a:lnTo>
                <a:lnTo>
                  <a:pt x="2736314" y="1838437"/>
                </a:lnTo>
                <a:lnTo>
                  <a:pt x="2745600" y="1793000"/>
                </a:lnTo>
                <a:lnTo>
                  <a:pt x="2748788" y="1745627"/>
                </a:lnTo>
                <a:lnTo>
                  <a:pt x="2748788" y="349122"/>
                </a:lnTo>
                <a:lnTo>
                  <a:pt x="2745600" y="301755"/>
                </a:lnTo>
                <a:lnTo>
                  <a:pt x="2736314" y="256322"/>
                </a:lnTo>
                <a:lnTo>
                  <a:pt x="2721348" y="213240"/>
                </a:lnTo>
                <a:lnTo>
                  <a:pt x="2701115" y="172926"/>
                </a:lnTo>
                <a:lnTo>
                  <a:pt x="2676034" y="135796"/>
                </a:lnTo>
                <a:lnTo>
                  <a:pt x="2646521" y="102266"/>
                </a:lnTo>
                <a:lnTo>
                  <a:pt x="2612991" y="72753"/>
                </a:lnTo>
                <a:lnTo>
                  <a:pt x="2575861" y="47672"/>
                </a:lnTo>
                <a:lnTo>
                  <a:pt x="2535547" y="27439"/>
                </a:lnTo>
                <a:lnTo>
                  <a:pt x="2492465" y="12473"/>
                </a:lnTo>
                <a:lnTo>
                  <a:pt x="2447032" y="3187"/>
                </a:lnTo>
                <a:lnTo>
                  <a:pt x="2399665" y="0"/>
                </a:lnTo>
                <a:close/>
              </a:path>
            </a:pathLst>
          </a:custGeom>
          <a:solidFill>
            <a:srgbClr val="E6B8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064510" y="4864227"/>
            <a:ext cx="2212975" cy="16850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Розробка</a:t>
            </a:r>
            <a:r>
              <a:rPr lang="ru-RU" sz="1400" b="1" dirty="0" smtClean="0">
                <a:solidFill>
                  <a:srgbClr val="585858"/>
                </a:solidFill>
                <a:cs typeface="Calibri"/>
              </a:rPr>
              <a:t> та </a:t>
            </a: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актуалізація</a:t>
            </a:r>
            <a:r>
              <a:rPr lang="ru-RU" sz="1400" b="1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освітніх</a:t>
            </a:r>
            <a:r>
              <a:rPr lang="ru-RU" sz="1400" b="1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стандартів</a:t>
            </a:r>
            <a:r>
              <a:rPr lang="ru-RU" sz="1400" b="1" dirty="0" smtClean="0">
                <a:solidFill>
                  <a:srgbClr val="585858"/>
                </a:solidFill>
                <a:cs typeface="Calibri"/>
              </a:rPr>
              <a:t> для </a:t>
            </a: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коледжів</a:t>
            </a:r>
            <a:endParaRPr lang="ru-RU" sz="1400" b="1" dirty="0" smtClean="0">
              <a:solidFill>
                <a:srgbClr val="585858"/>
              </a:solidFill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lang="ru-RU" sz="1350" spc="-5" dirty="0" smtClean="0">
                <a:solidFill>
                  <a:srgbClr val="585858"/>
                </a:solidFill>
                <a:cs typeface="Calibri"/>
              </a:rPr>
              <a:t>(</a:t>
            </a:r>
            <a:r>
              <a:rPr lang="ru-RU" sz="1350" spc="-5" dirty="0" err="1" smtClean="0">
                <a:solidFill>
                  <a:srgbClr val="585858"/>
                </a:solidFill>
                <a:cs typeface="Calibri"/>
              </a:rPr>
              <a:t>Рамкова</a:t>
            </a:r>
            <a:r>
              <a:rPr lang="ru-RU" sz="135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spc="-5" dirty="0" err="1" smtClean="0">
                <a:solidFill>
                  <a:srgbClr val="585858"/>
                </a:solidFill>
                <a:cs typeface="Calibri"/>
              </a:rPr>
              <a:t>навчальна</a:t>
            </a:r>
            <a:r>
              <a:rPr lang="ru-RU" sz="135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spc="-5" dirty="0" err="1" smtClean="0">
                <a:solidFill>
                  <a:srgbClr val="585858"/>
                </a:solidFill>
                <a:cs typeface="Calibri"/>
              </a:rPr>
              <a:t>програма</a:t>
            </a:r>
            <a:r>
              <a:rPr lang="ru-RU" sz="1350" spc="-5" dirty="0" smtClean="0">
                <a:solidFill>
                  <a:srgbClr val="585858"/>
                </a:solidFill>
                <a:cs typeface="Calibri"/>
              </a:rPr>
              <a:t>) </a:t>
            </a:r>
            <a:r>
              <a:rPr lang="ru-RU" sz="1350" spc="-5" dirty="0" err="1" smtClean="0">
                <a:solidFill>
                  <a:srgbClr val="585858"/>
                </a:solidFill>
                <a:cs typeface="Calibri"/>
              </a:rPr>
              <a:t>з</a:t>
            </a:r>
            <a:r>
              <a:rPr lang="ru-RU" sz="135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spc="-5" dirty="0" err="1" smtClean="0">
                <a:solidFill>
                  <a:srgbClr val="585858"/>
                </a:solidFill>
                <a:cs typeface="Calibri"/>
              </a:rPr>
              <a:t>урахуванням</a:t>
            </a:r>
            <a:r>
              <a:rPr lang="ru-RU" sz="135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spc="-5" dirty="0" err="1" smtClean="0">
                <a:solidFill>
                  <a:srgbClr val="585858"/>
                </a:solidFill>
                <a:cs typeface="Calibri"/>
              </a:rPr>
              <a:t>виробничих</a:t>
            </a:r>
            <a:r>
              <a:rPr lang="ru-RU" sz="135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spc="-5" dirty="0" err="1" smtClean="0">
                <a:solidFill>
                  <a:srgbClr val="585858"/>
                </a:solidFill>
                <a:cs typeface="Calibri"/>
              </a:rPr>
              <a:t>стандартів</a:t>
            </a:r>
            <a:r>
              <a:rPr lang="ru-RU" sz="135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spc="-5" dirty="0" err="1" smtClean="0">
                <a:solidFill>
                  <a:srgbClr val="585858"/>
                </a:solidFill>
                <a:cs typeface="Calibri"/>
              </a:rPr>
              <a:t>профосвіти</a:t>
            </a:r>
            <a:r>
              <a:rPr lang="ru-RU" sz="1350" spc="-5" dirty="0" smtClean="0">
                <a:solidFill>
                  <a:srgbClr val="585858"/>
                </a:solidFill>
                <a:cs typeface="Calibri"/>
              </a:rPr>
              <a:t> (регламенту </a:t>
            </a:r>
            <a:r>
              <a:rPr lang="ru-RU" sz="1350" spc="-5" dirty="0" err="1" smtClean="0">
                <a:solidFill>
                  <a:srgbClr val="585858"/>
                </a:solidFill>
                <a:cs typeface="Calibri"/>
              </a:rPr>
              <a:t>навчання</a:t>
            </a:r>
            <a:r>
              <a:rPr lang="ru-RU" sz="1350" spc="-5" dirty="0" smtClean="0">
                <a:solidFill>
                  <a:srgbClr val="585858"/>
                </a:solidFill>
                <a:cs typeface="Calibri"/>
              </a:rPr>
              <a:t>)</a:t>
            </a:r>
            <a:endParaRPr sz="1350" dirty="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631694" y="5517146"/>
            <a:ext cx="360921" cy="4001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148967" y="2666238"/>
            <a:ext cx="396240" cy="698500"/>
          </a:xfrm>
          <a:custGeom>
            <a:avLst/>
            <a:gdLst/>
            <a:ahLst/>
            <a:cxnLst/>
            <a:rect l="l" t="t" r="r" b="b"/>
            <a:pathLst>
              <a:path w="396239" h="698500">
                <a:moveTo>
                  <a:pt x="197993" y="0"/>
                </a:moveTo>
                <a:lnTo>
                  <a:pt x="197993" y="174498"/>
                </a:lnTo>
                <a:lnTo>
                  <a:pt x="0" y="174498"/>
                </a:lnTo>
                <a:lnTo>
                  <a:pt x="0" y="523494"/>
                </a:lnTo>
                <a:lnTo>
                  <a:pt x="197993" y="523494"/>
                </a:lnTo>
                <a:lnTo>
                  <a:pt x="197993" y="697991"/>
                </a:lnTo>
                <a:lnTo>
                  <a:pt x="395985" y="348996"/>
                </a:lnTo>
                <a:lnTo>
                  <a:pt x="197993" y="0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590800" y="2057400"/>
            <a:ext cx="2725420" cy="2067560"/>
          </a:xfrm>
          <a:custGeom>
            <a:avLst/>
            <a:gdLst/>
            <a:ahLst/>
            <a:cxnLst/>
            <a:rect l="l" t="t" r="r" b="b"/>
            <a:pathLst>
              <a:path w="2725420" h="2067560">
                <a:moveTo>
                  <a:pt x="2380361" y="0"/>
                </a:moveTo>
                <a:lnTo>
                  <a:pt x="344550" y="0"/>
                </a:lnTo>
                <a:lnTo>
                  <a:pt x="297780" y="3146"/>
                </a:lnTo>
                <a:lnTo>
                  <a:pt x="252926" y="12310"/>
                </a:lnTo>
                <a:lnTo>
                  <a:pt x="210401" y="27082"/>
                </a:lnTo>
                <a:lnTo>
                  <a:pt x="170612" y="47051"/>
                </a:lnTo>
                <a:lnTo>
                  <a:pt x="133970" y="71804"/>
                </a:lnTo>
                <a:lnTo>
                  <a:pt x="100885" y="100933"/>
                </a:lnTo>
                <a:lnTo>
                  <a:pt x="71766" y="134024"/>
                </a:lnTo>
                <a:lnTo>
                  <a:pt x="47022" y="170669"/>
                </a:lnTo>
                <a:lnTo>
                  <a:pt x="27064" y="210454"/>
                </a:lnTo>
                <a:lnTo>
                  <a:pt x="12301" y="252971"/>
                </a:lnTo>
                <a:lnTo>
                  <a:pt x="3143" y="297806"/>
                </a:lnTo>
                <a:lnTo>
                  <a:pt x="0" y="344550"/>
                </a:lnTo>
                <a:lnTo>
                  <a:pt x="0" y="1722628"/>
                </a:lnTo>
                <a:lnTo>
                  <a:pt x="3143" y="1769372"/>
                </a:lnTo>
                <a:lnTo>
                  <a:pt x="12301" y="1814207"/>
                </a:lnTo>
                <a:lnTo>
                  <a:pt x="27064" y="1856724"/>
                </a:lnTo>
                <a:lnTo>
                  <a:pt x="47022" y="1896509"/>
                </a:lnTo>
                <a:lnTo>
                  <a:pt x="71766" y="1933154"/>
                </a:lnTo>
                <a:lnTo>
                  <a:pt x="100885" y="1966245"/>
                </a:lnTo>
                <a:lnTo>
                  <a:pt x="133970" y="1995374"/>
                </a:lnTo>
                <a:lnTo>
                  <a:pt x="170612" y="2020127"/>
                </a:lnTo>
                <a:lnTo>
                  <a:pt x="210401" y="2040096"/>
                </a:lnTo>
                <a:lnTo>
                  <a:pt x="252926" y="2054868"/>
                </a:lnTo>
                <a:lnTo>
                  <a:pt x="297780" y="2064032"/>
                </a:lnTo>
                <a:lnTo>
                  <a:pt x="344550" y="2067179"/>
                </a:lnTo>
                <a:lnTo>
                  <a:pt x="2380361" y="2067179"/>
                </a:lnTo>
                <a:lnTo>
                  <a:pt x="2427105" y="2064032"/>
                </a:lnTo>
                <a:lnTo>
                  <a:pt x="2471940" y="2054868"/>
                </a:lnTo>
                <a:lnTo>
                  <a:pt x="2514457" y="2040096"/>
                </a:lnTo>
                <a:lnTo>
                  <a:pt x="2554242" y="2020127"/>
                </a:lnTo>
                <a:lnTo>
                  <a:pt x="2590887" y="1995374"/>
                </a:lnTo>
                <a:lnTo>
                  <a:pt x="2623978" y="1966245"/>
                </a:lnTo>
                <a:lnTo>
                  <a:pt x="2653107" y="1933154"/>
                </a:lnTo>
                <a:lnTo>
                  <a:pt x="2677860" y="1896509"/>
                </a:lnTo>
                <a:lnTo>
                  <a:pt x="2697829" y="1856724"/>
                </a:lnTo>
                <a:lnTo>
                  <a:pt x="2712601" y="1814207"/>
                </a:lnTo>
                <a:lnTo>
                  <a:pt x="2721765" y="1769372"/>
                </a:lnTo>
                <a:lnTo>
                  <a:pt x="2724912" y="1722628"/>
                </a:lnTo>
                <a:lnTo>
                  <a:pt x="2724912" y="344550"/>
                </a:lnTo>
                <a:lnTo>
                  <a:pt x="2721765" y="297806"/>
                </a:lnTo>
                <a:lnTo>
                  <a:pt x="2712601" y="252971"/>
                </a:lnTo>
                <a:lnTo>
                  <a:pt x="2697829" y="210454"/>
                </a:lnTo>
                <a:lnTo>
                  <a:pt x="2677860" y="170669"/>
                </a:lnTo>
                <a:lnTo>
                  <a:pt x="2653107" y="134024"/>
                </a:lnTo>
                <a:lnTo>
                  <a:pt x="2623978" y="100933"/>
                </a:lnTo>
                <a:lnTo>
                  <a:pt x="2590887" y="71804"/>
                </a:lnTo>
                <a:lnTo>
                  <a:pt x="2554242" y="47051"/>
                </a:lnTo>
                <a:lnTo>
                  <a:pt x="2514457" y="27082"/>
                </a:lnTo>
                <a:lnTo>
                  <a:pt x="2471940" y="12310"/>
                </a:lnTo>
                <a:lnTo>
                  <a:pt x="2427105" y="3146"/>
                </a:lnTo>
                <a:lnTo>
                  <a:pt x="2380361" y="0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226689" y="2148078"/>
            <a:ext cx="1961514" cy="14696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Соціальні</a:t>
            </a:r>
            <a:r>
              <a:rPr lang="ru-RU" sz="1400" b="1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партнери</a:t>
            </a:r>
            <a:r>
              <a:rPr lang="ru-RU" sz="1400" b="1" dirty="0" smtClean="0">
                <a:solidFill>
                  <a:srgbClr val="585858"/>
                </a:solidFill>
                <a:cs typeface="Calibri"/>
              </a:rPr>
              <a:t> та </a:t>
            </a: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федеральні</a:t>
            </a:r>
            <a:r>
              <a:rPr lang="ru-RU" sz="1400" b="1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відомства</a:t>
            </a:r>
            <a:r>
              <a:rPr lang="ru-RU" sz="1400" b="1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spc="-5" dirty="0" err="1" smtClean="0">
                <a:solidFill>
                  <a:srgbClr val="585858"/>
                </a:solidFill>
                <a:cs typeface="Calibri"/>
              </a:rPr>
              <a:t>погоджують</a:t>
            </a:r>
            <a:r>
              <a:rPr lang="ru-RU" sz="135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spc="-5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35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spc="-5" dirty="0" err="1" smtClean="0">
                <a:solidFill>
                  <a:srgbClr val="585858"/>
                </a:solidFill>
                <a:cs typeface="Calibri"/>
              </a:rPr>
              <a:t>приймають</a:t>
            </a:r>
            <a:r>
              <a:rPr lang="ru-RU" sz="135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spc="-5" dirty="0" err="1" smtClean="0">
                <a:solidFill>
                  <a:srgbClr val="585858"/>
                </a:solidFill>
                <a:cs typeface="Calibri"/>
              </a:rPr>
              <a:t>нові</a:t>
            </a:r>
            <a:r>
              <a:rPr lang="ru-RU" sz="135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spc="-5" dirty="0" err="1" smtClean="0">
                <a:solidFill>
                  <a:srgbClr val="585858"/>
                </a:solidFill>
                <a:cs typeface="Calibri"/>
              </a:rPr>
              <a:t>виробничі</a:t>
            </a:r>
            <a:r>
              <a:rPr lang="ru-RU" sz="135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spc="-5" dirty="0" err="1" smtClean="0">
                <a:solidFill>
                  <a:srgbClr val="585858"/>
                </a:solidFill>
                <a:cs typeface="Calibri"/>
              </a:rPr>
              <a:t>стандарти</a:t>
            </a:r>
            <a:r>
              <a:rPr lang="ru-RU" sz="135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spc="-5" dirty="0" err="1" smtClean="0">
                <a:solidFill>
                  <a:srgbClr val="585858"/>
                </a:solidFill>
                <a:cs typeface="Calibri"/>
              </a:rPr>
              <a:t>профосвіти</a:t>
            </a:r>
            <a:r>
              <a:rPr lang="ru-RU" sz="1350" spc="-5" dirty="0" smtClean="0">
                <a:solidFill>
                  <a:srgbClr val="585858"/>
                </a:solidFill>
                <a:cs typeface="Calibri"/>
              </a:rPr>
              <a:t> (регламент </a:t>
            </a:r>
            <a:r>
              <a:rPr lang="ru-RU" sz="1350" spc="-5" dirty="0" err="1" smtClean="0">
                <a:solidFill>
                  <a:srgbClr val="585858"/>
                </a:solidFill>
                <a:cs typeface="Calibri"/>
              </a:rPr>
              <a:t>навчання</a:t>
            </a:r>
            <a:r>
              <a:rPr lang="ru-RU" sz="1350" spc="-5" dirty="0" smtClean="0">
                <a:solidFill>
                  <a:srgbClr val="585858"/>
                </a:solidFill>
                <a:cs typeface="Calibri"/>
              </a:rPr>
              <a:t>) </a:t>
            </a:r>
            <a:r>
              <a:rPr lang="ru-RU" sz="1350" spc="-5" dirty="0" err="1" smtClean="0">
                <a:solidFill>
                  <a:srgbClr val="585858"/>
                </a:solidFill>
                <a:cs typeface="Calibri"/>
              </a:rPr>
              <a:t>під</a:t>
            </a:r>
            <a:r>
              <a:rPr lang="ru-RU" sz="135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spc="-5" dirty="0" err="1" smtClean="0">
                <a:solidFill>
                  <a:srgbClr val="585858"/>
                </a:solidFill>
                <a:cs typeface="Calibri"/>
              </a:rPr>
              <a:t>керівництвом</a:t>
            </a:r>
            <a:r>
              <a:rPr lang="ru-RU" sz="135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en-US" sz="1350" spc="-5" dirty="0" smtClean="0">
                <a:solidFill>
                  <a:srgbClr val="585858"/>
                </a:solidFill>
                <a:cs typeface="Calibri"/>
              </a:rPr>
              <a:t>BIBB</a:t>
            </a:r>
            <a:endParaRPr sz="1350" dirty="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608326" y="1973072"/>
            <a:ext cx="2671445" cy="114300"/>
          </a:xfrm>
          <a:custGeom>
            <a:avLst/>
            <a:gdLst/>
            <a:ahLst/>
            <a:cxnLst/>
            <a:rect l="l" t="t" r="r" b="b"/>
            <a:pathLst>
              <a:path w="2671445" h="114300">
                <a:moveTo>
                  <a:pt x="57150" y="0"/>
                </a:moveTo>
                <a:lnTo>
                  <a:pt x="34932" y="4482"/>
                </a:lnTo>
                <a:lnTo>
                  <a:pt x="16763" y="16716"/>
                </a:lnTo>
                <a:lnTo>
                  <a:pt x="4500" y="34879"/>
                </a:lnTo>
                <a:lnTo>
                  <a:pt x="0" y="57150"/>
                </a:lnTo>
                <a:lnTo>
                  <a:pt x="4500" y="79367"/>
                </a:lnTo>
                <a:lnTo>
                  <a:pt x="16764" y="97536"/>
                </a:lnTo>
                <a:lnTo>
                  <a:pt x="34932" y="109799"/>
                </a:lnTo>
                <a:lnTo>
                  <a:pt x="57150" y="114300"/>
                </a:lnTo>
                <a:lnTo>
                  <a:pt x="79420" y="109799"/>
                </a:lnTo>
                <a:lnTo>
                  <a:pt x="97583" y="97536"/>
                </a:lnTo>
                <a:lnTo>
                  <a:pt x="109817" y="79367"/>
                </a:lnTo>
                <a:lnTo>
                  <a:pt x="110456" y="76200"/>
                </a:lnTo>
                <a:lnTo>
                  <a:pt x="57150" y="76200"/>
                </a:lnTo>
                <a:lnTo>
                  <a:pt x="57150" y="38100"/>
                </a:lnTo>
                <a:lnTo>
                  <a:pt x="110465" y="38100"/>
                </a:lnTo>
                <a:lnTo>
                  <a:pt x="109817" y="34879"/>
                </a:lnTo>
                <a:lnTo>
                  <a:pt x="97583" y="16716"/>
                </a:lnTo>
                <a:lnTo>
                  <a:pt x="79420" y="4482"/>
                </a:lnTo>
                <a:lnTo>
                  <a:pt x="57150" y="0"/>
                </a:lnTo>
                <a:close/>
              </a:path>
              <a:path w="2671445" h="114300">
                <a:moveTo>
                  <a:pt x="2613914" y="0"/>
                </a:moveTo>
                <a:lnTo>
                  <a:pt x="2591696" y="4482"/>
                </a:lnTo>
                <a:lnTo>
                  <a:pt x="2573528" y="16716"/>
                </a:lnTo>
                <a:lnTo>
                  <a:pt x="2561264" y="34879"/>
                </a:lnTo>
                <a:lnTo>
                  <a:pt x="2556764" y="57150"/>
                </a:lnTo>
                <a:lnTo>
                  <a:pt x="2561264" y="79367"/>
                </a:lnTo>
                <a:lnTo>
                  <a:pt x="2573528" y="97536"/>
                </a:lnTo>
                <a:lnTo>
                  <a:pt x="2591696" y="109799"/>
                </a:lnTo>
                <a:lnTo>
                  <a:pt x="2613914" y="114300"/>
                </a:lnTo>
                <a:lnTo>
                  <a:pt x="2636184" y="109799"/>
                </a:lnTo>
                <a:lnTo>
                  <a:pt x="2654347" y="97536"/>
                </a:lnTo>
                <a:lnTo>
                  <a:pt x="2666581" y="79367"/>
                </a:lnTo>
                <a:lnTo>
                  <a:pt x="2667220" y="76200"/>
                </a:lnTo>
                <a:lnTo>
                  <a:pt x="2613914" y="76200"/>
                </a:lnTo>
                <a:lnTo>
                  <a:pt x="2613914" y="38100"/>
                </a:lnTo>
                <a:lnTo>
                  <a:pt x="2667229" y="38100"/>
                </a:lnTo>
                <a:lnTo>
                  <a:pt x="2666581" y="34879"/>
                </a:lnTo>
                <a:lnTo>
                  <a:pt x="2654347" y="16716"/>
                </a:lnTo>
                <a:lnTo>
                  <a:pt x="2636184" y="4482"/>
                </a:lnTo>
                <a:lnTo>
                  <a:pt x="2613914" y="0"/>
                </a:lnTo>
                <a:close/>
              </a:path>
              <a:path w="2671445" h="114300">
                <a:moveTo>
                  <a:pt x="110465" y="38100"/>
                </a:moveTo>
                <a:lnTo>
                  <a:pt x="57150" y="38100"/>
                </a:lnTo>
                <a:lnTo>
                  <a:pt x="57150" y="76200"/>
                </a:lnTo>
                <a:lnTo>
                  <a:pt x="110456" y="76200"/>
                </a:lnTo>
                <a:lnTo>
                  <a:pt x="114300" y="57150"/>
                </a:lnTo>
                <a:lnTo>
                  <a:pt x="110465" y="38100"/>
                </a:lnTo>
                <a:close/>
              </a:path>
              <a:path w="2671445" h="114300">
                <a:moveTo>
                  <a:pt x="2560613" y="38100"/>
                </a:moveTo>
                <a:lnTo>
                  <a:pt x="110465" y="38100"/>
                </a:lnTo>
                <a:lnTo>
                  <a:pt x="114300" y="57150"/>
                </a:lnTo>
                <a:lnTo>
                  <a:pt x="110456" y="76200"/>
                </a:lnTo>
                <a:lnTo>
                  <a:pt x="2560623" y="76200"/>
                </a:lnTo>
                <a:lnTo>
                  <a:pt x="2556764" y="57150"/>
                </a:lnTo>
                <a:lnTo>
                  <a:pt x="2560613" y="38100"/>
                </a:lnTo>
                <a:close/>
              </a:path>
              <a:path w="2671445" h="114300">
                <a:moveTo>
                  <a:pt x="2667229" y="38100"/>
                </a:moveTo>
                <a:lnTo>
                  <a:pt x="2613914" y="38100"/>
                </a:lnTo>
                <a:lnTo>
                  <a:pt x="2613914" y="76200"/>
                </a:lnTo>
                <a:lnTo>
                  <a:pt x="2667220" y="76200"/>
                </a:lnTo>
                <a:lnTo>
                  <a:pt x="2671064" y="57150"/>
                </a:lnTo>
                <a:lnTo>
                  <a:pt x="2667229" y="38100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68777" y="2686634"/>
            <a:ext cx="363334" cy="1886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657601" y="3017583"/>
            <a:ext cx="374573" cy="3541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7502" y="2068702"/>
            <a:ext cx="1981200" cy="2067560"/>
          </a:xfrm>
          <a:custGeom>
            <a:avLst/>
            <a:gdLst/>
            <a:ahLst/>
            <a:cxnLst/>
            <a:rect l="l" t="t" r="r" b="b"/>
            <a:pathLst>
              <a:path w="1981200" h="2067560">
                <a:moveTo>
                  <a:pt x="1650812" y="0"/>
                </a:moveTo>
                <a:lnTo>
                  <a:pt x="330177" y="0"/>
                </a:lnTo>
                <a:lnTo>
                  <a:pt x="281384" y="3580"/>
                </a:lnTo>
                <a:lnTo>
                  <a:pt x="234814" y="13979"/>
                </a:lnTo>
                <a:lnTo>
                  <a:pt x="190979" y="30688"/>
                </a:lnTo>
                <a:lnTo>
                  <a:pt x="150388" y="53195"/>
                </a:lnTo>
                <a:lnTo>
                  <a:pt x="113553" y="80989"/>
                </a:lnTo>
                <a:lnTo>
                  <a:pt x="80984" y="113561"/>
                </a:lnTo>
                <a:lnTo>
                  <a:pt x="53191" y="150399"/>
                </a:lnTo>
                <a:lnTo>
                  <a:pt x="30686" y="190992"/>
                </a:lnTo>
                <a:lnTo>
                  <a:pt x="13978" y="234831"/>
                </a:lnTo>
                <a:lnTo>
                  <a:pt x="3579" y="281403"/>
                </a:lnTo>
                <a:lnTo>
                  <a:pt x="0" y="330200"/>
                </a:lnTo>
                <a:lnTo>
                  <a:pt x="0" y="1736979"/>
                </a:lnTo>
                <a:lnTo>
                  <a:pt x="3579" y="1785775"/>
                </a:lnTo>
                <a:lnTo>
                  <a:pt x="13978" y="1832347"/>
                </a:lnTo>
                <a:lnTo>
                  <a:pt x="30686" y="1876186"/>
                </a:lnTo>
                <a:lnTo>
                  <a:pt x="53191" y="1916779"/>
                </a:lnTo>
                <a:lnTo>
                  <a:pt x="80984" y="1953617"/>
                </a:lnTo>
                <a:lnTo>
                  <a:pt x="113553" y="1986189"/>
                </a:lnTo>
                <a:lnTo>
                  <a:pt x="150388" y="2013983"/>
                </a:lnTo>
                <a:lnTo>
                  <a:pt x="190979" y="2036490"/>
                </a:lnTo>
                <a:lnTo>
                  <a:pt x="234814" y="2053199"/>
                </a:lnTo>
                <a:lnTo>
                  <a:pt x="281384" y="2063598"/>
                </a:lnTo>
                <a:lnTo>
                  <a:pt x="330177" y="2067179"/>
                </a:lnTo>
                <a:lnTo>
                  <a:pt x="1650812" y="2067179"/>
                </a:lnTo>
                <a:lnTo>
                  <a:pt x="1699608" y="2063598"/>
                </a:lnTo>
                <a:lnTo>
                  <a:pt x="1746180" y="2053199"/>
                </a:lnTo>
                <a:lnTo>
                  <a:pt x="1790019" y="2036490"/>
                </a:lnTo>
                <a:lnTo>
                  <a:pt x="1830612" y="2013983"/>
                </a:lnTo>
                <a:lnTo>
                  <a:pt x="1867450" y="1986189"/>
                </a:lnTo>
                <a:lnTo>
                  <a:pt x="1900022" y="1953617"/>
                </a:lnTo>
                <a:lnTo>
                  <a:pt x="1927816" y="1916779"/>
                </a:lnTo>
                <a:lnTo>
                  <a:pt x="1950323" y="1876186"/>
                </a:lnTo>
                <a:lnTo>
                  <a:pt x="1967032" y="1832347"/>
                </a:lnTo>
                <a:lnTo>
                  <a:pt x="1977431" y="1785775"/>
                </a:lnTo>
                <a:lnTo>
                  <a:pt x="1981012" y="1736979"/>
                </a:lnTo>
                <a:lnTo>
                  <a:pt x="1981012" y="330200"/>
                </a:lnTo>
                <a:lnTo>
                  <a:pt x="1977431" y="281403"/>
                </a:lnTo>
                <a:lnTo>
                  <a:pt x="1967032" y="234831"/>
                </a:lnTo>
                <a:lnTo>
                  <a:pt x="1950323" y="190992"/>
                </a:lnTo>
                <a:lnTo>
                  <a:pt x="1927816" y="150399"/>
                </a:lnTo>
                <a:lnTo>
                  <a:pt x="1900022" y="113561"/>
                </a:lnTo>
                <a:lnTo>
                  <a:pt x="1867450" y="80989"/>
                </a:lnTo>
                <a:lnTo>
                  <a:pt x="1830612" y="53195"/>
                </a:lnTo>
                <a:lnTo>
                  <a:pt x="1790019" y="30688"/>
                </a:lnTo>
                <a:lnTo>
                  <a:pt x="1746180" y="13979"/>
                </a:lnTo>
                <a:lnTo>
                  <a:pt x="1699608" y="3580"/>
                </a:lnTo>
                <a:lnTo>
                  <a:pt x="1650812" y="0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737717" y="2124075"/>
            <a:ext cx="1282700" cy="16696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uk-UA" sz="1400" b="1" spc="-10" dirty="0" smtClean="0">
                <a:solidFill>
                  <a:srgbClr val="585858"/>
                </a:solidFill>
                <a:latin typeface="Calibri"/>
                <a:cs typeface="Calibri"/>
              </a:rPr>
              <a:t>Роботодавці</a:t>
            </a:r>
            <a:r>
              <a:rPr sz="1400" b="1" spc="-10" dirty="0" smtClean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lang="ru-RU" sz="1350" spc="-10" dirty="0" err="1" smtClean="0">
                <a:solidFill>
                  <a:srgbClr val="585858"/>
                </a:solidFill>
                <a:cs typeface="Calibri"/>
              </a:rPr>
              <a:t>визначають</a:t>
            </a:r>
            <a:r>
              <a:rPr lang="ru-RU" sz="135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spc="-10" dirty="0" err="1" smtClean="0">
                <a:solidFill>
                  <a:srgbClr val="585858"/>
                </a:solidFill>
                <a:cs typeface="Calibri"/>
              </a:rPr>
              <a:t>нові</a:t>
            </a:r>
            <a:r>
              <a:rPr lang="ru-RU" sz="135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spc="-10" dirty="0" err="1" smtClean="0">
                <a:solidFill>
                  <a:srgbClr val="585858"/>
                </a:solidFill>
                <a:cs typeface="Calibri"/>
              </a:rPr>
              <a:t>сфери</a:t>
            </a:r>
            <a:r>
              <a:rPr lang="ru-RU" sz="135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spc="-10" dirty="0" err="1" smtClean="0">
                <a:solidFill>
                  <a:srgbClr val="585858"/>
                </a:solidFill>
                <a:cs typeface="Calibri"/>
              </a:rPr>
              <a:t>діяльності</a:t>
            </a:r>
            <a:r>
              <a:rPr lang="ru-RU" sz="1350" spc="-10" dirty="0" smtClean="0">
                <a:solidFill>
                  <a:srgbClr val="585858"/>
                </a:solidFill>
                <a:cs typeface="Calibri"/>
              </a:rPr>
              <a:t> на </a:t>
            </a:r>
            <a:r>
              <a:rPr lang="ru-RU" sz="1350" spc="-10" dirty="0" err="1" smtClean="0">
                <a:solidFill>
                  <a:srgbClr val="585858"/>
                </a:solidFill>
                <a:cs typeface="Calibri"/>
              </a:rPr>
              <a:t>робочому</a:t>
            </a:r>
            <a:r>
              <a:rPr lang="ru-RU" sz="135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spc="-10" dirty="0" err="1" smtClean="0">
                <a:solidFill>
                  <a:srgbClr val="585858"/>
                </a:solidFill>
                <a:cs typeface="Calibri"/>
              </a:rPr>
              <a:t>місці</a:t>
            </a:r>
            <a:r>
              <a:rPr lang="ru-RU" sz="1350" spc="-10" dirty="0" smtClean="0">
                <a:solidFill>
                  <a:srgbClr val="585858"/>
                </a:solidFill>
                <a:cs typeface="Calibri"/>
              </a:rPr>
              <a:t>, для </a:t>
            </a:r>
            <a:r>
              <a:rPr lang="ru-RU" sz="1350" spc="-10" dirty="0" err="1" smtClean="0">
                <a:solidFill>
                  <a:srgbClr val="585858"/>
                </a:solidFill>
                <a:cs typeface="Calibri"/>
              </a:rPr>
              <a:t>яких</a:t>
            </a:r>
            <a:r>
              <a:rPr lang="ru-RU" sz="135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spc="-10" dirty="0" err="1" smtClean="0">
                <a:solidFill>
                  <a:srgbClr val="585858"/>
                </a:solidFill>
                <a:cs typeface="Calibri"/>
              </a:rPr>
              <a:t>потрібна</a:t>
            </a:r>
            <a:r>
              <a:rPr lang="ru-RU" sz="135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spc="-10" dirty="0" err="1" smtClean="0">
                <a:solidFill>
                  <a:srgbClr val="585858"/>
                </a:solidFill>
                <a:cs typeface="Calibri"/>
              </a:rPr>
              <a:t>додаткова</a:t>
            </a:r>
            <a:r>
              <a:rPr lang="ru-RU" sz="135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spc="-10" dirty="0" err="1" smtClean="0">
                <a:solidFill>
                  <a:srgbClr val="585858"/>
                </a:solidFill>
                <a:cs typeface="Calibri"/>
              </a:rPr>
              <a:t>кваліфікація</a:t>
            </a:r>
            <a:endParaRPr sz="1350" dirty="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79514" y="2619120"/>
            <a:ext cx="385940" cy="10223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74370" y="1188973"/>
            <a:ext cx="7969250" cy="8002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2000" spc="-10" dirty="0" err="1" smtClean="0">
                <a:solidFill>
                  <a:srgbClr val="E36C09"/>
                </a:solidFill>
                <a:cs typeface="Calibri"/>
              </a:rPr>
              <a:t>Імпульси</a:t>
            </a:r>
            <a:r>
              <a:rPr lang="ru-RU" sz="2000" spc="-10" dirty="0" smtClean="0">
                <a:solidFill>
                  <a:srgbClr val="E36C09"/>
                </a:solidFill>
                <a:cs typeface="Calibri"/>
              </a:rPr>
              <a:t> для </a:t>
            </a:r>
            <a:r>
              <a:rPr lang="ru-RU" sz="2000" spc="-10" dirty="0" err="1" smtClean="0">
                <a:solidFill>
                  <a:srgbClr val="E36C09"/>
                </a:solidFill>
                <a:cs typeface="Calibri"/>
              </a:rPr>
              <a:t>розробки</a:t>
            </a:r>
            <a:r>
              <a:rPr lang="ru-RU" sz="2000" spc="-10" dirty="0" smtClean="0">
                <a:solidFill>
                  <a:srgbClr val="E36C09"/>
                </a:solidFill>
                <a:cs typeface="Calibri"/>
              </a:rPr>
              <a:t> та </a:t>
            </a:r>
            <a:r>
              <a:rPr lang="ru-RU" sz="2000" spc="-10" dirty="0" err="1" smtClean="0">
                <a:solidFill>
                  <a:srgbClr val="E36C09"/>
                </a:solidFill>
                <a:cs typeface="Calibri"/>
              </a:rPr>
              <a:t>оновлення</a:t>
            </a:r>
            <a:r>
              <a:rPr lang="ru-RU" sz="2000" spc="-10" dirty="0" smtClean="0">
                <a:solidFill>
                  <a:srgbClr val="E36C09"/>
                </a:solidFill>
                <a:cs typeface="Calibri"/>
              </a:rPr>
              <a:t> </a:t>
            </a:r>
            <a:r>
              <a:rPr lang="ru-RU" sz="2000" spc="-10" dirty="0" err="1" smtClean="0">
                <a:solidFill>
                  <a:srgbClr val="E36C09"/>
                </a:solidFill>
                <a:cs typeface="Calibri"/>
              </a:rPr>
              <a:t>стандартів</a:t>
            </a:r>
            <a:r>
              <a:rPr lang="ru-RU" sz="2000" spc="-10" dirty="0" smtClean="0">
                <a:solidFill>
                  <a:srgbClr val="E36C09"/>
                </a:solidFill>
                <a:cs typeface="Calibri"/>
              </a:rPr>
              <a:t> </a:t>
            </a:r>
            <a:r>
              <a:rPr lang="ru-RU" sz="2000" spc="-10" dirty="0" err="1" smtClean="0">
                <a:solidFill>
                  <a:srgbClr val="E36C09"/>
                </a:solidFill>
                <a:cs typeface="Calibri"/>
              </a:rPr>
              <a:t>приходять</a:t>
            </a:r>
            <a:r>
              <a:rPr lang="ru-RU" sz="2000" spc="-10" dirty="0" smtClean="0">
                <a:solidFill>
                  <a:srgbClr val="E36C09"/>
                </a:solidFill>
                <a:cs typeface="Calibri"/>
              </a:rPr>
              <a:t> </a:t>
            </a:r>
            <a:r>
              <a:rPr lang="ru-RU" sz="2000" spc="-10" dirty="0" err="1" smtClean="0">
                <a:solidFill>
                  <a:srgbClr val="E36C09"/>
                </a:solidFill>
                <a:cs typeface="Calibri"/>
              </a:rPr>
              <a:t>від</a:t>
            </a:r>
            <a:r>
              <a:rPr lang="ru-RU" sz="2000" spc="-10" dirty="0" smtClean="0">
                <a:solidFill>
                  <a:srgbClr val="E36C09"/>
                </a:solidFill>
                <a:cs typeface="Calibri"/>
              </a:rPr>
              <a:t> </a:t>
            </a:r>
            <a:r>
              <a:rPr lang="ru-RU" sz="2000" spc="-10" dirty="0" err="1" smtClean="0">
                <a:solidFill>
                  <a:srgbClr val="E36C09"/>
                </a:solidFill>
                <a:cs typeface="Calibri"/>
              </a:rPr>
              <a:t>бізнесу</a:t>
            </a:r>
            <a:endParaRPr lang="ru-RU" sz="2000" spc="-10" dirty="0" smtClean="0">
              <a:solidFill>
                <a:srgbClr val="E36C09"/>
              </a:solidFill>
              <a:cs typeface="Calibri"/>
            </a:endParaRPr>
          </a:p>
          <a:p>
            <a:pPr marL="12700">
              <a:lnSpc>
                <a:spcPct val="100000"/>
              </a:lnSpc>
            </a:pPr>
            <a:endParaRPr lang="uk-UA" sz="1600" b="1" spc="-10" dirty="0" smtClean="0">
              <a:solidFill>
                <a:srgbClr val="E36C09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lang="uk-UA" sz="1600" b="1" spc="-10" dirty="0" smtClean="0">
                <a:solidFill>
                  <a:srgbClr val="E36C09"/>
                </a:solidFill>
                <a:latin typeface="Calibri"/>
                <a:cs typeface="Calibri"/>
              </a:rPr>
              <a:t>                                                   Тривалість</a:t>
            </a:r>
            <a:r>
              <a:rPr sz="1600" b="1" spc="-10" dirty="0" smtClean="0">
                <a:solidFill>
                  <a:srgbClr val="E36C09"/>
                </a:solidFill>
                <a:latin typeface="Calibri"/>
                <a:cs typeface="Calibri"/>
              </a:rPr>
              <a:t>: </a:t>
            </a:r>
            <a:r>
              <a:rPr sz="1600" b="1" spc="-10" dirty="0" err="1" smtClean="0">
                <a:solidFill>
                  <a:srgbClr val="E36C09"/>
                </a:solidFill>
                <a:latin typeface="Calibri"/>
                <a:cs typeface="Calibri"/>
              </a:rPr>
              <a:t>макс</a:t>
            </a:r>
            <a:r>
              <a:rPr lang="uk-UA" sz="1600" b="1" spc="-10" dirty="0" err="1" smtClean="0">
                <a:solidFill>
                  <a:srgbClr val="E36C09"/>
                </a:solidFill>
                <a:latin typeface="Calibri"/>
                <a:cs typeface="Calibri"/>
              </a:rPr>
              <a:t>имум</a:t>
            </a:r>
            <a:r>
              <a:rPr sz="1600" b="1" spc="-10" dirty="0" smtClean="0">
                <a:solidFill>
                  <a:srgbClr val="E36C09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E36C09"/>
                </a:solidFill>
                <a:latin typeface="Calibri"/>
                <a:cs typeface="Calibri"/>
              </a:rPr>
              <a:t>1</a:t>
            </a:r>
            <a:r>
              <a:rPr sz="1600" b="1" spc="-15" dirty="0">
                <a:solidFill>
                  <a:srgbClr val="E36C09"/>
                </a:solidFill>
                <a:latin typeface="Calibri"/>
                <a:cs typeface="Calibri"/>
              </a:rPr>
              <a:t> </a:t>
            </a:r>
            <a:r>
              <a:rPr lang="uk-UA" sz="1600" b="1" spc="-20" dirty="0" smtClean="0">
                <a:solidFill>
                  <a:srgbClr val="E36C09"/>
                </a:solidFill>
                <a:latin typeface="Calibri"/>
                <a:cs typeface="Calibri"/>
              </a:rPr>
              <a:t>рік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822315" y="2211197"/>
            <a:ext cx="3138805" cy="3960495"/>
          </a:xfrm>
          <a:custGeom>
            <a:avLst/>
            <a:gdLst/>
            <a:ahLst/>
            <a:cxnLst/>
            <a:rect l="l" t="t" r="r" b="b"/>
            <a:pathLst>
              <a:path w="3138804" h="3960495">
                <a:moveTo>
                  <a:pt x="2615691" y="0"/>
                </a:moveTo>
                <a:lnTo>
                  <a:pt x="523113" y="0"/>
                </a:lnTo>
                <a:lnTo>
                  <a:pt x="475496" y="2138"/>
                </a:lnTo>
                <a:lnTo>
                  <a:pt x="429078" y="8431"/>
                </a:lnTo>
                <a:lnTo>
                  <a:pt x="384042" y="18694"/>
                </a:lnTo>
                <a:lnTo>
                  <a:pt x="340574" y="32741"/>
                </a:lnTo>
                <a:lnTo>
                  <a:pt x="298859" y="50387"/>
                </a:lnTo>
                <a:lnTo>
                  <a:pt x="259079" y="71449"/>
                </a:lnTo>
                <a:lnTo>
                  <a:pt x="221422" y="95740"/>
                </a:lnTo>
                <a:lnTo>
                  <a:pt x="186070" y="123076"/>
                </a:lnTo>
                <a:lnTo>
                  <a:pt x="153209" y="153273"/>
                </a:lnTo>
                <a:lnTo>
                  <a:pt x="123023" y="186144"/>
                </a:lnTo>
                <a:lnTo>
                  <a:pt x="95697" y="221506"/>
                </a:lnTo>
                <a:lnTo>
                  <a:pt x="71416" y="259174"/>
                </a:lnTo>
                <a:lnTo>
                  <a:pt x="50363" y="298962"/>
                </a:lnTo>
                <a:lnTo>
                  <a:pt x="32725" y="340685"/>
                </a:lnTo>
                <a:lnTo>
                  <a:pt x="18684" y="384160"/>
                </a:lnTo>
                <a:lnTo>
                  <a:pt x="8427" y="429200"/>
                </a:lnTo>
                <a:lnTo>
                  <a:pt x="2137" y="475622"/>
                </a:lnTo>
                <a:lnTo>
                  <a:pt x="0" y="523239"/>
                </a:lnTo>
                <a:lnTo>
                  <a:pt x="0" y="3437343"/>
                </a:lnTo>
                <a:lnTo>
                  <a:pt x="2137" y="3484960"/>
                </a:lnTo>
                <a:lnTo>
                  <a:pt x="8427" y="3531380"/>
                </a:lnTo>
                <a:lnTo>
                  <a:pt x="18684" y="3576417"/>
                </a:lnTo>
                <a:lnTo>
                  <a:pt x="32725" y="3619886"/>
                </a:lnTo>
                <a:lnTo>
                  <a:pt x="50363" y="3661605"/>
                </a:lnTo>
                <a:lnTo>
                  <a:pt x="71416" y="3701386"/>
                </a:lnTo>
                <a:lnTo>
                  <a:pt x="95697" y="3739047"/>
                </a:lnTo>
                <a:lnTo>
                  <a:pt x="123023" y="3774402"/>
                </a:lnTo>
                <a:lnTo>
                  <a:pt x="153209" y="3807266"/>
                </a:lnTo>
                <a:lnTo>
                  <a:pt x="186070" y="3837455"/>
                </a:lnTo>
                <a:lnTo>
                  <a:pt x="221422" y="3864784"/>
                </a:lnTo>
                <a:lnTo>
                  <a:pt x="259079" y="3889068"/>
                </a:lnTo>
                <a:lnTo>
                  <a:pt x="298859" y="3910123"/>
                </a:lnTo>
                <a:lnTo>
                  <a:pt x="340574" y="3927764"/>
                </a:lnTo>
                <a:lnTo>
                  <a:pt x="384042" y="3941807"/>
                </a:lnTo>
                <a:lnTo>
                  <a:pt x="429078" y="3952066"/>
                </a:lnTo>
                <a:lnTo>
                  <a:pt x="475496" y="3958357"/>
                </a:lnTo>
                <a:lnTo>
                  <a:pt x="523113" y="3960494"/>
                </a:lnTo>
                <a:lnTo>
                  <a:pt x="2615691" y="3960494"/>
                </a:lnTo>
                <a:lnTo>
                  <a:pt x="2663308" y="3958357"/>
                </a:lnTo>
                <a:lnTo>
                  <a:pt x="2709726" y="3952066"/>
                </a:lnTo>
                <a:lnTo>
                  <a:pt x="2754762" y="3941807"/>
                </a:lnTo>
                <a:lnTo>
                  <a:pt x="2798230" y="3927764"/>
                </a:lnTo>
                <a:lnTo>
                  <a:pt x="2839945" y="3910123"/>
                </a:lnTo>
                <a:lnTo>
                  <a:pt x="2879724" y="3889068"/>
                </a:lnTo>
                <a:lnTo>
                  <a:pt x="2917382" y="3864784"/>
                </a:lnTo>
                <a:lnTo>
                  <a:pt x="2952734" y="3837455"/>
                </a:lnTo>
                <a:lnTo>
                  <a:pt x="2985595" y="3807266"/>
                </a:lnTo>
                <a:lnTo>
                  <a:pt x="3015781" y="3774402"/>
                </a:lnTo>
                <a:lnTo>
                  <a:pt x="3043107" y="3739047"/>
                </a:lnTo>
                <a:lnTo>
                  <a:pt x="3067388" y="3701386"/>
                </a:lnTo>
                <a:lnTo>
                  <a:pt x="3088441" y="3661605"/>
                </a:lnTo>
                <a:lnTo>
                  <a:pt x="3106079" y="3619886"/>
                </a:lnTo>
                <a:lnTo>
                  <a:pt x="3120120" y="3576417"/>
                </a:lnTo>
                <a:lnTo>
                  <a:pt x="3130377" y="3531380"/>
                </a:lnTo>
                <a:lnTo>
                  <a:pt x="3136667" y="3484960"/>
                </a:lnTo>
                <a:lnTo>
                  <a:pt x="3138805" y="3437343"/>
                </a:lnTo>
                <a:lnTo>
                  <a:pt x="3138805" y="523239"/>
                </a:lnTo>
                <a:lnTo>
                  <a:pt x="3136667" y="475622"/>
                </a:lnTo>
                <a:lnTo>
                  <a:pt x="3130377" y="429200"/>
                </a:lnTo>
                <a:lnTo>
                  <a:pt x="3120120" y="384160"/>
                </a:lnTo>
                <a:lnTo>
                  <a:pt x="3106079" y="340685"/>
                </a:lnTo>
                <a:lnTo>
                  <a:pt x="3088441" y="298962"/>
                </a:lnTo>
                <a:lnTo>
                  <a:pt x="3067388" y="259174"/>
                </a:lnTo>
                <a:lnTo>
                  <a:pt x="3043107" y="221506"/>
                </a:lnTo>
                <a:lnTo>
                  <a:pt x="3015781" y="186144"/>
                </a:lnTo>
                <a:lnTo>
                  <a:pt x="2985595" y="153273"/>
                </a:lnTo>
                <a:lnTo>
                  <a:pt x="2952734" y="123076"/>
                </a:lnTo>
                <a:lnTo>
                  <a:pt x="2917382" y="95740"/>
                </a:lnTo>
                <a:lnTo>
                  <a:pt x="2879724" y="71449"/>
                </a:lnTo>
                <a:lnTo>
                  <a:pt x="2839945" y="50387"/>
                </a:lnTo>
                <a:lnTo>
                  <a:pt x="2798230" y="32741"/>
                </a:lnTo>
                <a:lnTo>
                  <a:pt x="2754762" y="18694"/>
                </a:lnTo>
                <a:lnTo>
                  <a:pt x="2709726" y="8431"/>
                </a:lnTo>
                <a:lnTo>
                  <a:pt x="2663308" y="2138"/>
                </a:lnTo>
                <a:lnTo>
                  <a:pt x="2615691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017133" y="2967608"/>
            <a:ext cx="806881" cy="13374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6903846" y="3481070"/>
            <a:ext cx="253365" cy="584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600" b="1" dirty="0">
                <a:latin typeface="Calibri"/>
                <a:cs typeface="Calibri"/>
              </a:rPr>
              <a:t>=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648956" y="3398773"/>
            <a:ext cx="349885" cy="403225"/>
          </a:xfrm>
          <a:custGeom>
            <a:avLst/>
            <a:gdLst/>
            <a:ahLst/>
            <a:cxnLst/>
            <a:rect l="l" t="t" r="r" b="b"/>
            <a:pathLst>
              <a:path w="349884" h="403225">
                <a:moveTo>
                  <a:pt x="174751" y="0"/>
                </a:moveTo>
                <a:lnTo>
                  <a:pt x="128293" y="7194"/>
                </a:lnTo>
                <a:lnTo>
                  <a:pt x="86548" y="27502"/>
                </a:lnTo>
                <a:lnTo>
                  <a:pt x="51181" y="59007"/>
                </a:lnTo>
                <a:lnTo>
                  <a:pt x="23857" y="99793"/>
                </a:lnTo>
                <a:lnTo>
                  <a:pt x="6241" y="147946"/>
                </a:lnTo>
                <a:lnTo>
                  <a:pt x="0" y="201549"/>
                </a:lnTo>
                <a:lnTo>
                  <a:pt x="6241" y="255107"/>
                </a:lnTo>
                <a:lnTo>
                  <a:pt x="23857" y="303247"/>
                </a:lnTo>
                <a:lnTo>
                  <a:pt x="51180" y="344043"/>
                </a:lnTo>
                <a:lnTo>
                  <a:pt x="86548" y="375567"/>
                </a:lnTo>
                <a:lnTo>
                  <a:pt x="128293" y="395894"/>
                </a:lnTo>
                <a:lnTo>
                  <a:pt x="174751" y="403098"/>
                </a:lnTo>
                <a:lnTo>
                  <a:pt x="221210" y="395894"/>
                </a:lnTo>
                <a:lnTo>
                  <a:pt x="262955" y="375567"/>
                </a:lnTo>
                <a:lnTo>
                  <a:pt x="298323" y="344043"/>
                </a:lnTo>
                <a:lnTo>
                  <a:pt x="325646" y="303247"/>
                </a:lnTo>
                <a:lnTo>
                  <a:pt x="343262" y="255107"/>
                </a:lnTo>
                <a:lnTo>
                  <a:pt x="349503" y="201549"/>
                </a:lnTo>
                <a:lnTo>
                  <a:pt x="343262" y="147946"/>
                </a:lnTo>
                <a:lnTo>
                  <a:pt x="325646" y="99793"/>
                </a:lnTo>
                <a:lnTo>
                  <a:pt x="298323" y="59007"/>
                </a:lnTo>
                <a:lnTo>
                  <a:pt x="262955" y="27502"/>
                </a:lnTo>
                <a:lnTo>
                  <a:pt x="221210" y="7194"/>
                </a:lnTo>
                <a:lnTo>
                  <a:pt x="174751" y="0"/>
                </a:lnTo>
                <a:close/>
              </a:path>
            </a:pathLst>
          </a:custGeom>
          <a:solidFill>
            <a:srgbClr val="FFFFFF">
              <a:alpha val="4588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6170421" y="2326894"/>
            <a:ext cx="2379980" cy="573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b="1" i="1" spc="-5" dirty="0" err="1" smtClean="0">
                <a:solidFill>
                  <a:srgbClr val="585858"/>
                </a:solidFill>
                <a:cs typeface="Calibri"/>
              </a:rPr>
              <a:t>Стандарти</a:t>
            </a:r>
            <a:r>
              <a:rPr lang="ru-RU" b="1" i="1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b="1" i="1" spc="-5" dirty="0" err="1" smtClean="0">
                <a:solidFill>
                  <a:srgbClr val="585858"/>
                </a:solidFill>
                <a:cs typeface="Calibri"/>
              </a:rPr>
              <a:t>дуальної</a:t>
            </a:r>
            <a:endParaRPr lang="ru-RU" b="1" i="1" spc="-5" dirty="0" smtClean="0">
              <a:solidFill>
                <a:srgbClr val="585858"/>
              </a:solidFill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lang="ru-RU" b="1" i="1" spc="-5" dirty="0" err="1" smtClean="0">
                <a:solidFill>
                  <a:srgbClr val="585858"/>
                </a:solidFill>
                <a:cs typeface="Calibri"/>
              </a:rPr>
              <a:t>профосвіти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7184008" y="2863926"/>
            <a:ext cx="1783905" cy="172121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339583" y="3340608"/>
            <a:ext cx="777240" cy="8900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382700" y="3363324"/>
            <a:ext cx="692150" cy="805815"/>
          </a:xfrm>
          <a:custGeom>
            <a:avLst/>
            <a:gdLst/>
            <a:ahLst/>
            <a:cxnLst/>
            <a:rect l="l" t="t" r="r" b="b"/>
            <a:pathLst>
              <a:path w="692150" h="805814">
                <a:moveTo>
                  <a:pt x="396509" y="0"/>
                </a:moveTo>
                <a:lnTo>
                  <a:pt x="352455" y="1733"/>
                </a:lnTo>
                <a:lnTo>
                  <a:pt x="308900" y="8284"/>
                </a:lnTo>
                <a:lnTo>
                  <a:pt x="266273" y="19660"/>
                </a:lnTo>
                <a:lnTo>
                  <a:pt x="225001" y="35868"/>
                </a:lnTo>
                <a:lnTo>
                  <a:pt x="185514" y="56915"/>
                </a:lnTo>
                <a:lnTo>
                  <a:pt x="148238" y="82808"/>
                </a:lnTo>
                <a:lnTo>
                  <a:pt x="113601" y="113553"/>
                </a:lnTo>
                <a:lnTo>
                  <a:pt x="82854" y="148213"/>
                </a:lnTo>
                <a:lnTo>
                  <a:pt x="56956" y="185506"/>
                </a:lnTo>
                <a:lnTo>
                  <a:pt x="35902" y="225005"/>
                </a:lnTo>
                <a:lnTo>
                  <a:pt x="19685" y="266284"/>
                </a:lnTo>
                <a:lnTo>
                  <a:pt x="8300" y="308914"/>
                </a:lnTo>
                <a:lnTo>
                  <a:pt x="1740" y="352470"/>
                </a:lnTo>
                <a:lnTo>
                  <a:pt x="0" y="396525"/>
                </a:lnTo>
                <a:lnTo>
                  <a:pt x="3072" y="440652"/>
                </a:lnTo>
                <a:lnTo>
                  <a:pt x="10951" y="484424"/>
                </a:lnTo>
                <a:lnTo>
                  <a:pt x="23631" y="527414"/>
                </a:lnTo>
                <a:lnTo>
                  <a:pt x="41106" y="569196"/>
                </a:lnTo>
                <a:lnTo>
                  <a:pt x="63369" y="609342"/>
                </a:lnTo>
                <a:lnTo>
                  <a:pt x="90415" y="647426"/>
                </a:lnTo>
                <a:lnTo>
                  <a:pt x="122237" y="683021"/>
                </a:lnTo>
                <a:lnTo>
                  <a:pt x="157832" y="714820"/>
                </a:lnTo>
                <a:lnTo>
                  <a:pt x="195916" y="741849"/>
                </a:lnTo>
                <a:lnTo>
                  <a:pt x="236061" y="764102"/>
                </a:lnTo>
                <a:lnTo>
                  <a:pt x="277841" y="781572"/>
                </a:lnTo>
                <a:lnTo>
                  <a:pt x="320829" y="794251"/>
                </a:lnTo>
                <a:lnTo>
                  <a:pt x="364596" y="802133"/>
                </a:lnTo>
                <a:lnTo>
                  <a:pt x="408717" y="805211"/>
                </a:lnTo>
                <a:lnTo>
                  <a:pt x="452764" y="803478"/>
                </a:lnTo>
                <a:lnTo>
                  <a:pt x="496310" y="796927"/>
                </a:lnTo>
                <a:lnTo>
                  <a:pt x="538928" y="785551"/>
                </a:lnTo>
                <a:lnTo>
                  <a:pt x="580191" y="769343"/>
                </a:lnTo>
                <a:lnTo>
                  <a:pt x="619672" y="748296"/>
                </a:lnTo>
                <a:lnTo>
                  <a:pt x="656943" y="722403"/>
                </a:lnTo>
                <a:lnTo>
                  <a:pt x="691578" y="691657"/>
                </a:lnTo>
                <a:lnTo>
                  <a:pt x="402653" y="402605"/>
                </a:lnTo>
                <a:lnTo>
                  <a:pt x="682942" y="122189"/>
                </a:lnTo>
                <a:lnTo>
                  <a:pt x="647370" y="90391"/>
                </a:lnTo>
                <a:lnTo>
                  <a:pt x="609303" y="63361"/>
                </a:lnTo>
                <a:lnTo>
                  <a:pt x="569168" y="41108"/>
                </a:lnTo>
                <a:lnTo>
                  <a:pt x="527393" y="23639"/>
                </a:lnTo>
                <a:lnTo>
                  <a:pt x="484407" y="10960"/>
                </a:lnTo>
                <a:lnTo>
                  <a:pt x="440636" y="3077"/>
                </a:lnTo>
                <a:lnTo>
                  <a:pt x="396509" y="0"/>
                </a:lnTo>
                <a:close/>
              </a:path>
            </a:pathLst>
          </a:custGeom>
          <a:solidFill>
            <a:srgbClr val="94B3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848600" y="3483864"/>
            <a:ext cx="461772" cy="61721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891780" y="3506342"/>
            <a:ext cx="375920" cy="532765"/>
          </a:xfrm>
          <a:custGeom>
            <a:avLst/>
            <a:gdLst/>
            <a:ahLst/>
            <a:cxnLst/>
            <a:rect l="l" t="t" r="r" b="b"/>
            <a:pathLst>
              <a:path w="375920" h="532764">
                <a:moveTo>
                  <a:pt x="269240" y="0"/>
                </a:moveTo>
                <a:lnTo>
                  <a:pt x="0" y="267970"/>
                </a:lnTo>
                <a:lnTo>
                  <a:pt x="261874" y="532257"/>
                </a:lnTo>
                <a:lnTo>
                  <a:pt x="262509" y="531622"/>
                </a:lnTo>
                <a:lnTo>
                  <a:pt x="294239" y="495961"/>
                </a:lnTo>
                <a:lnTo>
                  <a:pt x="320787" y="457597"/>
                </a:lnTo>
                <a:lnTo>
                  <a:pt x="342149" y="417031"/>
                </a:lnTo>
                <a:lnTo>
                  <a:pt x="358317" y="374761"/>
                </a:lnTo>
                <a:lnTo>
                  <a:pt x="369287" y="331286"/>
                </a:lnTo>
                <a:lnTo>
                  <a:pt x="375053" y="287105"/>
                </a:lnTo>
                <a:lnTo>
                  <a:pt x="375610" y="242717"/>
                </a:lnTo>
                <a:lnTo>
                  <a:pt x="370951" y="198622"/>
                </a:lnTo>
                <a:lnTo>
                  <a:pt x="361072" y="155318"/>
                </a:lnTo>
                <a:lnTo>
                  <a:pt x="345967" y="113305"/>
                </a:lnTo>
                <a:lnTo>
                  <a:pt x="325630" y="73081"/>
                </a:lnTo>
                <a:lnTo>
                  <a:pt x="300056" y="35146"/>
                </a:lnTo>
                <a:lnTo>
                  <a:pt x="269240" y="0"/>
                </a:lnTo>
                <a:close/>
              </a:path>
            </a:pathLst>
          </a:custGeom>
          <a:solidFill>
            <a:srgbClr val="E6B8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410246" y="3595979"/>
            <a:ext cx="131648" cy="31930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590281" y="3385883"/>
            <a:ext cx="195325" cy="19818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045068" y="3608578"/>
            <a:ext cx="229895" cy="34328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635367" y="3602990"/>
            <a:ext cx="369570" cy="368935"/>
          </a:xfrm>
          <a:custGeom>
            <a:avLst/>
            <a:gdLst/>
            <a:ahLst/>
            <a:cxnLst/>
            <a:rect l="l" t="t" r="r" b="b"/>
            <a:pathLst>
              <a:path w="369570" h="368935">
                <a:moveTo>
                  <a:pt x="184530" y="0"/>
                </a:moveTo>
                <a:lnTo>
                  <a:pt x="135496" y="6586"/>
                </a:lnTo>
                <a:lnTo>
                  <a:pt x="91421" y="25178"/>
                </a:lnTo>
                <a:lnTo>
                  <a:pt x="54070" y="54022"/>
                </a:lnTo>
                <a:lnTo>
                  <a:pt x="25207" y="91364"/>
                </a:lnTo>
                <a:lnTo>
                  <a:pt x="6595" y="135451"/>
                </a:lnTo>
                <a:lnTo>
                  <a:pt x="0" y="184531"/>
                </a:lnTo>
                <a:lnTo>
                  <a:pt x="6595" y="233556"/>
                </a:lnTo>
                <a:lnTo>
                  <a:pt x="25207" y="277607"/>
                </a:lnTo>
                <a:lnTo>
                  <a:pt x="54070" y="314928"/>
                </a:lnTo>
                <a:lnTo>
                  <a:pt x="91421" y="343760"/>
                </a:lnTo>
                <a:lnTo>
                  <a:pt x="135496" y="362348"/>
                </a:lnTo>
                <a:lnTo>
                  <a:pt x="184530" y="368935"/>
                </a:lnTo>
                <a:lnTo>
                  <a:pt x="233565" y="362348"/>
                </a:lnTo>
                <a:lnTo>
                  <a:pt x="277640" y="343760"/>
                </a:lnTo>
                <a:lnTo>
                  <a:pt x="314991" y="314928"/>
                </a:lnTo>
                <a:lnTo>
                  <a:pt x="343854" y="277607"/>
                </a:lnTo>
                <a:lnTo>
                  <a:pt x="362466" y="233556"/>
                </a:lnTo>
                <a:lnTo>
                  <a:pt x="369061" y="184531"/>
                </a:lnTo>
                <a:lnTo>
                  <a:pt x="362466" y="135451"/>
                </a:lnTo>
                <a:lnTo>
                  <a:pt x="343854" y="91364"/>
                </a:lnTo>
                <a:lnTo>
                  <a:pt x="314991" y="54022"/>
                </a:lnTo>
                <a:lnTo>
                  <a:pt x="277640" y="25178"/>
                </a:lnTo>
                <a:lnTo>
                  <a:pt x="233565" y="6586"/>
                </a:lnTo>
                <a:lnTo>
                  <a:pt x="184530" y="0"/>
                </a:lnTo>
                <a:close/>
              </a:path>
            </a:pathLst>
          </a:custGeom>
          <a:solidFill>
            <a:srgbClr val="FFFFFF">
              <a:alpha val="4588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699119" y="3638727"/>
            <a:ext cx="116714" cy="30576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820888" y="3644531"/>
            <a:ext cx="130327" cy="29996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527163" y="3392843"/>
            <a:ext cx="907084" cy="11606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5948553" y="4687061"/>
            <a:ext cx="2973705" cy="1279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Стандарти</a:t>
            </a:r>
            <a:r>
              <a:rPr lang="ru-RU" sz="1400" b="1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визначають</a:t>
            </a:r>
            <a:r>
              <a:rPr lang="ru-RU" sz="1400" b="1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методи</a:t>
            </a:r>
            <a:r>
              <a:rPr lang="ru-RU" sz="1400" b="1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реалізації</a:t>
            </a:r>
            <a:r>
              <a:rPr lang="ru-RU" sz="1400" b="1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дуальної</a:t>
            </a:r>
            <a:r>
              <a:rPr lang="ru-RU" sz="1400" b="1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профосвіти</a:t>
            </a:r>
            <a:r>
              <a:rPr lang="ru-RU" sz="1400" b="1" dirty="0" smtClean="0">
                <a:solidFill>
                  <a:srgbClr val="585858"/>
                </a:solidFill>
                <a:cs typeface="Calibri"/>
              </a:rPr>
              <a:t> на </a:t>
            </a: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підприємствах</a:t>
            </a:r>
            <a:r>
              <a:rPr lang="ru-RU" sz="1400" b="1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400" b="1" dirty="0" smtClean="0">
                <a:solidFill>
                  <a:srgbClr val="585858"/>
                </a:solidFill>
                <a:cs typeface="Calibri"/>
              </a:rPr>
              <a:t> в </a:t>
            </a: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коледжах</a:t>
            </a:r>
            <a:r>
              <a:rPr lang="ru-RU" sz="1400" b="1" dirty="0" smtClean="0">
                <a:solidFill>
                  <a:srgbClr val="585858"/>
                </a:solidFill>
                <a:cs typeface="Calibri"/>
              </a:rPr>
              <a:t>. </a:t>
            </a:r>
          </a:p>
          <a:p>
            <a:pPr marL="12700" marR="5080">
              <a:lnSpc>
                <a:spcPct val="100000"/>
              </a:lnSpc>
            </a:pPr>
            <a:r>
              <a:rPr lang="ru-RU" sz="1350" dirty="0" smtClean="0">
                <a:solidFill>
                  <a:srgbClr val="585858"/>
                </a:solidFill>
                <a:cs typeface="Calibri"/>
              </a:rPr>
              <a:t>Вони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утворюють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фундамент для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пропозиції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,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перевірки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підтримки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дуальної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профосвіти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по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всій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Німеччині</a:t>
            </a:r>
            <a:endParaRPr sz="135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3766" y="3935983"/>
            <a:ext cx="2619375" cy="7550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ru-RU" sz="1600" b="1" spc="-5" dirty="0" smtClean="0">
                <a:solidFill>
                  <a:srgbClr val="17375E"/>
                </a:solidFill>
                <a:cs typeface="Calibri"/>
              </a:rPr>
              <a:t>Стандарт </a:t>
            </a:r>
            <a:r>
              <a:rPr lang="ru-RU" sz="1600" b="1" spc="-5" dirty="0" err="1" smtClean="0">
                <a:solidFill>
                  <a:srgbClr val="17375E"/>
                </a:solidFill>
                <a:cs typeface="Calibri"/>
              </a:rPr>
              <a:t>профосвіти</a:t>
            </a:r>
            <a:r>
              <a:rPr lang="ru-RU" sz="1600" b="1" spc="-5" dirty="0" smtClean="0">
                <a:solidFill>
                  <a:srgbClr val="17375E"/>
                </a:solidFill>
                <a:cs typeface="Calibri"/>
              </a:rPr>
              <a:t> для </a:t>
            </a:r>
            <a:r>
              <a:rPr lang="ru-RU" sz="1600" b="1" spc="-5" dirty="0" err="1" smtClean="0">
                <a:solidFill>
                  <a:srgbClr val="17375E"/>
                </a:solidFill>
                <a:cs typeface="Calibri"/>
              </a:rPr>
              <a:t>підприємств</a:t>
            </a:r>
            <a:r>
              <a:rPr lang="ru-RU" sz="1600" spc="-10" dirty="0" smtClean="0">
                <a:solidFill>
                  <a:srgbClr val="17375E"/>
                </a:solidFill>
                <a:cs typeface="Calibri"/>
              </a:rPr>
              <a:t> (регламент </a:t>
            </a:r>
            <a:r>
              <a:rPr lang="ru-RU" sz="1600" spc="-10" dirty="0" err="1" smtClean="0">
                <a:solidFill>
                  <a:srgbClr val="17375E"/>
                </a:solidFill>
                <a:cs typeface="Calibri"/>
              </a:rPr>
              <a:t>профосвіти</a:t>
            </a:r>
            <a:r>
              <a:rPr lang="ru-RU" sz="1600" spc="-10" dirty="0" smtClean="0">
                <a:solidFill>
                  <a:srgbClr val="17375E"/>
                </a:solidFill>
                <a:cs typeface="Calibri"/>
              </a:rPr>
              <a:t>) </a:t>
            </a:r>
            <a:r>
              <a:rPr lang="ru-RU" sz="1600" spc="-10" dirty="0" err="1" smtClean="0">
                <a:solidFill>
                  <a:srgbClr val="17375E"/>
                </a:solidFill>
                <a:cs typeface="Calibri"/>
              </a:rPr>
              <a:t>містить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5173" y="4732146"/>
            <a:ext cx="3395979" cy="16004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500" marR="5080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відомості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про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компетенції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,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які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отримують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учні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при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освоєнні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професії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(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професійний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профіль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)</a:t>
            </a:r>
          </a:p>
          <a:p>
            <a:pPr marL="190500" marR="5080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відомості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про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мінімальний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освітній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рівень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,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який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зобов'язаний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забезпечити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навчальне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підприємство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(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стандарти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профосвіти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)</a:t>
            </a:r>
          </a:p>
          <a:p>
            <a:pPr marL="190500" marR="5080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відомості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про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знання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,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які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повинні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мати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учні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для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успішної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здачі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випускного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іспиту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(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екзаменаційні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стандарти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)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99303" y="3935983"/>
            <a:ext cx="3336290" cy="23750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5280" marR="473075" algn="just">
              <a:lnSpc>
                <a:spcPct val="100000"/>
              </a:lnSpc>
            </a:pPr>
            <a:r>
              <a:rPr lang="ru-RU" sz="1600" b="1" spc="-5" dirty="0" smtClean="0">
                <a:solidFill>
                  <a:srgbClr val="943735"/>
                </a:solidFill>
                <a:cs typeface="Calibri"/>
              </a:rPr>
              <a:t>Стандарт </a:t>
            </a:r>
            <a:r>
              <a:rPr lang="ru-RU" sz="1600" b="1" spc="-5" dirty="0" err="1" smtClean="0">
                <a:solidFill>
                  <a:srgbClr val="943735"/>
                </a:solidFill>
                <a:cs typeface="Calibri"/>
              </a:rPr>
              <a:t>профосвіти</a:t>
            </a:r>
            <a:r>
              <a:rPr lang="ru-RU" sz="1600" b="1" spc="-5" dirty="0" smtClean="0">
                <a:solidFill>
                  <a:srgbClr val="943735"/>
                </a:solidFill>
                <a:cs typeface="Calibri"/>
              </a:rPr>
              <a:t> для училищ</a:t>
            </a:r>
            <a:r>
              <a:rPr lang="ru-RU" sz="1600" spc="-5" dirty="0" smtClean="0">
                <a:solidFill>
                  <a:srgbClr val="943735"/>
                </a:solidFill>
                <a:cs typeface="Calibri"/>
              </a:rPr>
              <a:t> (</a:t>
            </a:r>
            <a:r>
              <a:rPr lang="ru-RU" sz="1600" spc="-5" dirty="0" err="1" smtClean="0">
                <a:solidFill>
                  <a:srgbClr val="943735"/>
                </a:solidFill>
                <a:cs typeface="Calibri"/>
              </a:rPr>
              <a:t>рамкова</a:t>
            </a:r>
            <a:r>
              <a:rPr lang="ru-RU" sz="1600" spc="-5" dirty="0" smtClean="0">
                <a:solidFill>
                  <a:srgbClr val="943735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943735"/>
                </a:solidFill>
                <a:cs typeface="Calibri"/>
              </a:rPr>
              <a:t>навчальна</a:t>
            </a:r>
            <a:r>
              <a:rPr lang="ru-RU" sz="1600" spc="-5" dirty="0" smtClean="0">
                <a:solidFill>
                  <a:srgbClr val="943735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943735"/>
                </a:solidFill>
                <a:cs typeface="Calibri"/>
              </a:rPr>
              <a:t>програма</a:t>
            </a:r>
            <a:r>
              <a:rPr lang="ru-RU" sz="1600" spc="-5" dirty="0" smtClean="0">
                <a:solidFill>
                  <a:srgbClr val="943735"/>
                </a:solidFill>
                <a:cs typeface="Calibri"/>
              </a:rPr>
              <a:t>) </a:t>
            </a:r>
            <a:r>
              <a:rPr lang="ru-RU" sz="1600" spc="-5" dirty="0" err="1" smtClean="0">
                <a:solidFill>
                  <a:srgbClr val="943735"/>
                </a:solidFill>
                <a:cs typeface="Calibri"/>
              </a:rPr>
              <a:t>містить</a:t>
            </a:r>
            <a:endParaRPr sz="1600" dirty="0">
              <a:latin typeface="Calibri"/>
              <a:cs typeface="Calibri"/>
            </a:endParaRPr>
          </a:p>
          <a:p>
            <a:pPr marL="190500" indent="-177800">
              <a:lnSpc>
                <a:spcPct val="100000"/>
              </a:lnSpc>
              <a:spcBef>
                <a:spcPts val="455"/>
              </a:spcBef>
              <a:buFont typeface="Arial"/>
              <a:buChar char="•"/>
              <a:tabLst>
                <a:tab pos="191135" algn="l"/>
              </a:tabLst>
            </a:pP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відомості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про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цілі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та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зміст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навчання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(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структурованих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по «Областям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навчання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») в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якості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бази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для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професійного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навчання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в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училищі</a:t>
            </a:r>
            <a:endParaRPr lang="ru-RU" sz="1400" spc="-5" dirty="0" smtClean="0">
              <a:solidFill>
                <a:srgbClr val="585858"/>
              </a:solidFill>
              <a:cs typeface="Calibri"/>
            </a:endParaRPr>
          </a:p>
          <a:p>
            <a:pPr marL="190500" indent="-177800">
              <a:lnSpc>
                <a:spcPct val="100000"/>
              </a:lnSpc>
              <a:spcBef>
                <a:spcPts val="455"/>
              </a:spcBef>
              <a:buFont typeface="Arial"/>
              <a:buChar char="•"/>
              <a:tabLst>
                <a:tab pos="191135" algn="l"/>
              </a:tabLst>
            </a:pP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орієнтоване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на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професію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навчання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забезпечує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передачу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теоретичних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знань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,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необхідних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для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конкретних</a:t>
            </a:r>
            <a:r>
              <a:rPr lang="ru-RU" sz="14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spc="-5" dirty="0" err="1" smtClean="0">
                <a:solidFill>
                  <a:srgbClr val="585858"/>
                </a:solidFill>
                <a:cs typeface="Calibri"/>
              </a:rPr>
              <a:t>професій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86334" y="759353"/>
            <a:ext cx="8771331" cy="7041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4480" marR="5080" indent="-272415">
              <a:lnSpc>
                <a:spcPct val="104299"/>
              </a:lnSpc>
            </a:pPr>
            <a:r>
              <a:rPr spc="-5" dirty="0"/>
              <a:t>7. </a:t>
            </a:r>
            <a:r>
              <a:rPr lang="ru-RU" dirty="0" err="1" smtClean="0"/>
              <a:t>Зміна</a:t>
            </a:r>
            <a:r>
              <a:rPr lang="ru-RU" dirty="0" smtClean="0"/>
              <a:t> </a:t>
            </a:r>
            <a:r>
              <a:rPr lang="ru-RU" dirty="0" err="1" smtClean="0"/>
              <a:t>стандартів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урахуванням</a:t>
            </a:r>
            <a:r>
              <a:rPr lang="ru-RU" dirty="0" smtClean="0"/>
              <a:t> </a:t>
            </a:r>
            <a:r>
              <a:rPr lang="ru-RU" dirty="0" err="1" smtClean="0"/>
              <a:t>вимог</a:t>
            </a:r>
            <a:r>
              <a:rPr lang="ru-RU" dirty="0" smtClean="0"/>
              <a:t> </a:t>
            </a:r>
            <a:r>
              <a:rPr lang="ru-RU" dirty="0" err="1" smtClean="0"/>
              <a:t>світу</a:t>
            </a:r>
            <a:r>
              <a:rPr lang="ru-RU" dirty="0" smtClean="0"/>
              <a:t> </a:t>
            </a:r>
            <a:r>
              <a:rPr lang="ru-RU" dirty="0" err="1" smtClean="0"/>
              <a:t>праці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sz="2000" b="0" dirty="0" err="1" smtClean="0"/>
              <a:t>Профосвіти</a:t>
            </a:r>
            <a:r>
              <a:rPr lang="ru-RU" sz="2000" b="0" dirty="0" smtClean="0"/>
              <a:t> в </a:t>
            </a:r>
            <a:r>
              <a:rPr lang="ru-RU" sz="2000" b="0" dirty="0" err="1" smtClean="0"/>
              <a:t>двох</a:t>
            </a:r>
            <a:r>
              <a:rPr lang="ru-RU" sz="2000" b="0" dirty="0" smtClean="0"/>
              <a:t> </a:t>
            </a:r>
            <a:r>
              <a:rPr lang="ru-RU" sz="2000" b="0" dirty="0" err="1" smtClean="0"/>
              <a:t>місцях</a:t>
            </a:r>
            <a:r>
              <a:rPr lang="ru-RU" sz="2000" b="0" dirty="0" smtClean="0"/>
              <a:t> на </a:t>
            </a:r>
            <a:r>
              <a:rPr lang="ru-RU" sz="2000" b="0" dirty="0" err="1" smtClean="0"/>
              <a:t>базі</a:t>
            </a:r>
            <a:r>
              <a:rPr lang="ru-RU" sz="2000" b="0" dirty="0" smtClean="0"/>
              <a:t> </a:t>
            </a:r>
            <a:r>
              <a:rPr lang="ru-RU" sz="2000" b="0" dirty="0" err="1" smtClean="0"/>
              <a:t>стандартів</a:t>
            </a:r>
            <a:r>
              <a:rPr lang="ru-RU" sz="2000" b="0" dirty="0" smtClean="0"/>
              <a:t> </a:t>
            </a:r>
            <a:r>
              <a:rPr lang="ru-RU" sz="2000" b="0" dirty="0" err="1" smtClean="0"/>
              <a:t>з</a:t>
            </a:r>
            <a:r>
              <a:rPr lang="ru-RU" sz="2000" b="0" dirty="0" smtClean="0"/>
              <a:t> </a:t>
            </a:r>
            <a:r>
              <a:rPr lang="ru-RU" sz="2000" b="0" dirty="0" err="1" smtClean="0"/>
              <a:t>орієнтацією</a:t>
            </a:r>
            <a:r>
              <a:rPr lang="ru-RU" sz="2000" b="0" dirty="0" smtClean="0"/>
              <a:t> </a:t>
            </a:r>
            <a:r>
              <a:rPr lang="ru-RU" sz="2000" b="0" dirty="0" err="1" smtClean="0"/>
              <a:t>на</a:t>
            </a:r>
            <a:r>
              <a:rPr lang="ru-RU" sz="2000" b="0" dirty="0" smtClean="0"/>
              <a:t> потреби</a:t>
            </a:r>
            <a:endParaRPr sz="2000" b="0" dirty="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385824" y="2489835"/>
            <a:ext cx="806881" cy="13374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411214" y="2422905"/>
            <a:ext cx="806881" cy="13374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258311" y="2029967"/>
            <a:ext cx="2054352" cy="23789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300591" y="2052501"/>
            <a:ext cx="1969770" cy="2293620"/>
          </a:xfrm>
          <a:custGeom>
            <a:avLst/>
            <a:gdLst/>
            <a:ahLst/>
            <a:cxnLst/>
            <a:rect l="l" t="t" r="r" b="b"/>
            <a:pathLst>
              <a:path w="1969770" h="2293620">
                <a:moveTo>
                  <a:pt x="1106649" y="0"/>
                </a:moveTo>
                <a:lnTo>
                  <a:pt x="1061565" y="1085"/>
                </a:lnTo>
                <a:lnTo>
                  <a:pt x="1016593" y="3938"/>
                </a:lnTo>
                <a:lnTo>
                  <a:pt x="971788" y="8559"/>
                </a:lnTo>
                <a:lnTo>
                  <a:pt x="927206" y="14949"/>
                </a:lnTo>
                <a:lnTo>
                  <a:pt x="882905" y="23109"/>
                </a:lnTo>
                <a:lnTo>
                  <a:pt x="838940" y="33040"/>
                </a:lnTo>
                <a:lnTo>
                  <a:pt x="795367" y="44743"/>
                </a:lnTo>
                <a:lnTo>
                  <a:pt x="752244" y="58218"/>
                </a:lnTo>
                <a:lnTo>
                  <a:pt x="709625" y="73466"/>
                </a:lnTo>
                <a:lnTo>
                  <a:pt x="667569" y="90489"/>
                </a:lnTo>
                <a:lnTo>
                  <a:pt x="626129" y="109287"/>
                </a:lnTo>
                <a:lnTo>
                  <a:pt x="585364" y="129860"/>
                </a:lnTo>
                <a:lnTo>
                  <a:pt x="545329" y="152210"/>
                </a:lnTo>
                <a:lnTo>
                  <a:pt x="506081" y="176338"/>
                </a:lnTo>
                <a:lnTo>
                  <a:pt x="467675" y="202244"/>
                </a:lnTo>
                <a:lnTo>
                  <a:pt x="430169" y="229929"/>
                </a:lnTo>
                <a:lnTo>
                  <a:pt x="393618" y="259394"/>
                </a:lnTo>
                <a:lnTo>
                  <a:pt x="358078" y="290640"/>
                </a:lnTo>
                <a:lnTo>
                  <a:pt x="323607" y="323668"/>
                </a:lnTo>
                <a:lnTo>
                  <a:pt x="290579" y="358130"/>
                </a:lnTo>
                <a:lnTo>
                  <a:pt x="259334" y="393660"/>
                </a:lnTo>
                <a:lnTo>
                  <a:pt x="229870" y="430203"/>
                </a:lnTo>
                <a:lnTo>
                  <a:pt x="202187" y="467701"/>
                </a:lnTo>
                <a:lnTo>
                  <a:pt x="176283" y="506099"/>
                </a:lnTo>
                <a:lnTo>
                  <a:pt x="152157" y="545340"/>
                </a:lnTo>
                <a:lnTo>
                  <a:pt x="129810" y="585368"/>
                </a:lnTo>
                <a:lnTo>
                  <a:pt x="109239" y="626127"/>
                </a:lnTo>
                <a:lnTo>
                  <a:pt x="90445" y="667560"/>
                </a:lnTo>
                <a:lnTo>
                  <a:pt x="73426" y="709612"/>
                </a:lnTo>
                <a:lnTo>
                  <a:pt x="58181" y="752225"/>
                </a:lnTo>
                <a:lnTo>
                  <a:pt x="44710" y="795344"/>
                </a:lnTo>
                <a:lnTo>
                  <a:pt x="33012" y="838911"/>
                </a:lnTo>
                <a:lnTo>
                  <a:pt x="23085" y="882872"/>
                </a:lnTo>
                <a:lnTo>
                  <a:pt x="14930" y="927170"/>
                </a:lnTo>
                <a:lnTo>
                  <a:pt x="8544" y="971748"/>
                </a:lnTo>
                <a:lnTo>
                  <a:pt x="3928" y="1016550"/>
                </a:lnTo>
                <a:lnTo>
                  <a:pt x="1080" y="1061519"/>
                </a:lnTo>
                <a:lnTo>
                  <a:pt x="0" y="1106600"/>
                </a:lnTo>
                <a:lnTo>
                  <a:pt x="686" y="1151737"/>
                </a:lnTo>
                <a:lnTo>
                  <a:pt x="3138" y="1196872"/>
                </a:lnTo>
                <a:lnTo>
                  <a:pt x="7355" y="1241950"/>
                </a:lnTo>
                <a:lnTo>
                  <a:pt x="13336" y="1286914"/>
                </a:lnTo>
                <a:lnTo>
                  <a:pt x="21080" y="1331709"/>
                </a:lnTo>
                <a:lnTo>
                  <a:pt x="30587" y="1376277"/>
                </a:lnTo>
                <a:lnTo>
                  <a:pt x="41855" y="1420562"/>
                </a:lnTo>
                <a:lnTo>
                  <a:pt x="54884" y="1464509"/>
                </a:lnTo>
                <a:lnTo>
                  <a:pt x="69672" y="1508060"/>
                </a:lnTo>
                <a:lnTo>
                  <a:pt x="86220" y="1551160"/>
                </a:lnTo>
                <a:lnTo>
                  <a:pt x="104525" y="1593753"/>
                </a:lnTo>
                <a:lnTo>
                  <a:pt x="124588" y="1635781"/>
                </a:lnTo>
                <a:lnTo>
                  <a:pt x="146407" y="1677189"/>
                </a:lnTo>
                <a:lnTo>
                  <a:pt x="169981" y="1717921"/>
                </a:lnTo>
                <a:lnTo>
                  <a:pt x="195310" y="1757920"/>
                </a:lnTo>
                <a:lnTo>
                  <a:pt x="222393" y="1797129"/>
                </a:lnTo>
                <a:lnTo>
                  <a:pt x="251229" y="1835493"/>
                </a:lnTo>
                <a:lnTo>
                  <a:pt x="281817" y="1872955"/>
                </a:lnTo>
                <a:lnTo>
                  <a:pt x="314156" y="1909460"/>
                </a:lnTo>
                <a:lnTo>
                  <a:pt x="348245" y="1944950"/>
                </a:lnTo>
                <a:lnTo>
                  <a:pt x="383734" y="1979039"/>
                </a:lnTo>
                <a:lnTo>
                  <a:pt x="420238" y="2011377"/>
                </a:lnTo>
                <a:lnTo>
                  <a:pt x="457699" y="2041964"/>
                </a:lnTo>
                <a:lnTo>
                  <a:pt x="496062" y="2070798"/>
                </a:lnTo>
                <a:lnTo>
                  <a:pt x="535270" y="2097878"/>
                </a:lnTo>
                <a:lnTo>
                  <a:pt x="575266" y="2123205"/>
                </a:lnTo>
                <a:lnTo>
                  <a:pt x="615995" y="2146777"/>
                </a:lnTo>
                <a:lnTo>
                  <a:pt x="657401" y="2168593"/>
                </a:lnTo>
                <a:lnTo>
                  <a:pt x="699426" y="2188652"/>
                </a:lnTo>
                <a:lnTo>
                  <a:pt x="742016" y="2206954"/>
                </a:lnTo>
                <a:lnTo>
                  <a:pt x="785112" y="2223498"/>
                </a:lnTo>
                <a:lnTo>
                  <a:pt x="828661" y="2238282"/>
                </a:lnTo>
                <a:lnTo>
                  <a:pt x="872604" y="2251307"/>
                </a:lnTo>
                <a:lnTo>
                  <a:pt x="916886" y="2262570"/>
                </a:lnTo>
                <a:lnTo>
                  <a:pt x="961451" y="2272072"/>
                </a:lnTo>
                <a:lnTo>
                  <a:pt x="1006242" y="2279812"/>
                </a:lnTo>
                <a:lnTo>
                  <a:pt x="1051204" y="2285788"/>
                </a:lnTo>
                <a:lnTo>
                  <a:pt x="1096279" y="2290001"/>
                </a:lnTo>
                <a:lnTo>
                  <a:pt x="1141411" y="2292448"/>
                </a:lnTo>
                <a:lnTo>
                  <a:pt x="1186545" y="2293129"/>
                </a:lnTo>
                <a:lnTo>
                  <a:pt x="1231624" y="2292044"/>
                </a:lnTo>
                <a:lnTo>
                  <a:pt x="1276592" y="2289191"/>
                </a:lnTo>
                <a:lnTo>
                  <a:pt x="1321392" y="2284570"/>
                </a:lnTo>
                <a:lnTo>
                  <a:pt x="1365969" y="2278180"/>
                </a:lnTo>
                <a:lnTo>
                  <a:pt x="1410266" y="2270020"/>
                </a:lnTo>
                <a:lnTo>
                  <a:pt x="1454227" y="2260089"/>
                </a:lnTo>
                <a:lnTo>
                  <a:pt x="1497795" y="2248386"/>
                </a:lnTo>
                <a:lnTo>
                  <a:pt x="1540914" y="2234911"/>
                </a:lnTo>
                <a:lnTo>
                  <a:pt x="1583529" y="2219662"/>
                </a:lnTo>
                <a:lnTo>
                  <a:pt x="1625582" y="2202640"/>
                </a:lnTo>
                <a:lnTo>
                  <a:pt x="1667018" y="2183842"/>
                </a:lnTo>
                <a:lnTo>
                  <a:pt x="1707780" y="2163268"/>
                </a:lnTo>
                <a:lnTo>
                  <a:pt x="1747812" y="2140918"/>
                </a:lnTo>
                <a:lnTo>
                  <a:pt x="1787058" y="2116791"/>
                </a:lnTo>
                <a:lnTo>
                  <a:pt x="1825462" y="2090885"/>
                </a:lnTo>
                <a:lnTo>
                  <a:pt x="1862967" y="2063200"/>
                </a:lnTo>
                <a:lnTo>
                  <a:pt x="1899517" y="2033734"/>
                </a:lnTo>
                <a:lnTo>
                  <a:pt x="1935055" y="2002488"/>
                </a:lnTo>
                <a:lnTo>
                  <a:pt x="1969527" y="1969461"/>
                </a:lnTo>
                <a:lnTo>
                  <a:pt x="1146567" y="1146501"/>
                </a:lnTo>
                <a:lnTo>
                  <a:pt x="1945016" y="348179"/>
                </a:lnTo>
                <a:lnTo>
                  <a:pt x="1909526" y="314090"/>
                </a:lnTo>
                <a:lnTo>
                  <a:pt x="1873021" y="281752"/>
                </a:lnTo>
                <a:lnTo>
                  <a:pt x="1835559" y="251165"/>
                </a:lnTo>
                <a:lnTo>
                  <a:pt x="1797195" y="222331"/>
                </a:lnTo>
                <a:lnTo>
                  <a:pt x="1757985" y="195250"/>
                </a:lnTo>
                <a:lnTo>
                  <a:pt x="1717986" y="169923"/>
                </a:lnTo>
                <a:lnTo>
                  <a:pt x="1677254" y="146352"/>
                </a:lnTo>
                <a:lnTo>
                  <a:pt x="1635846" y="124536"/>
                </a:lnTo>
                <a:lnTo>
                  <a:pt x="1593817" y="104476"/>
                </a:lnTo>
                <a:lnTo>
                  <a:pt x="1551224" y="86174"/>
                </a:lnTo>
                <a:lnTo>
                  <a:pt x="1508123" y="69631"/>
                </a:lnTo>
                <a:lnTo>
                  <a:pt x="1464571" y="54846"/>
                </a:lnTo>
                <a:lnTo>
                  <a:pt x="1420623" y="41822"/>
                </a:lnTo>
                <a:lnTo>
                  <a:pt x="1376337" y="30558"/>
                </a:lnTo>
                <a:lnTo>
                  <a:pt x="1331767" y="21056"/>
                </a:lnTo>
                <a:lnTo>
                  <a:pt x="1286971" y="13316"/>
                </a:lnTo>
                <a:lnTo>
                  <a:pt x="1242005" y="7340"/>
                </a:lnTo>
                <a:lnTo>
                  <a:pt x="1196926" y="3128"/>
                </a:lnTo>
                <a:lnTo>
                  <a:pt x="1151788" y="681"/>
                </a:lnTo>
                <a:lnTo>
                  <a:pt x="1106649" y="0"/>
                </a:lnTo>
                <a:close/>
              </a:path>
            </a:pathLst>
          </a:custGeom>
          <a:solidFill>
            <a:srgbClr val="94B3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707635" y="2436876"/>
            <a:ext cx="1156715" cy="16017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750434" y="2459735"/>
            <a:ext cx="1071245" cy="1515745"/>
          </a:xfrm>
          <a:custGeom>
            <a:avLst/>
            <a:gdLst/>
            <a:ahLst/>
            <a:cxnLst/>
            <a:rect l="l" t="t" r="r" b="b"/>
            <a:pathLst>
              <a:path w="1071245" h="1515745">
                <a:moveTo>
                  <a:pt x="766572" y="0"/>
                </a:moveTo>
                <a:lnTo>
                  <a:pt x="0" y="763142"/>
                </a:lnTo>
                <a:lnTo>
                  <a:pt x="745743" y="1515618"/>
                </a:lnTo>
                <a:lnTo>
                  <a:pt x="746887" y="1514475"/>
                </a:lnTo>
                <a:lnTo>
                  <a:pt x="747522" y="1513966"/>
                </a:lnTo>
                <a:lnTo>
                  <a:pt x="780934" y="1479238"/>
                </a:lnTo>
                <a:lnTo>
                  <a:pt x="812528" y="1443449"/>
                </a:lnTo>
                <a:lnTo>
                  <a:pt x="842303" y="1406659"/>
                </a:lnTo>
                <a:lnTo>
                  <a:pt x="870258" y="1368930"/>
                </a:lnTo>
                <a:lnTo>
                  <a:pt x="896392" y="1330324"/>
                </a:lnTo>
                <a:lnTo>
                  <a:pt x="920706" y="1290903"/>
                </a:lnTo>
                <a:lnTo>
                  <a:pt x="943197" y="1250727"/>
                </a:lnTo>
                <a:lnTo>
                  <a:pt x="963865" y="1209859"/>
                </a:lnTo>
                <a:lnTo>
                  <a:pt x="982709" y="1168360"/>
                </a:lnTo>
                <a:lnTo>
                  <a:pt x="999728" y="1126292"/>
                </a:lnTo>
                <a:lnTo>
                  <a:pt x="1014922" y="1083715"/>
                </a:lnTo>
                <a:lnTo>
                  <a:pt x="1028290" y="1040693"/>
                </a:lnTo>
                <a:lnTo>
                  <a:pt x="1039831" y="997285"/>
                </a:lnTo>
                <a:lnTo>
                  <a:pt x="1049544" y="953554"/>
                </a:lnTo>
                <a:lnTo>
                  <a:pt x="1057428" y="909561"/>
                </a:lnTo>
                <a:lnTo>
                  <a:pt x="1063482" y="865367"/>
                </a:lnTo>
                <a:lnTo>
                  <a:pt x="1067707" y="821035"/>
                </a:lnTo>
                <a:lnTo>
                  <a:pt x="1070100" y="776626"/>
                </a:lnTo>
                <a:lnTo>
                  <a:pt x="1070661" y="732201"/>
                </a:lnTo>
                <a:lnTo>
                  <a:pt x="1069389" y="687821"/>
                </a:lnTo>
                <a:lnTo>
                  <a:pt x="1066284" y="643549"/>
                </a:lnTo>
                <a:lnTo>
                  <a:pt x="1061345" y="599446"/>
                </a:lnTo>
                <a:lnTo>
                  <a:pt x="1054570" y="555573"/>
                </a:lnTo>
                <a:lnTo>
                  <a:pt x="1045959" y="511992"/>
                </a:lnTo>
                <a:lnTo>
                  <a:pt x="1035511" y="468765"/>
                </a:lnTo>
                <a:lnTo>
                  <a:pt x="1023226" y="425952"/>
                </a:lnTo>
                <a:lnTo>
                  <a:pt x="1009102" y="383616"/>
                </a:lnTo>
                <a:lnTo>
                  <a:pt x="993139" y="341818"/>
                </a:lnTo>
                <a:lnTo>
                  <a:pt x="975336" y="300620"/>
                </a:lnTo>
                <a:lnTo>
                  <a:pt x="955692" y="260083"/>
                </a:lnTo>
                <a:lnTo>
                  <a:pt x="934207" y="220268"/>
                </a:lnTo>
                <a:lnTo>
                  <a:pt x="910879" y="181237"/>
                </a:lnTo>
                <a:lnTo>
                  <a:pt x="885707" y="143052"/>
                </a:lnTo>
                <a:lnTo>
                  <a:pt x="858691" y="105774"/>
                </a:lnTo>
                <a:lnTo>
                  <a:pt x="829831" y="69465"/>
                </a:lnTo>
                <a:lnTo>
                  <a:pt x="799124" y="34187"/>
                </a:lnTo>
                <a:lnTo>
                  <a:pt x="766572" y="0"/>
                </a:lnTo>
                <a:close/>
              </a:path>
            </a:pathLst>
          </a:custGeom>
          <a:solidFill>
            <a:srgbClr val="E6B8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419284" y="2658884"/>
            <a:ext cx="512635" cy="12433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891915" y="2116874"/>
            <a:ext cx="556196" cy="56434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186934" y="2734970"/>
            <a:ext cx="665403" cy="99362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020311" y="2735072"/>
            <a:ext cx="1050925" cy="1050925"/>
          </a:xfrm>
          <a:custGeom>
            <a:avLst/>
            <a:gdLst/>
            <a:ahLst/>
            <a:cxnLst/>
            <a:rect l="l" t="t" r="r" b="b"/>
            <a:pathLst>
              <a:path w="1050925" h="1050925">
                <a:moveTo>
                  <a:pt x="525399" y="0"/>
                </a:moveTo>
                <a:lnTo>
                  <a:pt x="477573" y="2146"/>
                </a:lnTo>
                <a:lnTo>
                  <a:pt x="430951" y="8463"/>
                </a:lnTo>
                <a:lnTo>
                  <a:pt x="385718" y="18765"/>
                </a:lnTo>
                <a:lnTo>
                  <a:pt x="342060" y="32865"/>
                </a:lnTo>
                <a:lnTo>
                  <a:pt x="300161" y="50580"/>
                </a:lnTo>
                <a:lnTo>
                  <a:pt x="260208" y="71722"/>
                </a:lnTo>
                <a:lnTo>
                  <a:pt x="222386" y="96106"/>
                </a:lnTo>
                <a:lnTo>
                  <a:pt x="186880" y="123547"/>
                </a:lnTo>
                <a:lnTo>
                  <a:pt x="153876" y="153860"/>
                </a:lnTo>
                <a:lnTo>
                  <a:pt x="123558" y="186858"/>
                </a:lnTo>
                <a:lnTo>
                  <a:pt x="96113" y="222357"/>
                </a:lnTo>
                <a:lnTo>
                  <a:pt x="71726" y="260171"/>
                </a:lnTo>
                <a:lnTo>
                  <a:pt x="50582" y="300113"/>
                </a:lnTo>
                <a:lnTo>
                  <a:pt x="32867" y="342000"/>
                </a:lnTo>
                <a:lnTo>
                  <a:pt x="18766" y="385644"/>
                </a:lnTo>
                <a:lnTo>
                  <a:pt x="8464" y="430862"/>
                </a:lnTo>
                <a:lnTo>
                  <a:pt x="2146" y="477466"/>
                </a:lnTo>
                <a:lnTo>
                  <a:pt x="0" y="525272"/>
                </a:lnTo>
                <a:lnTo>
                  <a:pt x="2146" y="573097"/>
                </a:lnTo>
                <a:lnTo>
                  <a:pt x="8464" y="619719"/>
                </a:lnTo>
                <a:lnTo>
                  <a:pt x="18766" y="664952"/>
                </a:lnTo>
                <a:lnTo>
                  <a:pt x="32867" y="708610"/>
                </a:lnTo>
                <a:lnTo>
                  <a:pt x="50582" y="750509"/>
                </a:lnTo>
                <a:lnTo>
                  <a:pt x="71726" y="790462"/>
                </a:lnTo>
                <a:lnTo>
                  <a:pt x="96113" y="828284"/>
                </a:lnTo>
                <a:lnTo>
                  <a:pt x="123558" y="863790"/>
                </a:lnTo>
                <a:lnTo>
                  <a:pt x="153876" y="896794"/>
                </a:lnTo>
                <a:lnTo>
                  <a:pt x="186880" y="927112"/>
                </a:lnTo>
                <a:lnTo>
                  <a:pt x="222386" y="954557"/>
                </a:lnTo>
                <a:lnTo>
                  <a:pt x="260208" y="978944"/>
                </a:lnTo>
                <a:lnTo>
                  <a:pt x="300161" y="1000088"/>
                </a:lnTo>
                <a:lnTo>
                  <a:pt x="342060" y="1017803"/>
                </a:lnTo>
                <a:lnTo>
                  <a:pt x="385718" y="1031904"/>
                </a:lnTo>
                <a:lnTo>
                  <a:pt x="430951" y="1042206"/>
                </a:lnTo>
                <a:lnTo>
                  <a:pt x="477573" y="1048524"/>
                </a:lnTo>
                <a:lnTo>
                  <a:pt x="525399" y="1050670"/>
                </a:lnTo>
                <a:lnTo>
                  <a:pt x="573204" y="1048524"/>
                </a:lnTo>
                <a:lnTo>
                  <a:pt x="619808" y="1042206"/>
                </a:lnTo>
                <a:lnTo>
                  <a:pt x="665026" y="1031904"/>
                </a:lnTo>
                <a:lnTo>
                  <a:pt x="708670" y="1017803"/>
                </a:lnTo>
                <a:lnTo>
                  <a:pt x="750557" y="1000088"/>
                </a:lnTo>
                <a:lnTo>
                  <a:pt x="790499" y="978944"/>
                </a:lnTo>
                <a:lnTo>
                  <a:pt x="828313" y="954557"/>
                </a:lnTo>
                <a:lnTo>
                  <a:pt x="863812" y="927112"/>
                </a:lnTo>
                <a:lnTo>
                  <a:pt x="896810" y="896794"/>
                </a:lnTo>
                <a:lnTo>
                  <a:pt x="927123" y="863790"/>
                </a:lnTo>
                <a:lnTo>
                  <a:pt x="954564" y="828284"/>
                </a:lnTo>
                <a:lnTo>
                  <a:pt x="978948" y="790462"/>
                </a:lnTo>
                <a:lnTo>
                  <a:pt x="1000090" y="750509"/>
                </a:lnTo>
                <a:lnTo>
                  <a:pt x="1017805" y="708610"/>
                </a:lnTo>
                <a:lnTo>
                  <a:pt x="1031905" y="664952"/>
                </a:lnTo>
                <a:lnTo>
                  <a:pt x="1042207" y="619719"/>
                </a:lnTo>
                <a:lnTo>
                  <a:pt x="1048524" y="573097"/>
                </a:lnTo>
                <a:lnTo>
                  <a:pt x="1050671" y="525272"/>
                </a:lnTo>
                <a:lnTo>
                  <a:pt x="1048524" y="477466"/>
                </a:lnTo>
                <a:lnTo>
                  <a:pt x="1042207" y="430862"/>
                </a:lnTo>
                <a:lnTo>
                  <a:pt x="1031905" y="385644"/>
                </a:lnTo>
                <a:lnTo>
                  <a:pt x="1017805" y="342000"/>
                </a:lnTo>
                <a:lnTo>
                  <a:pt x="1000090" y="300113"/>
                </a:lnTo>
                <a:lnTo>
                  <a:pt x="978948" y="260171"/>
                </a:lnTo>
                <a:lnTo>
                  <a:pt x="954564" y="222357"/>
                </a:lnTo>
                <a:lnTo>
                  <a:pt x="927123" y="186858"/>
                </a:lnTo>
                <a:lnTo>
                  <a:pt x="896810" y="153860"/>
                </a:lnTo>
                <a:lnTo>
                  <a:pt x="863812" y="123547"/>
                </a:lnTo>
                <a:lnTo>
                  <a:pt x="828313" y="96106"/>
                </a:lnTo>
                <a:lnTo>
                  <a:pt x="790499" y="71722"/>
                </a:lnTo>
                <a:lnTo>
                  <a:pt x="750557" y="50580"/>
                </a:lnTo>
                <a:lnTo>
                  <a:pt x="708670" y="32865"/>
                </a:lnTo>
                <a:lnTo>
                  <a:pt x="665026" y="18765"/>
                </a:lnTo>
                <a:lnTo>
                  <a:pt x="619808" y="8463"/>
                </a:lnTo>
                <a:lnTo>
                  <a:pt x="573204" y="2146"/>
                </a:lnTo>
                <a:lnTo>
                  <a:pt x="525399" y="0"/>
                </a:lnTo>
                <a:close/>
              </a:path>
            </a:pathLst>
          </a:custGeom>
          <a:solidFill>
            <a:srgbClr val="FFFFFF">
              <a:alpha val="4588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201807" y="2836938"/>
            <a:ext cx="332346" cy="8706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548594" y="2853461"/>
            <a:ext cx="371132" cy="85417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806952" y="4618609"/>
            <a:ext cx="1501775" cy="622300"/>
          </a:xfrm>
          <a:custGeom>
            <a:avLst/>
            <a:gdLst/>
            <a:ahLst/>
            <a:cxnLst/>
            <a:rect l="l" t="t" r="r" b="b"/>
            <a:pathLst>
              <a:path w="1501775" h="622300">
                <a:moveTo>
                  <a:pt x="311023" y="0"/>
                </a:moveTo>
                <a:lnTo>
                  <a:pt x="0" y="310896"/>
                </a:lnTo>
                <a:lnTo>
                  <a:pt x="311023" y="621919"/>
                </a:lnTo>
                <a:lnTo>
                  <a:pt x="311023" y="466471"/>
                </a:lnTo>
                <a:lnTo>
                  <a:pt x="1345692" y="466471"/>
                </a:lnTo>
                <a:lnTo>
                  <a:pt x="1501267" y="310896"/>
                </a:lnTo>
                <a:lnTo>
                  <a:pt x="1345755" y="155448"/>
                </a:lnTo>
                <a:lnTo>
                  <a:pt x="311023" y="155448"/>
                </a:lnTo>
                <a:lnTo>
                  <a:pt x="311023" y="0"/>
                </a:lnTo>
                <a:close/>
              </a:path>
              <a:path w="1501775" h="622300">
                <a:moveTo>
                  <a:pt x="1345692" y="466471"/>
                </a:moveTo>
                <a:lnTo>
                  <a:pt x="1190244" y="466471"/>
                </a:lnTo>
                <a:lnTo>
                  <a:pt x="1190244" y="621919"/>
                </a:lnTo>
                <a:lnTo>
                  <a:pt x="1345692" y="466471"/>
                </a:lnTo>
                <a:close/>
              </a:path>
              <a:path w="1501775" h="622300">
                <a:moveTo>
                  <a:pt x="1190244" y="0"/>
                </a:moveTo>
                <a:lnTo>
                  <a:pt x="1190244" y="155448"/>
                </a:lnTo>
                <a:lnTo>
                  <a:pt x="1345755" y="155448"/>
                </a:lnTo>
                <a:lnTo>
                  <a:pt x="1190244" y="0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806952" y="4618609"/>
            <a:ext cx="1501775" cy="622300"/>
          </a:xfrm>
          <a:custGeom>
            <a:avLst/>
            <a:gdLst/>
            <a:ahLst/>
            <a:cxnLst/>
            <a:rect l="l" t="t" r="r" b="b"/>
            <a:pathLst>
              <a:path w="1501775" h="622300">
                <a:moveTo>
                  <a:pt x="0" y="310896"/>
                </a:moveTo>
                <a:lnTo>
                  <a:pt x="311023" y="0"/>
                </a:lnTo>
                <a:lnTo>
                  <a:pt x="311023" y="155448"/>
                </a:lnTo>
                <a:lnTo>
                  <a:pt x="1190244" y="155448"/>
                </a:lnTo>
                <a:lnTo>
                  <a:pt x="1190244" y="0"/>
                </a:lnTo>
                <a:lnTo>
                  <a:pt x="1501267" y="310896"/>
                </a:lnTo>
                <a:lnTo>
                  <a:pt x="1190244" y="621919"/>
                </a:lnTo>
                <a:lnTo>
                  <a:pt x="1190244" y="466471"/>
                </a:lnTo>
                <a:lnTo>
                  <a:pt x="311023" y="466471"/>
                </a:lnTo>
                <a:lnTo>
                  <a:pt x="311023" y="621919"/>
                </a:lnTo>
                <a:lnTo>
                  <a:pt x="0" y="310896"/>
                </a:lnTo>
                <a:close/>
              </a:path>
            </a:pathLst>
          </a:custGeom>
          <a:ln w="25400">
            <a:solidFill>
              <a:srgbClr val="E36C0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4071365" y="4812029"/>
            <a:ext cx="97472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uk-UA" sz="1400" b="1" dirty="0" smtClean="0">
                <a:solidFill>
                  <a:srgbClr val="FFFFFF"/>
                </a:solidFill>
                <a:latin typeface="Calibri"/>
                <a:cs typeface="Calibri"/>
              </a:rPr>
              <a:t>погоджено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28" name="TextBox 27"/>
          <p:cNvSpPr txBox="1"/>
          <p:nvPr/>
        </p:nvSpPr>
        <p:spPr>
          <a:xfrm rot="1723833">
            <a:off x="4333601" y="1721933"/>
            <a:ext cx="1328519" cy="616520"/>
          </a:xfrm>
          <a:prstGeom prst="rect">
            <a:avLst/>
          </a:prstGeom>
          <a:noFill/>
          <a:scene3d>
            <a:camera prst="perspectiveBelow"/>
            <a:lightRig rig="threePt" dir="t">
              <a:rot lat="0" lon="0" rev="0"/>
            </a:lightRig>
          </a:scene3d>
          <a:sp3d prstMaterial="matte">
            <a:bevelT w="196850"/>
          </a:sp3d>
        </p:spPr>
        <p:txBody>
          <a:bodyPr vert="horz" wrap="square" rtlCol="0">
            <a:prstTxWarp prst="textChevron">
              <a:avLst>
                <a:gd name="adj" fmla="val 33256"/>
              </a:avLst>
            </a:prstTxWarp>
            <a:spAutoFit/>
          </a:bodyPr>
          <a:lstStyle/>
          <a:p>
            <a:r>
              <a:rPr lang="uk-UA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професія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3564" y="3161410"/>
            <a:ext cx="7646670" cy="3620135"/>
          </a:xfrm>
          <a:custGeom>
            <a:avLst/>
            <a:gdLst/>
            <a:ahLst/>
            <a:cxnLst/>
            <a:rect l="l" t="t" r="r" b="b"/>
            <a:pathLst>
              <a:path w="7646670" h="3620134">
                <a:moveTo>
                  <a:pt x="7398588" y="0"/>
                </a:moveTo>
                <a:lnTo>
                  <a:pt x="247611" y="0"/>
                </a:lnTo>
                <a:lnTo>
                  <a:pt x="197709" y="5030"/>
                </a:lnTo>
                <a:lnTo>
                  <a:pt x="151229" y="19458"/>
                </a:lnTo>
                <a:lnTo>
                  <a:pt x="109169" y="42286"/>
                </a:lnTo>
                <a:lnTo>
                  <a:pt x="72523" y="72517"/>
                </a:lnTo>
                <a:lnTo>
                  <a:pt x="42287" y="109153"/>
                </a:lnTo>
                <a:lnTo>
                  <a:pt x="19458" y="151197"/>
                </a:lnTo>
                <a:lnTo>
                  <a:pt x="5030" y="197653"/>
                </a:lnTo>
                <a:lnTo>
                  <a:pt x="0" y="247523"/>
                </a:lnTo>
                <a:lnTo>
                  <a:pt x="0" y="3372383"/>
                </a:lnTo>
                <a:lnTo>
                  <a:pt x="5030" y="3422286"/>
                </a:lnTo>
                <a:lnTo>
                  <a:pt x="19458" y="3468765"/>
                </a:lnTo>
                <a:lnTo>
                  <a:pt x="42287" y="3510824"/>
                </a:lnTo>
                <a:lnTo>
                  <a:pt x="72523" y="3547470"/>
                </a:lnTo>
                <a:lnTo>
                  <a:pt x="109169" y="3577704"/>
                </a:lnTo>
                <a:lnTo>
                  <a:pt x="151229" y="3600533"/>
                </a:lnTo>
                <a:lnTo>
                  <a:pt x="197709" y="3614961"/>
                </a:lnTo>
                <a:lnTo>
                  <a:pt x="247611" y="3619991"/>
                </a:lnTo>
                <a:lnTo>
                  <a:pt x="7398588" y="3619991"/>
                </a:lnTo>
                <a:lnTo>
                  <a:pt x="7448499" y="3614961"/>
                </a:lnTo>
                <a:lnTo>
                  <a:pt x="7494987" y="3600533"/>
                </a:lnTo>
                <a:lnTo>
                  <a:pt x="7537054" y="3577704"/>
                </a:lnTo>
                <a:lnTo>
                  <a:pt x="7573705" y="3547470"/>
                </a:lnTo>
                <a:lnTo>
                  <a:pt x="7603944" y="3510824"/>
                </a:lnTo>
                <a:lnTo>
                  <a:pt x="7626777" y="3468765"/>
                </a:lnTo>
                <a:lnTo>
                  <a:pt x="7641207" y="3422286"/>
                </a:lnTo>
                <a:lnTo>
                  <a:pt x="7646238" y="3372383"/>
                </a:lnTo>
                <a:lnTo>
                  <a:pt x="7646238" y="247523"/>
                </a:lnTo>
                <a:lnTo>
                  <a:pt x="7641207" y="197653"/>
                </a:lnTo>
                <a:lnTo>
                  <a:pt x="7626777" y="151197"/>
                </a:lnTo>
                <a:lnTo>
                  <a:pt x="7603944" y="109153"/>
                </a:lnTo>
                <a:lnTo>
                  <a:pt x="7573705" y="72516"/>
                </a:lnTo>
                <a:lnTo>
                  <a:pt x="7537054" y="42286"/>
                </a:lnTo>
                <a:lnTo>
                  <a:pt x="7494987" y="19458"/>
                </a:lnTo>
                <a:lnTo>
                  <a:pt x="7448499" y="5030"/>
                </a:lnTo>
                <a:lnTo>
                  <a:pt x="739858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lang="uk-UA"/>
          </a:p>
        </p:txBody>
      </p:sp>
      <p:sp>
        <p:nvSpPr>
          <p:cNvPr id="3" name="object 3"/>
          <p:cNvSpPr/>
          <p:nvPr/>
        </p:nvSpPr>
        <p:spPr>
          <a:xfrm>
            <a:off x="5053710" y="2954908"/>
            <a:ext cx="3276600" cy="3499485"/>
          </a:xfrm>
          <a:custGeom>
            <a:avLst/>
            <a:gdLst/>
            <a:ahLst/>
            <a:cxnLst/>
            <a:rect l="l" t="t" r="r" b="b"/>
            <a:pathLst>
              <a:path w="3276600" h="3499485">
                <a:moveTo>
                  <a:pt x="2729991" y="0"/>
                </a:moveTo>
                <a:lnTo>
                  <a:pt x="546100" y="0"/>
                </a:lnTo>
                <a:lnTo>
                  <a:pt x="498977" y="2004"/>
                </a:lnTo>
                <a:lnTo>
                  <a:pt x="452968" y="7907"/>
                </a:lnTo>
                <a:lnTo>
                  <a:pt x="408236" y="17546"/>
                </a:lnTo>
                <a:lnTo>
                  <a:pt x="364946" y="30757"/>
                </a:lnTo>
                <a:lnTo>
                  <a:pt x="323262" y="47375"/>
                </a:lnTo>
                <a:lnTo>
                  <a:pt x="283346" y="67236"/>
                </a:lnTo>
                <a:lnTo>
                  <a:pt x="245364" y="90176"/>
                </a:lnTo>
                <a:lnTo>
                  <a:pt x="209478" y="116032"/>
                </a:lnTo>
                <a:lnTo>
                  <a:pt x="175853" y="144640"/>
                </a:lnTo>
                <a:lnTo>
                  <a:pt x="144653" y="175835"/>
                </a:lnTo>
                <a:lnTo>
                  <a:pt x="116042" y="209454"/>
                </a:lnTo>
                <a:lnTo>
                  <a:pt x="90183" y="245332"/>
                </a:lnTo>
                <a:lnTo>
                  <a:pt x="67240" y="283305"/>
                </a:lnTo>
                <a:lnTo>
                  <a:pt x="47377" y="323211"/>
                </a:lnTo>
                <a:lnTo>
                  <a:pt x="30758" y="364884"/>
                </a:lnTo>
                <a:lnTo>
                  <a:pt x="17547" y="408160"/>
                </a:lnTo>
                <a:lnTo>
                  <a:pt x="7908" y="452877"/>
                </a:lnTo>
                <a:lnTo>
                  <a:pt x="2004" y="498869"/>
                </a:lnTo>
                <a:lnTo>
                  <a:pt x="0" y="545973"/>
                </a:lnTo>
                <a:lnTo>
                  <a:pt x="0" y="2953232"/>
                </a:lnTo>
                <a:lnTo>
                  <a:pt x="2004" y="3000343"/>
                </a:lnTo>
                <a:lnTo>
                  <a:pt x="7908" y="3046342"/>
                </a:lnTo>
                <a:lnTo>
                  <a:pt x="17547" y="3091064"/>
                </a:lnTo>
                <a:lnTo>
                  <a:pt x="30758" y="3134345"/>
                </a:lnTo>
                <a:lnTo>
                  <a:pt x="47377" y="3176022"/>
                </a:lnTo>
                <a:lnTo>
                  <a:pt x="67240" y="3215931"/>
                </a:lnTo>
                <a:lnTo>
                  <a:pt x="90183" y="3253907"/>
                </a:lnTo>
                <a:lnTo>
                  <a:pt x="116042" y="3289787"/>
                </a:lnTo>
                <a:lnTo>
                  <a:pt x="144653" y="3323407"/>
                </a:lnTo>
                <a:lnTo>
                  <a:pt x="175853" y="3354603"/>
                </a:lnTo>
                <a:lnTo>
                  <a:pt x="209478" y="3383211"/>
                </a:lnTo>
                <a:lnTo>
                  <a:pt x="245364" y="3409068"/>
                </a:lnTo>
                <a:lnTo>
                  <a:pt x="283346" y="3432008"/>
                </a:lnTo>
                <a:lnTo>
                  <a:pt x="323262" y="3451869"/>
                </a:lnTo>
                <a:lnTo>
                  <a:pt x="364946" y="3468487"/>
                </a:lnTo>
                <a:lnTo>
                  <a:pt x="408236" y="3481697"/>
                </a:lnTo>
                <a:lnTo>
                  <a:pt x="452968" y="3491336"/>
                </a:lnTo>
                <a:lnTo>
                  <a:pt x="498977" y="3497239"/>
                </a:lnTo>
                <a:lnTo>
                  <a:pt x="546100" y="3499243"/>
                </a:lnTo>
                <a:lnTo>
                  <a:pt x="2729991" y="3499243"/>
                </a:lnTo>
                <a:lnTo>
                  <a:pt x="2777114" y="3497239"/>
                </a:lnTo>
                <a:lnTo>
                  <a:pt x="2823123" y="3491336"/>
                </a:lnTo>
                <a:lnTo>
                  <a:pt x="2867855" y="3481697"/>
                </a:lnTo>
                <a:lnTo>
                  <a:pt x="2911145" y="3468487"/>
                </a:lnTo>
                <a:lnTo>
                  <a:pt x="2952829" y="3451869"/>
                </a:lnTo>
                <a:lnTo>
                  <a:pt x="2992745" y="3432008"/>
                </a:lnTo>
                <a:lnTo>
                  <a:pt x="3030727" y="3409068"/>
                </a:lnTo>
                <a:lnTo>
                  <a:pt x="3066613" y="3383211"/>
                </a:lnTo>
                <a:lnTo>
                  <a:pt x="3100238" y="3354603"/>
                </a:lnTo>
                <a:lnTo>
                  <a:pt x="3131438" y="3323407"/>
                </a:lnTo>
                <a:lnTo>
                  <a:pt x="3160049" y="3289787"/>
                </a:lnTo>
                <a:lnTo>
                  <a:pt x="3185908" y="3253907"/>
                </a:lnTo>
                <a:lnTo>
                  <a:pt x="3208851" y="3215931"/>
                </a:lnTo>
                <a:lnTo>
                  <a:pt x="3228714" y="3176022"/>
                </a:lnTo>
                <a:lnTo>
                  <a:pt x="3245333" y="3134345"/>
                </a:lnTo>
                <a:lnTo>
                  <a:pt x="3258544" y="3091064"/>
                </a:lnTo>
                <a:lnTo>
                  <a:pt x="3268183" y="3046342"/>
                </a:lnTo>
                <a:lnTo>
                  <a:pt x="3274087" y="3000343"/>
                </a:lnTo>
                <a:lnTo>
                  <a:pt x="3276091" y="2953232"/>
                </a:lnTo>
                <a:lnTo>
                  <a:pt x="3276091" y="545973"/>
                </a:lnTo>
                <a:lnTo>
                  <a:pt x="3274087" y="498869"/>
                </a:lnTo>
                <a:lnTo>
                  <a:pt x="3268183" y="452877"/>
                </a:lnTo>
                <a:lnTo>
                  <a:pt x="3258544" y="408160"/>
                </a:lnTo>
                <a:lnTo>
                  <a:pt x="3245333" y="364884"/>
                </a:lnTo>
                <a:lnTo>
                  <a:pt x="3228714" y="323211"/>
                </a:lnTo>
                <a:lnTo>
                  <a:pt x="3208851" y="283305"/>
                </a:lnTo>
                <a:lnTo>
                  <a:pt x="3185908" y="245332"/>
                </a:lnTo>
                <a:lnTo>
                  <a:pt x="3160049" y="209454"/>
                </a:lnTo>
                <a:lnTo>
                  <a:pt x="3131438" y="175835"/>
                </a:lnTo>
                <a:lnTo>
                  <a:pt x="3100238" y="144640"/>
                </a:lnTo>
                <a:lnTo>
                  <a:pt x="3066613" y="116032"/>
                </a:lnTo>
                <a:lnTo>
                  <a:pt x="3030727" y="90176"/>
                </a:lnTo>
                <a:lnTo>
                  <a:pt x="2992745" y="67236"/>
                </a:lnTo>
                <a:lnTo>
                  <a:pt x="2952829" y="47375"/>
                </a:lnTo>
                <a:lnTo>
                  <a:pt x="2911145" y="30757"/>
                </a:lnTo>
                <a:lnTo>
                  <a:pt x="2867855" y="17546"/>
                </a:lnTo>
                <a:lnTo>
                  <a:pt x="2823123" y="7907"/>
                </a:lnTo>
                <a:lnTo>
                  <a:pt x="2777114" y="2004"/>
                </a:lnTo>
                <a:lnTo>
                  <a:pt x="2729991" y="0"/>
                </a:lnTo>
                <a:close/>
              </a:path>
            </a:pathLst>
          </a:custGeom>
          <a:solidFill>
            <a:srgbClr val="F1DCDB"/>
          </a:solidFill>
        </p:spPr>
        <p:txBody>
          <a:bodyPr wrap="square" lIns="0" tIns="0" rIns="0" bIns="0" rtlCol="0"/>
          <a:lstStyle/>
          <a:p>
            <a:endParaRPr lang="uk-UA"/>
          </a:p>
        </p:txBody>
      </p:sp>
      <p:sp>
        <p:nvSpPr>
          <p:cNvPr id="4" name="object 4"/>
          <p:cNvSpPr/>
          <p:nvPr/>
        </p:nvSpPr>
        <p:spPr>
          <a:xfrm>
            <a:off x="683564" y="2954654"/>
            <a:ext cx="3420110" cy="3499485"/>
          </a:xfrm>
          <a:custGeom>
            <a:avLst/>
            <a:gdLst/>
            <a:ahLst/>
            <a:cxnLst/>
            <a:rect l="l" t="t" r="r" b="b"/>
            <a:pathLst>
              <a:path w="3420110" h="3499485">
                <a:moveTo>
                  <a:pt x="2849956" y="0"/>
                </a:moveTo>
                <a:lnTo>
                  <a:pt x="570014" y="0"/>
                </a:lnTo>
                <a:lnTo>
                  <a:pt x="520831" y="2091"/>
                </a:lnTo>
                <a:lnTo>
                  <a:pt x="472810" y="8253"/>
                </a:lnTo>
                <a:lnTo>
                  <a:pt x="426122" y="18313"/>
                </a:lnTo>
                <a:lnTo>
                  <a:pt x="380938" y="32101"/>
                </a:lnTo>
                <a:lnTo>
                  <a:pt x="337429" y="49445"/>
                </a:lnTo>
                <a:lnTo>
                  <a:pt x="295766" y="70175"/>
                </a:lnTo>
                <a:lnTo>
                  <a:pt x="256120" y="94120"/>
                </a:lnTo>
                <a:lnTo>
                  <a:pt x="218662" y="121109"/>
                </a:lnTo>
                <a:lnTo>
                  <a:pt x="183564" y="150970"/>
                </a:lnTo>
                <a:lnTo>
                  <a:pt x="150997" y="183534"/>
                </a:lnTo>
                <a:lnTo>
                  <a:pt x="121131" y="218628"/>
                </a:lnTo>
                <a:lnTo>
                  <a:pt x="94138" y="256082"/>
                </a:lnTo>
                <a:lnTo>
                  <a:pt x="70189" y="295725"/>
                </a:lnTo>
                <a:lnTo>
                  <a:pt x="49455" y="337386"/>
                </a:lnTo>
                <a:lnTo>
                  <a:pt x="32108" y="380894"/>
                </a:lnTo>
                <a:lnTo>
                  <a:pt x="18317" y="426078"/>
                </a:lnTo>
                <a:lnTo>
                  <a:pt x="8255" y="472767"/>
                </a:lnTo>
                <a:lnTo>
                  <a:pt x="2092" y="520790"/>
                </a:lnTo>
                <a:lnTo>
                  <a:pt x="0" y="569976"/>
                </a:lnTo>
                <a:lnTo>
                  <a:pt x="0" y="2929229"/>
                </a:lnTo>
                <a:lnTo>
                  <a:pt x="2092" y="2978412"/>
                </a:lnTo>
                <a:lnTo>
                  <a:pt x="8255" y="3026433"/>
                </a:lnTo>
                <a:lnTo>
                  <a:pt x="18317" y="3073121"/>
                </a:lnTo>
                <a:lnTo>
                  <a:pt x="32108" y="3118305"/>
                </a:lnTo>
                <a:lnTo>
                  <a:pt x="49455" y="3161814"/>
                </a:lnTo>
                <a:lnTo>
                  <a:pt x="70189" y="3203477"/>
                </a:lnTo>
                <a:lnTo>
                  <a:pt x="94138" y="3243123"/>
                </a:lnTo>
                <a:lnTo>
                  <a:pt x="121131" y="3280580"/>
                </a:lnTo>
                <a:lnTo>
                  <a:pt x="150997" y="3315678"/>
                </a:lnTo>
                <a:lnTo>
                  <a:pt x="183564" y="3348246"/>
                </a:lnTo>
                <a:lnTo>
                  <a:pt x="218662" y="3378111"/>
                </a:lnTo>
                <a:lnTo>
                  <a:pt x="256120" y="3405104"/>
                </a:lnTo>
                <a:lnTo>
                  <a:pt x="295766" y="3429053"/>
                </a:lnTo>
                <a:lnTo>
                  <a:pt x="337429" y="3449787"/>
                </a:lnTo>
                <a:lnTo>
                  <a:pt x="380938" y="3467135"/>
                </a:lnTo>
                <a:lnTo>
                  <a:pt x="426122" y="3480926"/>
                </a:lnTo>
                <a:lnTo>
                  <a:pt x="472810" y="3490988"/>
                </a:lnTo>
                <a:lnTo>
                  <a:pt x="520831" y="3497151"/>
                </a:lnTo>
                <a:lnTo>
                  <a:pt x="570014" y="3499243"/>
                </a:lnTo>
                <a:lnTo>
                  <a:pt x="2849956" y="3499243"/>
                </a:lnTo>
                <a:lnTo>
                  <a:pt x="2899143" y="3497151"/>
                </a:lnTo>
                <a:lnTo>
                  <a:pt x="2947168" y="3490988"/>
                </a:lnTo>
                <a:lnTo>
                  <a:pt x="2993862" y="3480926"/>
                </a:lnTo>
                <a:lnTo>
                  <a:pt x="3039052" y="3467135"/>
                </a:lnTo>
                <a:lnTo>
                  <a:pt x="3082567" y="3449787"/>
                </a:lnTo>
                <a:lnTo>
                  <a:pt x="3124236" y="3429053"/>
                </a:lnTo>
                <a:lnTo>
                  <a:pt x="3163888" y="3405104"/>
                </a:lnTo>
                <a:lnTo>
                  <a:pt x="3201352" y="3378111"/>
                </a:lnTo>
                <a:lnTo>
                  <a:pt x="3236456" y="3348246"/>
                </a:lnTo>
                <a:lnTo>
                  <a:pt x="3269029" y="3315678"/>
                </a:lnTo>
                <a:lnTo>
                  <a:pt x="3298901" y="3280580"/>
                </a:lnTo>
                <a:lnTo>
                  <a:pt x="3325899" y="3243123"/>
                </a:lnTo>
                <a:lnTo>
                  <a:pt x="3349853" y="3203477"/>
                </a:lnTo>
                <a:lnTo>
                  <a:pt x="3370591" y="3161814"/>
                </a:lnTo>
                <a:lnTo>
                  <a:pt x="3387943" y="3118305"/>
                </a:lnTo>
                <a:lnTo>
                  <a:pt x="3401737" y="3073121"/>
                </a:lnTo>
                <a:lnTo>
                  <a:pt x="3411802" y="3026433"/>
                </a:lnTo>
                <a:lnTo>
                  <a:pt x="3417966" y="2978412"/>
                </a:lnTo>
                <a:lnTo>
                  <a:pt x="3420059" y="2929229"/>
                </a:lnTo>
                <a:lnTo>
                  <a:pt x="3420059" y="569976"/>
                </a:lnTo>
                <a:lnTo>
                  <a:pt x="3417966" y="520790"/>
                </a:lnTo>
                <a:lnTo>
                  <a:pt x="3411802" y="472767"/>
                </a:lnTo>
                <a:lnTo>
                  <a:pt x="3401737" y="426078"/>
                </a:lnTo>
                <a:lnTo>
                  <a:pt x="3387943" y="380894"/>
                </a:lnTo>
                <a:lnTo>
                  <a:pt x="3370591" y="337386"/>
                </a:lnTo>
                <a:lnTo>
                  <a:pt x="3349853" y="295725"/>
                </a:lnTo>
                <a:lnTo>
                  <a:pt x="3325899" y="256082"/>
                </a:lnTo>
                <a:lnTo>
                  <a:pt x="3298901" y="218628"/>
                </a:lnTo>
                <a:lnTo>
                  <a:pt x="3269029" y="183534"/>
                </a:lnTo>
                <a:lnTo>
                  <a:pt x="3236456" y="150970"/>
                </a:lnTo>
                <a:lnTo>
                  <a:pt x="3201352" y="121109"/>
                </a:lnTo>
                <a:lnTo>
                  <a:pt x="3163888" y="94120"/>
                </a:lnTo>
                <a:lnTo>
                  <a:pt x="3124236" y="70175"/>
                </a:lnTo>
                <a:lnTo>
                  <a:pt x="3082567" y="49445"/>
                </a:lnTo>
                <a:lnTo>
                  <a:pt x="3039052" y="32101"/>
                </a:lnTo>
                <a:lnTo>
                  <a:pt x="2993862" y="18313"/>
                </a:lnTo>
                <a:lnTo>
                  <a:pt x="2947168" y="8253"/>
                </a:lnTo>
                <a:lnTo>
                  <a:pt x="2899143" y="2091"/>
                </a:lnTo>
                <a:lnTo>
                  <a:pt x="2849956" y="0"/>
                </a:lnTo>
                <a:close/>
              </a:path>
            </a:pathLst>
          </a:custGeom>
          <a:solidFill>
            <a:srgbClr val="DCE6F1"/>
          </a:solidFill>
        </p:spPr>
        <p:txBody>
          <a:bodyPr wrap="square" lIns="0" tIns="0" rIns="0" bIns="0" rtlCol="0"/>
          <a:lstStyle/>
          <a:p>
            <a:endParaRPr lang="uk-UA"/>
          </a:p>
        </p:txBody>
      </p:sp>
      <p:sp>
        <p:nvSpPr>
          <p:cNvPr id="5" name="object 5"/>
          <p:cNvSpPr/>
          <p:nvPr/>
        </p:nvSpPr>
        <p:spPr>
          <a:xfrm>
            <a:off x="3045841" y="2365248"/>
            <a:ext cx="3079115" cy="3899535"/>
          </a:xfrm>
          <a:custGeom>
            <a:avLst/>
            <a:gdLst/>
            <a:ahLst/>
            <a:cxnLst/>
            <a:rect l="l" t="t" r="r" b="b"/>
            <a:pathLst>
              <a:path w="3079115" h="3899535">
                <a:moveTo>
                  <a:pt x="2565781" y="0"/>
                </a:moveTo>
                <a:lnTo>
                  <a:pt x="513206" y="0"/>
                </a:lnTo>
                <a:lnTo>
                  <a:pt x="466490" y="2097"/>
                </a:lnTo>
                <a:lnTo>
                  <a:pt x="420950" y="8267"/>
                </a:lnTo>
                <a:lnTo>
                  <a:pt x="376766" y="18329"/>
                </a:lnTo>
                <a:lnTo>
                  <a:pt x="334121" y="32102"/>
                </a:lnTo>
                <a:lnTo>
                  <a:pt x="293195" y="49405"/>
                </a:lnTo>
                <a:lnTo>
                  <a:pt x="254169" y="70056"/>
                </a:lnTo>
                <a:lnTo>
                  <a:pt x="217224" y="93875"/>
                </a:lnTo>
                <a:lnTo>
                  <a:pt x="182542" y="120679"/>
                </a:lnTo>
                <a:lnTo>
                  <a:pt x="150304" y="150288"/>
                </a:lnTo>
                <a:lnTo>
                  <a:pt x="120690" y="182521"/>
                </a:lnTo>
                <a:lnTo>
                  <a:pt x="93882" y="217195"/>
                </a:lnTo>
                <a:lnTo>
                  <a:pt x="70061" y="254131"/>
                </a:lnTo>
                <a:lnTo>
                  <a:pt x="49408" y="293147"/>
                </a:lnTo>
                <a:lnTo>
                  <a:pt x="32104" y="334061"/>
                </a:lnTo>
                <a:lnTo>
                  <a:pt x="18330" y="376693"/>
                </a:lnTo>
                <a:lnTo>
                  <a:pt x="8267" y="420860"/>
                </a:lnTo>
                <a:lnTo>
                  <a:pt x="2097" y="466383"/>
                </a:lnTo>
                <a:lnTo>
                  <a:pt x="0" y="513079"/>
                </a:lnTo>
                <a:lnTo>
                  <a:pt x="0" y="3386150"/>
                </a:lnTo>
                <a:lnTo>
                  <a:pt x="2097" y="3432858"/>
                </a:lnTo>
                <a:lnTo>
                  <a:pt x="8267" y="3478392"/>
                </a:lnTo>
                <a:lnTo>
                  <a:pt x="18330" y="3522570"/>
                </a:lnTo>
                <a:lnTo>
                  <a:pt x="32104" y="3565210"/>
                </a:lnTo>
                <a:lnTo>
                  <a:pt x="49408" y="3606132"/>
                </a:lnTo>
                <a:lnTo>
                  <a:pt x="70061" y="3645155"/>
                </a:lnTo>
                <a:lnTo>
                  <a:pt x="93882" y="3682097"/>
                </a:lnTo>
                <a:lnTo>
                  <a:pt x="120690" y="3716777"/>
                </a:lnTo>
                <a:lnTo>
                  <a:pt x="150304" y="3749014"/>
                </a:lnTo>
                <a:lnTo>
                  <a:pt x="182542" y="3778627"/>
                </a:lnTo>
                <a:lnTo>
                  <a:pt x="217224" y="3805435"/>
                </a:lnTo>
                <a:lnTo>
                  <a:pt x="254169" y="3829256"/>
                </a:lnTo>
                <a:lnTo>
                  <a:pt x="293195" y="3849909"/>
                </a:lnTo>
                <a:lnTo>
                  <a:pt x="334121" y="3867213"/>
                </a:lnTo>
                <a:lnTo>
                  <a:pt x="376766" y="3880988"/>
                </a:lnTo>
                <a:lnTo>
                  <a:pt x="420950" y="3891051"/>
                </a:lnTo>
                <a:lnTo>
                  <a:pt x="466490" y="3897221"/>
                </a:lnTo>
                <a:lnTo>
                  <a:pt x="513206" y="3899319"/>
                </a:lnTo>
                <a:lnTo>
                  <a:pt x="2565781" y="3899319"/>
                </a:lnTo>
                <a:lnTo>
                  <a:pt x="2612497" y="3897221"/>
                </a:lnTo>
                <a:lnTo>
                  <a:pt x="2658037" y="3891051"/>
                </a:lnTo>
                <a:lnTo>
                  <a:pt x="2702221" y="3880988"/>
                </a:lnTo>
                <a:lnTo>
                  <a:pt x="2744866" y="3867213"/>
                </a:lnTo>
                <a:lnTo>
                  <a:pt x="2785792" y="3849909"/>
                </a:lnTo>
                <a:lnTo>
                  <a:pt x="2824818" y="3829256"/>
                </a:lnTo>
                <a:lnTo>
                  <a:pt x="2861763" y="3805435"/>
                </a:lnTo>
                <a:lnTo>
                  <a:pt x="2896445" y="3778627"/>
                </a:lnTo>
                <a:lnTo>
                  <a:pt x="2928683" y="3749014"/>
                </a:lnTo>
                <a:lnTo>
                  <a:pt x="2958297" y="3716777"/>
                </a:lnTo>
                <a:lnTo>
                  <a:pt x="2985105" y="3682097"/>
                </a:lnTo>
                <a:lnTo>
                  <a:pt x="3008926" y="3645155"/>
                </a:lnTo>
                <a:lnTo>
                  <a:pt x="3029579" y="3606132"/>
                </a:lnTo>
                <a:lnTo>
                  <a:pt x="3046883" y="3565210"/>
                </a:lnTo>
                <a:lnTo>
                  <a:pt x="3060657" y="3522570"/>
                </a:lnTo>
                <a:lnTo>
                  <a:pt x="3070720" y="3478392"/>
                </a:lnTo>
                <a:lnTo>
                  <a:pt x="3076890" y="3432858"/>
                </a:lnTo>
                <a:lnTo>
                  <a:pt x="3078987" y="3386150"/>
                </a:lnTo>
                <a:lnTo>
                  <a:pt x="3078987" y="513079"/>
                </a:lnTo>
                <a:lnTo>
                  <a:pt x="3076890" y="466383"/>
                </a:lnTo>
                <a:lnTo>
                  <a:pt x="3070720" y="420860"/>
                </a:lnTo>
                <a:lnTo>
                  <a:pt x="3060657" y="376693"/>
                </a:lnTo>
                <a:lnTo>
                  <a:pt x="3046883" y="334061"/>
                </a:lnTo>
                <a:lnTo>
                  <a:pt x="3029579" y="293147"/>
                </a:lnTo>
                <a:lnTo>
                  <a:pt x="3008926" y="254131"/>
                </a:lnTo>
                <a:lnTo>
                  <a:pt x="2985105" y="217195"/>
                </a:lnTo>
                <a:lnTo>
                  <a:pt x="2958297" y="182521"/>
                </a:lnTo>
                <a:lnTo>
                  <a:pt x="2928683" y="150288"/>
                </a:lnTo>
                <a:lnTo>
                  <a:pt x="2896445" y="120679"/>
                </a:lnTo>
                <a:lnTo>
                  <a:pt x="2861763" y="93875"/>
                </a:lnTo>
                <a:lnTo>
                  <a:pt x="2824818" y="70056"/>
                </a:lnTo>
                <a:lnTo>
                  <a:pt x="2785792" y="49405"/>
                </a:lnTo>
                <a:lnTo>
                  <a:pt x="2744866" y="32102"/>
                </a:lnTo>
                <a:lnTo>
                  <a:pt x="2702221" y="18329"/>
                </a:lnTo>
                <a:lnTo>
                  <a:pt x="2658037" y="8267"/>
                </a:lnTo>
                <a:lnTo>
                  <a:pt x="2612497" y="2097"/>
                </a:lnTo>
                <a:lnTo>
                  <a:pt x="2565781" y="0"/>
                </a:lnTo>
                <a:close/>
              </a:path>
            </a:pathLst>
          </a:custGeom>
          <a:solidFill>
            <a:srgbClr val="F9C090"/>
          </a:solidFill>
        </p:spPr>
        <p:txBody>
          <a:bodyPr wrap="square" lIns="0" tIns="0" rIns="0" bIns="0" rtlCol="0"/>
          <a:lstStyle/>
          <a:p>
            <a:endParaRPr lang="uk-UA"/>
          </a:p>
        </p:txBody>
      </p:sp>
      <p:sp>
        <p:nvSpPr>
          <p:cNvPr id="6" name="object 6"/>
          <p:cNvSpPr/>
          <p:nvPr/>
        </p:nvSpPr>
        <p:spPr>
          <a:xfrm>
            <a:off x="5393182" y="4993741"/>
            <a:ext cx="482434" cy="6933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uk-UA"/>
          </a:p>
        </p:txBody>
      </p:sp>
      <p:sp>
        <p:nvSpPr>
          <p:cNvPr id="7" name="object 7"/>
          <p:cNvSpPr/>
          <p:nvPr/>
        </p:nvSpPr>
        <p:spPr>
          <a:xfrm>
            <a:off x="3410458" y="5084292"/>
            <a:ext cx="625132" cy="3054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uk-UA"/>
          </a:p>
        </p:txBody>
      </p:sp>
      <p:sp>
        <p:nvSpPr>
          <p:cNvPr id="8" name="object 8"/>
          <p:cNvSpPr/>
          <p:nvPr/>
        </p:nvSpPr>
        <p:spPr>
          <a:xfrm>
            <a:off x="4240403" y="5792330"/>
            <a:ext cx="597230" cy="36361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uk-UA"/>
          </a:p>
        </p:txBody>
      </p:sp>
      <p:sp>
        <p:nvSpPr>
          <p:cNvPr id="9" name="object 9"/>
          <p:cNvSpPr txBox="1"/>
          <p:nvPr/>
        </p:nvSpPr>
        <p:spPr>
          <a:xfrm>
            <a:off x="6235953" y="3149727"/>
            <a:ext cx="1273175" cy="662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5580" marR="5080" indent="-182880">
              <a:lnSpc>
                <a:spcPct val="100000"/>
              </a:lnSpc>
              <a:buFont typeface="Arial"/>
              <a:buChar char="•"/>
              <a:tabLst>
                <a:tab pos="195580" algn="l"/>
              </a:tabLst>
            </a:pPr>
            <a:r>
              <a:rPr lang="uk-UA" sz="1400" b="1" spc="-5" smtClean="0">
                <a:solidFill>
                  <a:srgbClr val="585858"/>
                </a:solidFill>
                <a:cs typeface="Calibri"/>
              </a:rPr>
              <a:t>Загальне обов'язкове навчання</a:t>
            </a:r>
            <a:endParaRPr lang="uk-UA" sz="1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248400" y="3886200"/>
            <a:ext cx="1448435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5580" marR="5080" indent="-182880">
              <a:lnSpc>
                <a:spcPct val="100000"/>
              </a:lnSpc>
              <a:buFont typeface="Arial"/>
              <a:buChar char="•"/>
              <a:tabLst>
                <a:tab pos="195580" algn="l"/>
              </a:tabLst>
            </a:pPr>
            <a:r>
              <a:rPr lang="uk-UA" sz="1400" b="1" smtClean="0">
                <a:solidFill>
                  <a:srgbClr val="585858"/>
                </a:solidFill>
                <a:cs typeface="Calibri"/>
              </a:rPr>
              <a:t>Регіональні закони про школу</a:t>
            </a:r>
            <a:endParaRPr lang="uk-UA" sz="1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235953" y="4643501"/>
            <a:ext cx="1751964" cy="15081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500" marR="5080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uk-UA" sz="1400" b="1" spc="-5" smtClean="0">
                <a:solidFill>
                  <a:srgbClr val="585858"/>
                </a:solidFill>
                <a:cs typeface="Calibri"/>
              </a:rPr>
              <a:t>Координаційної угоди між регламентом профосвіти і рамкової навчальною програмою</a:t>
            </a:r>
            <a:endParaRPr lang="uk-UA" sz="1400"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505200" y="2438400"/>
            <a:ext cx="2015489" cy="5105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26364" algn="ctr">
              <a:lnSpc>
                <a:spcPct val="100000"/>
              </a:lnSpc>
            </a:pPr>
            <a:r>
              <a:rPr lang="uk-UA" sz="1600" b="1" spc="-10" dirty="0" smtClean="0">
                <a:solidFill>
                  <a:srgbClr val="585858"/>
                </a:solidFill>
                <a:cs typeface="Calibri"/>
              </a:rPr>
              <a:t>Закон про професійну  освіту</a:t>
            </a:r>
            <a:endParaRPr lang="uk-UA" sz="16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34339" y="3103117"/>
            <a:ext cx="2157095" cy="3253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500" marR="224154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uk-UA" sz="1400" b="1" spc="-5" smtClean="0">
                <a:solidFill>
                  <a:srgbClr val="585858"/>
                </a:solidFill>
                <a:cs typeface="Calibri"/>
              </a:rPr>
              <a:t>Закон про охорону праці неповнолітніх</a:t>
            </a:r>
          </a:p>
          <a:p>
            <a:pPr marL="190500" marR="224154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uk-UA" sz="1400" b="1" spc="-5" smtClean="0">
                <a:solidFill>
                  <a:srgbClr val="585858"/>
                </a:solidFill>
                <a:cs typeface="Calibri"/>
              </a:rPr>
              <a:t>Положення про промисли</a:t>
            </a:r>
          </a:p>
          <a:p>
            <a:pPr marL="190500" marR="224154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uk-UA" sz="1400" b="1" spc="-5" smtClean="0">
                <a:solidFill>
                  <a:srgbClr val="585858"/>
                </a:solidFill>
                <a:cs typeface="Calibri"/>
              </a:rPr>
              <a:t>Закон про тарифні угоди</a:t>
            </a:r>
          </a:p>
          <a:p>
            <a:pPr marL="190500" marR="224154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uk-UA" sz="1400" b="1" spc="-5" smtClean="0">
                <a:solidFill>
                  <a:srgbClr val="585858"/>
                </a:solidFill>
                <a:cs typeface="Calibri"/>
              </a:rPr>
              <a:t>Закон про тимчасове регулювання права промислових і торгових палат</a:t>
            </a:r>
          </a:p>
          <a:p>
            <a:pPr marL="190500" marR="224154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uk-UA" sz="1400" b="1" spc="-5" smtClean="0">
                <a:solidFill>
                  <a:srgbClr val="585858"/>
                </a:solidFill>
                <a:cs typeface="Calibri"/>
              </a:rPr>
              <a:t>Закони про торгові і промислові палати</a:t>
            </a:r>
          </a:p>
          <a:p>
            <a:pPr marL="190500" marR="224154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uk-UA" sz="1400" b="1" spc="-5" smtClean="0">
                <a:solidFill>
                  <a:srgbClr val="585858"/>
                </a:solidFill>
                <a:cs typeface="Calibri"/>
              </a:rPr>
              <a:t>Закон про регулювання підприємств</a:t>
            </a:r>
            <a:endParaRPr lang="uk-UA" sz="14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258436" y="1586141"/>
            <a:ext cx="648004" cy="7184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uk-UA"/>
          </a:p>
        </p:txBody>
      </p:sp>
      <p:sp>
        <p:nvSpPr>
          <p:cNvPr id="15" name="object 15"/>
          <p:cNvSpPr/>
          <p:nvPr/>
        </p:nvSpPr>
        <p:spPr>
          <a:xfrm>
            <a:off x="3694176" y="3055620"/>
            <a:ext cx="1482852" cy="171145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uk-UA"/>
          </a:p>
        </p:txBody>
      </p:sp>
      <p:sp>
        <p:nvSpPr>
          <p:cNvPr id="16" name="object 16"/>
          <p:cNvSpPr/>
          <p:nvPr/>
        </p:nvSpPr>
        <p:spPr>
          <a:xfrm>
            <a:off x="3737657" y="3078416"/>
            <a:ext cx="1397000" cy="1626235"/>
          </a:xfrm>
          <a:custGeom>
            <a:avLst/>
            <a:gdLst/>
            <a:ahLst/>
            <a:cxnLst/>
            <a:rect l="l" t="t" r="r" b="b"/>
            <a:pathLst>
              <a:path w="1397000" h="1626235">
                <a:moveTo>
                  <a:pt x="800560" y="0"/>
                </a:moveTo>
                <a:lnTo>
                  <a:pt x="756013" y="541"/>
                </a:lnTo>
                <a:lnTo>
                  <a:pt x="711610" y="3514"/>
                </a:lnTo>
                <a:lnTo>
                  <a:pt x="667460" y="8920"/>
                </a:lnTo>
                <a:lnTo>
                  <a:pt x="623670" y="16761"/>
                </a:lnTo>
                <a:lnTo>
                  <a:pt x="580349" y="27038"/>
                </a:lnTo>
                <a:lnTo>
                  <a:pt x="537603" y="39753"/>
                </a:lnTo>
                <a:lnTo>
                  <a:pt x="495542" y="54907"/>
                </a:lnTo>
                <a:lnTo>
                  <a:pt x="454272" y="72502"/>
                </a:lnTo>
                <a:lnTo>
                  <a:pt x="413901" y="92540"/>
                </a:lnTo>
                <a:lnTo>
                  <a:pt x="374538" y="115022"/>
                </a:lnTo>
                <a:lnTo>
                  <a:pt x="336290" y="139950"/>
                </a:lnTo>
                <a:lnTo>
                  <a:pt x="299264" y="167326"/>
                </a:lnTo>
                <a:lnTo>
                  <a:pt x="263570" y="197150"/>
                </a:lnTo>
                <a:lnTo>
                  <a:pt x="229314" y="229425"/>
                </a:lnTo>
                <a:lnTo>
                  <a:pt x="197052" y="263681"/>
                </a:lnTo>
                <a:lnTo>
                  <a:pt x="167240" y="299376"/>
                </a:lnTo>
                <a:lnTo>
                  <a:pt x="139876" y="336401"/>
                </a:lnTo>
                <a:lnTo>
                  <a:pt x="114958" y="374649"/>
                </a:lnTo>
                <a:lnTo>
                  <a:pt x="92486" y="414012"/>
                </a:lnTo>
                <a:lnTo>
                  <a:pt x="72457" y="454383"/>
                </a:lnTo>
                <a:lnTo>
                  <a:pt x="54869" y="495653"/>
                </a:lnTo>
                <a:lnTo>
                  <a:pt x="39722" y="537714"/>
                </a:lnTo>
                <a:lnTo>
                  <a:pt x="27014" y="580460"/>
                </a:lnTo>
                <a:lnTo>
                  <a:pt x="16743" y="623781"/>
                </a:lnTo>
                <a:lnTo>
                  <a:pt x="8908" y="667571"/>
                </a:lnTo>
                <a:lnTo>
                  <a:pt x="3506" y="711721"/>
                </a:lnTo>
                <a:lnTo>
                  <a:pt x="537" y="756124"/>
                </a:lnTo>
                <a:lnTo>
                  <a:pt x="0" y="800671"/>
                </a:lnTo>
                <a:lnTo>
                  <a:pt x="1891" y="845255"/>
                </a:lnTo>
                <a:lnTo>
                  <a:pt x="6210" y="889769"/>
                </a:lnTo>
                <a:lnTo>
                  <a:pt x="12955" y="934103"/>
                </a:lnTo>
                <a:lnTo>
                  <a:pt x="22126" y="978152"/>
                </a:lnTo>
                <a:lnTo>
                  <a:pt x="33719" y="1021806"/>
                </a:lnTo>
                <a:lnTo>
                  <a:pt x="47733" y="1064957"/>
                </a:lnTo>
                <a:lnTo>
                  <a:pt x="64168" y="1107499"/>
                </a:lnTo>
                <a:lnTo>
                  <a:pt x="83021" y="1149323"/>
                </a:lnTo>
                <a:lnTo>
                  <a:pt x="104291" y="1190321"/>
                </a:lnTo>
                <a:lnTo>
                  <a:pt x="127977" y="1230386"/>
                </a:lnTo>
                <a:lnTo>
                  <a:pt x="154076" y="1269410"/>
                </a:lnTo>
                <a:lnTo>
                  <a:pt x="182587" y="1307285"/>
                </a:lnTo>
                <a:lnTo>
                  <a:pt x="213509" y="1343903"/>
                </a:lnTo>
                <a:lnTo>
                  <a:pt x="246840" y="1379156"/>
                </a:lnTo>
                <a:lnTo>
                  <a:pt x="282080" y="1412474"/>
                </a:lnTo>
                <a:lnTo>
                  <a:pt x="318686" y="1443385"/>
                </a:lnTo>
                <a:lnTo>
                  <a:pt x="356549" y="1471887"/>
                </a:lnTo>
                <a:lnTo>
                  <a:pt x="395562" y="1497979"/>
                </a:lnTo>
                <a:lnTo>
                  <a:pt x="435618" y="1521658"/>
                </a:lnTo>
                <a:lnTo>
                  <a:pt x="476607" y="1542923"/>
                </a:lnTo>
                <a:lnTo>
                  <a:pt x="518423" y="1561772"/>
                </a:lnTo>
                <a:lnTo>
                  <a:pt x="560958" y="1578204"/>
                </a:lnTo>
                <a:lnTo>
                  <a:pt x="604103" y="1592217"/>
                </a:lnTo>
                <a:lnTo>
                  <a:pt x="647751" y="1603808"/>
                </a:lnTo>
                <a:lnTo>
                  <a:pt x="691794" y="1612978"/>
                </a:lnTo>
                <a:lnTo>
                  <a:pt x="736124" y="1619723"/>
                </a:lnTo>
                <a:lnTo>
                  <a:pt x="780633" y="1624042"/>
                </a:lnTo>
                <a:lnTo>
                  <a:pt x="825214" y="1625933"/>
                </a:lnTo>
                <a:lnTo>
                  <a:pt x="869758" y="1625395"/>
                </a:lnTo>
                <a:lnTo>
                  <a:pt x="914158" y="1622426"/>
                </a:lnTo>
                <a:lnTo>
                  <a:pt x="958306" y="1617024"/>
                </a:lnTo>
                <a:lnTo>
                  <a:pt x="1002093" y="1609188"/>
                </a:lnTo>
                <a:lnTo>
                  <a:pt x="1045413" y="1598915"/>
                </a:lnTo>
                <a:lnTo>
                  <a:pt x="1088157" y="1586205"/>
                </a:lnTo>
                <a:lnTo>
                  <a:pt x="1130218" y="1571055"/>
                </a:lnTo>
                <a:lnTo>
                  <a:pt x="1171487" y="1553464"/>
                </a:lnTo>
                <a:lnTo>
                  <a:pt x="1211857" y="1533430"/>
                </a:lnTo>
                <a:lnTo>
                  <a:pt x="1251220" y="1510951"/>
                </a:lnTo>
                <a:lnTo>
                  <a:pt x="1289468" y="1486026"/>
                </a:lnTo>
                <a:lnTo>
                  <a:pt x="1326493" y="1458652"/>
                </a:lnTo>
                <a:lnTo>
                  <a:pt x="1362188" y="1428829"/>
                </a:lnTo>
                <a:lnTo>
                  <a:pt x="1396444" y="1396555"/>
                </a:lnTo>
                <a:lnTo>
                  <a:pt x="812879" y="812990"/>
                </a:lnTo>
                <a:lnTo>
                  <a:pt x="1379045" y="246824"/>
                </a:lnTo>
                <a:lnTo>
                  <a:pt x="1343792" y="213493"/>
                </a:lnTo>
                <a:lnTo>
                  <a:pt x="1307174" y="182571"/>
                </a:lnTo>
                <a:lnTo>
                  <a:pt x="1269299" y="154060"/>
                </a:lnTo>
                <a:lnTo>
                  <a:pt x="1230275" y="127961"/>
                </a:lnTo>
                <a:lnTo>
                  <a:pt x="1190210" y="104276"/>
                </a:lnTo>
                <a:lnTo>
                  <a:pt x="1149212" y="83007"/>
                </a:lnTo>
                <a:lnTo>
                  <a:pt x="1107388" y="64154"/>
                </a:lnTo>
                <a:lnTo>
                  <a:pt x="1064846" y="47721"/>
                </a:lnTo>
                <a:lnTo>
                  <a:pt x="1021694" y="33707"/>
                </a:lnTo>
                <a:lnTo>
                  <a:pt x="978041" y="22115"/>
                </a:lnTo>
                <a:lnTo>
                  <a:pt x="933992" y="12947"/>
                </a:lnTo>
                <a:lnTo>
                  <a:pt x="889658" y="6204"/>
                </a:lnTo>
                <a:lnTo>
                  <a:pt x="845144" y="1888"/>
                </a:lnTo>
                <a:lnTo>
                  <a:pt x="800560" y="0"/>
                </a:lnTo>
                <a:close/>
              </a:path>
            </a:pathLst>
          </a:custGeom>
          <a:solidFill>
            <a:srgbClr val="94B3D6"/>
          </a:solidFill>
        </p:spPr>
        <p:txBody>
          <a:bodyPr wrap="square" lIns="0" tIns="0" rIns="0" bIns="0" rtlCol="0"/>
          <a:lstStyle/>
          <a:p>
            <a:endParaRPr lang="uk-UA"/>
          </a:p>
        </p:txBody>
      </p:sp>
      <p:sp>
        <p:nvSpPr>
          <p:cNvPr id="17" name="object 17"/>
          <p:cNvSpPr/>
          <p:nvPr/>
        </p:nvSpPr>
        <p:spPr>
          <a:xfrm>
            <a:off x="4722876" y="3345179"/>
            <a:ext cx="844296" cy="115976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uk-UA"/>
          </a:p>
        </p:txBody>
      </p:sp>
      <p:sp>
        <p:nvSpPr>
          <p:cNvPr id="18" name="object 18"/>
          <p:cNvSpPr/>
          <p:nvPr/>
        </p:nvSpPr>
        <p:spPr>
          <a:xfrm>
            <a:off x="4765675" y="3367151"/>
            <a:ext cx="759460" cy="1075055"/>
          </a:xfrm>
          <a:custGeom>
            <a:avLst/>
            <a:gdLst/>
            <a:ahLst/>
            <a:cxnLst/>
            <a:rect l="l" t="t" r="r" b="b"/>
            <a:pathLst>
              <a:path w="759460" h="1075054">
                <a:moveTo>
                  <a:pt x="543560" y="0"/>
                </a:moveTo>
                <a:lnTo>
                  <a:pt x="0" y="541147"/>
                </a:lnTo>
                <a:lnTo>
                  <a:pt x="528701" y="1074801"/>
                </a:lnTo>
                <a:lnTo>
                  <a:pt x="529971" y="1073531"/>
                </a:lnTo>
                <a:lnTo>
                  <a:pt x="563307" y="1038264"/>
                </a:lnTo>
                <a:lnTo>
                  <a:pt x="594030" y="1001509"/>
                </a:lnTo>
                <a:lnTo>
                  <a:pt x="622140" y="963391"/>
                </a:lnTo>
                <a:lnTo>
                  <a:pt x="647635" y="924037"/>
                </a:lnTo>
                <a:lnTo>
                  <a:pt x="670513" y="883572"/>
                </a:lnTo>
                <a:lnTo>
                  <a:pt x="690771" y="842122"/>
                </a:lnTo>
                <a:lnTo>
                  <a:pt x="708410" y="799812"/>
                </a:lnTo>
                <a:lnTo>
                  <a:pt x="723427" y="756769"/>
                </a:lnTo>
                <a:lnTo>
                  <a:pt x="735820" y="713118"/>
                </a:lnTo>
                <a:lnTo>
                  <a:pt x="745588" y="668986"/>
                </a:lnTo>
                <a:lnTo>
                  <a:pt x="752730" y="624497"/>
                </a:lnTo>
                <a:lnTo>
                  <a:pt x="757243" y="579778"/>
                </a:lnTo>
                <a:lnTo>
                  <a:pt x="759126" y="534955"/>
                </a:lnTo>
                <a:lnTo>
                  <a:pt x="758378" y="490153"/>
                </a:lnTo>
                <a:lnTo>
                  <a:pt x="754997" y="445499"/>
                </a:lnTo>
                <a:lnTo>
                  <a:pt x="748981" y="401117"/>
                </a:lnTo>
                <a:lnTo>
                  <a:pt x="740328" y="357135"/>
                </a:lnTo>
                <a:lnTo>
                  <a:pt x="729038" y="313677"/>
                </a:lnTo>
                <a:lnTo>
                  <a:pt x="715109" y="270869"/>
                </a:lnTo>
                <a:lnTo>
                  <a:pt x="698538" y="228838"/>
                </a:lnTo>
                <a:lnTo>
                  <a:pt x="679324" y="187709"/>
                </a:lnTo>
                <a:lnTo>
                  <a:pt x="657466" y="147608"/>
                </a:lnTo>
                <a:lnTo>
                  <a:pt x="632963" y="108661"/>
                </a:lnTo>
                <a:lnTo>
                  <a:pt x="605811" y="70993"/>
                </a:lnTo>
                <a:lnTo>
                  <a:pt x="576011" y="34731"/>
                </a:lnTo>
                <a:lnTo>
                  <a:pt x="543560" y="0"/>
                </a:lnTo>
                <a:close/>
              </a:path>
            </a:pathLst>
          </a:custGeom>
          <a:solidFill>
            <a:srgbClr val="E6B8B8"/>
          </a:solidFill>
        </p:spPr>
        <p:txBody>
          <a:bodyPr wrap="square" lIns="0" tIns="0" rIns="0" bIns="0" rtlCol="0"/>
          <a:lstStyle/>
          <a:p>
            <a:endParaRPr lang="uk-UA"/>
          </a:p>
        </p:txBody>
      </p:sp>
      <p:sp>
        <p:nvSpPr>
          <p:cNvPr id="19" name="object 19"/>
          <p:cNvSpPr/>
          <p:nvPr/>
        </p:nvSpPr>
        <p:spPr>
          <a:xfrm>
            <a:off x="3793337" y="3548291"/>
            <a:ext cx="265836" cy="64474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uk-UA"/>
          </a:p>
        </p:txBody>
      </p:sp>
      <p:sp>
        <p:nvSpPr>
          <p:cNvPr id="20" name="object 20"/>
          <p:cNvSpPr/>
          <p:nvPr/>
        </p:nvSpPr>
        <p:spPr>
          <a:xfrm>
            <a:off x="4156836" y="3124073"/>
            <a:ext cx="394398" cy="40017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uk-UA"/>
          </a:p>
        </p:txBody>
      </p:sp>
      <p:sp>
        <p:nvSpPr>
          <p:cNvPr id="21" name="object 21"/>
          <p:cNvSpPr/>
          <p:nvPr/>
        </p:nvSpPr>
        <p:spPr>
          <a:xfrm>
            <a:off x="5075173" y="3573779"/>
            <a:ext cx="464197" cy="69316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uk-UA"/>
          </a:p>
        </p:txBody>
      </p:sp>
      <p:sp>
        <p:nvSpPr>
          <p:cNvPr id="22" name="object 22"/>
          <p:cNvSpPr/>
          <p:nvPr/>
        </p:nvSpPr>
        <p:spPr>
          <a:xfrm>
            <a:off x="4247896" y="3562350"/>
            <a:ext cx="745490" cy="745490"/>
          </a:xfrm>
          <a:custGeom>
            <a:avLst/>
            <a:gdLst/>
            <a:ahLst/>
            <a:cxnLst/>
            <a:rect l="l" t="t" r="r" b="b"/>
            <a:pathLst>
              <a:path w="745489" h="745489">
                <a:moveTo>
                  <a:pt x="372490" y="0"/>
                </a:moveTo>
                <a:lnTo>
                  <a:pt x="325762" y="2901"/>
                </a:lnTo>
                <a:lnTo>
                  <a:pt x="280767" y="11375"/>
                </a:lnTo>
                <a:lnTo>
                  <a:pt x="237854" y="25070"/>
                </a:lnTo>
                <a:lnTo>
                  <a:pt x="197372" y="43639"/>
                </a:lnTo>
                <a:lnTo>
                  <a:pt x="159670" y="66732"/>
                </a:lnTo>
                <a:lnTo>
                  <a:pt x="125097" y="94001"/>
                </a:lnTo>
                <a:lnTo>
                  <a:pt x="94001" y="125097"/>
                </a:lnTo>
                <a:lnTo>
                  <a:pt x="66732" y="159670"/>
                </a:lnTo>
                <a:lnTo>
                  <a:pt x="43639" y="197372"/>
                </a:lnTo>
                <a:lnTo>
                  <a:pt x="25070" y="237854"/>
                </a:lnTo>
                <a:lnTo>
                  <a:pt x="11375" y="280767"/>
                </a:lnTo>
                <a:lnTo>
                  <a:pt x="2901" y="325762"/>
                </a:lnTo>
                <a:lnTo>
                  <a:pt x="0" y="372491"/>
                </a:lnTo>
                <a:lnTo>
                  <a:pt x="2901" y="419221"/>
                </a:lnTo>
                <a:lnTo>
                  <a:pt x="11375" y="464222"/>
                </a:lnTo>
                <a:lnTo>
                  <a:pt x="25070" y="507144"/>
                </a:lnTo>
                <a:lnTo>
                  <a:pt x="43639" y="547637"/>
                </a:lnTo>
                <a:lnTo>
                  <a:pt x="66732" y="585353"/>
                </a:lnTo>
                <a:lnTo>
                  <a:pt x="94001" y="619940"/>
                </a:lnTo>
                <a:lnTo>
                  <a:pt x="125097" y="651051"/>
                </a:lnTo>
                <a:lnTo>
                  <a:pt x="159670" y="678334"/>
                </a:lnTo>
                <a:lnTo>
                  <a:pt x="197372" y="701440"/>
                </a:lnTo>
                <a:lnTo>
                  <a:pt x="237854" y="720021"/>
                </a:lnTo>
                <a:lnTo>
                  <a:pt x="280767" y="733725"/>
                </a:lnTo>
                <a:lnTo>
                  <a:pt x="325762" y="742204"/>
                </a:lnTo>
                <a:lnTo>
                  <a:pt x="372490" y="745108"/>
                </a:lnTo>
                <a:lnTo>
                  <a:pt x="419221" y="742204"/>
                </a:lnTo>
                <a:lnTo>
                  <a:pt x="464222" y="733725"/>
                </a:lnTo>
                <a:lnTo>
                  <a:pt x="507144" y="720021"/>
                </a:lnTo>
                <a:lnTo>
                  <a:pt x="547637" y="701440"/>
                </a:lnTo>
                <a:lnTo>
                  <a:pt x="585353" y="678334"/>
                </a:lnTo>
                <a:lnTo>
                  <a:pt x="619940" y="651051"/>
                </a:lnTo>
                <a:lnTo>
                  <a:pt x="651051" y="619940"/>
                </a:lnTo>
                <a:lnTo>
                  <a:pt x="678334" y="585353"/>
                </a:lnTo>
                <a:lnTo>
                  <a:pt x="701440" y="547637"/>
                </a:lnTo>
                <a:lnTo>
                  <a:pt x="720021" y="507144"/>
                </a:lnTo>
                <a:lnTo>
                  <a:pt x="733725" y="464222"/>
                </a:lnTo>
                <a:lnTo>
                  <a:pt x="742204" y="419221"/>
                </a:lnTo>
                <a:lnTo>
                  <a:pt x="745108" y="372491"/>
                </a:lnTo>
                <a:lnTo>
                  <a:pt x="742204" y="325762"/>
                </a:lnTo>
                <a:lnTo>
                  <a:pt x="733725" y="280767"/>
                </a:lnTo>
                <a:lnTo>
                  <a:pt x="720021" y="237854"/>
                </a:lnTo>
                <a:lnTo>
                  <a:pt x="701440" y="197372"/>
                </a:lnTo>
                <a:lnTo>
                  <a:pt x="678334" y="159670"/>
                </a:lnTo>
                <a:lnTo>
                  <a:pt x="651051" y="125097"/>
                </a:lnTo>
                <a:lnTo>
                  <a:pt x="619940" y="94001"/>
                </a:lnTo>
                <a:lnTo>
                  <a:pt x="585353" y="66732"/>
                </a:lnTo>
                <a:lnTo>
                  <a:pt x="547637" y="43639"/>
                </a:lnTo>
                <a:lnTo>
                  <a:pt x="507144" y="25070"/>
                </a:lnTo>
                <a:lnTo>
                  <a:pt x="464222" y="11375"/>
                </a:lnTo>
                <a:lnTo>
                  <a:pt x="419221" y="2901"/>
                </a:lnTo>
                <a:lnTo>
                  <a:pt x="372490" y="0"/>
                </a:lnTo>
                <a:close/>
              </a:path>
            </a:pathLst>
          </a:custGeom>
          <a:solidFill>
            <a:srgbClr val="FFFFFF">
              <a:alpha val="45881"/>
            </a:srgbClr>
          </a:solidFill>
        </p:spPr>
        <p:txBody>
          <a:bodyPr wrap="square" lIns="0" tIns="0" rIns="0" bIns="0" rtlCol="0"/>
          <a:lstStyle/>
          <a:p>
            <a:endParaRPr lang="uk-UA"/>
          </a:p>
        </p:txBody>
      </p:sp>
      <p:sp>
        <p:nvSpPr>
          <p:cNvPr id="23" name="object 23"/>
          <p:cNvSpPr/>
          <p:nvPr/>
        </p:nvSpPr>
        <p:spPr>
          <a:xfrm>
            <a:off x="4376585" y="3634549"/>
            <a:ext cx="235673" cy="61741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uk-UA"/>
          </a:p>
        </p:txBody>
      </p:sp>
      <p:sp>
        <p:nvSpPr>
          <p:cNvPr id="24" name="object 24"/>
          <p:cNvSpPr/>
          <p:nvPr/>
        </p:nvSpPr>
        <p:spPr>
          <a:xfrm>
            <a:off x="4622520" y="3646258"/>
            <a:ext cx="263169" cy="60570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uk-UA"/>
          </a:p>
        </p:txBody>
      </p:sp>
      <p:sp>
        <p:nvSpPr>
          <p:cNvPr id="25" name="object 25"/>
          <p:cNvSpPr/>
          <p:nvPr/>
        </p:nvSpPr>
        <p:spPr>
          <a:xfrm>
            <a:off x="4105528" y="4671872"/>
            <a:ext cx="1188948" cy="114716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uk-UA"/>
          </a:p>
        </p:txBody>
      </p:sp>
      <p:sp>
        <p:nvSpPr>
          <p:cNvPr id="26" name="object 26"/>
          <p:cNvSpPr/>
          <p:nvPr/>
        </p:nvSpPr>
        <p:spPr>
          <a:xfrm>
            <a:off x="4226052" y="4977384"/>
            <a:ext cx="533400" cy="60655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uk-UA"/>
          </a:p>
        </p:txBody>
      </p:sp>
      <p:sp>
        <p:nvSpPr>
          <p:cNvPr id="27" name="object 27"/>
          <p:cNvSpPr/>
          <p:nvPr/>
        </p:nvSpPr>
        <p:spPr>
          <a:xfrm>
            <a:off x="4269792" y="5001133"/>
            <a:ext cx="447040" cy="520065"/>
          </a:xfrm>
          <a:custGeom>
            <a:avLst/>
            <a:gdLst/>
            <a:ahLst/>
            <a:cxnLst/>
            <a:rect l="l" t="t" r="r" b="b"/>
            <a:pathLst>
              <a:path w="447039" h="520064">
                <a:moveTo>
                  <a:pt x="233673" y="0"/>
                </a:moveTo>
                <a:lnTo>
                  <a:pt x="189920" y="6867"/>
                </a:lnTo>
                <a:lnTo>
                  <a:pt x="147838" y="21294"/>
                </a:lnTo>
                <a:lnTo>
                  <a:pt x="108467" y="43299"/>
                </a:lnTo>
                <a:lnTo>
                  <a:pt x="72845" y="72897"/>
                </a:lnTo>
                <a:lnTo>
                  <a:pt x="43280" y="108519"/>
                </a:lnTo>
                <a:lnTo>
                  <a:pt x="21293" y="147889"/>
                </a:lnTo>
                <a:lnTo>
                  <a:pt x="6871" y="189968"/>
                </a:lnTo>
                <a:lnTo>
                  <a:pt x="0" y="233714"/>
                </a:lnTo>
                <a:lnTo>
                  <a:pt x="666" y="278089"/>
                </a:lnTo>
                <a:lnTo>
                  <a:pt x="8856" y="322052"/>
                </a:lnTo>
                <a:lnTo>
                  <a:pt x="24556" y="364564"/>
                </a:lnTo>
                <a:lnTo>
                  <a:pt x="47753" y="404583"/>
                </a:lnTo>
                <a:lnTo>
                  <a:pt x="78433" y="441070"/>
                </a:lnTo>
                <a:lnTo>
                  <a:pt x="114958" y="471754"/>
                </a:lnTo>
                <a:lnTo>
                  <a:pt x="155007" y="494962"/>
                </a:lnTo>
                <a:lnTo>
                  <a:pt x="197540" y="510676"/>
                </a:lnTo>
                <a:lnTo>
                  <a:pt x="241519" y="518879"/>
                </a:lnTo>
                <a:lnTo>
                  <a:pt x="285905" y="519556"/>
                </a:lnTo>
                <a:lnTo>
                  <a:pt x="329658" y="512689"/>
                </a:lnTo>
                <a:lnTo>
                  <a:pt x="371739" y="498261"/>
                </a:lnTo>
                <a:lnTo>
                  <a:pt x="411111" y="476257"/>
                </a:lnTo>
                <a:lnTo>
                  <a:pt x="446733" y="446658"/>
                </a:lnTo>
                <a:lnTo>
                  <a:pt x="259789" y="259841"/>
                </a:lnTo>
                <a:lnTo>
                  <a:pt x="441145" y="78485"/>
                </a:lnTo>
                <a:lnTo>
                  <a:pt x="404620" y="47801"/>
                </a:lnTo>
                <a:lnTo>
                  <a:pt x="364571" y="24594"/>
                </a:lnTo>
                <a:lnTo>
                  <a:pt x="322038" y="8880"/>
                </a:lnTo>
                <a:lnTo>
                  <a:pt x="278059" y="676"/>
                </a:lnTo>
                <a:lnTo>
                  <a:pt x="233673" y="0"/>
                </a:lnTo>
                <a:close/>
              </a:path>
            </a:pathLst>
          </a:custGeom>
          <a:solidFill>
            <a:srgbClr val="94B3D6"/>
          </a:solidFill>
        </p:spPr>
        <p:txBody>
          <a:bodyPr wrap="square" lIns="0" tIns="0" rIns="0" bIns="0" rtlCol="0"/>
          <a:lstStyle/>
          <a:p>
            <a:endParaRPr lang="uk-UA"/>
          </a:p>
        </p:txBody>
      </p:sp>
      <p:sp>
        <p:nvSpPr>
          <p:cNvPr id="28" name="object 28"/>
          <p:cNvSpPr/>
          <p:nvPr/>
        </p:nvSpPr>
        <p:spPr>
          <a:xfrm>
            <a:off x="4555235" y="5070347"/>
            <a:ext cx="329184" cy="42976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uk-UA"/>
          </a:p>
        </p:txBody>
      </p:sp>
      <p:sp>
        <p:nvSpPr>
          <p:cNvPr id="29" name="object 29"/>
          <p:cNvSpPr/>
          <p:nvPr/>
        </p:nvSpPr>
        <p:spPr>
          <a:xfrm>
            <a:off x="4598415" y="5093080"/>
            <a:ext cx="243204" cy="344170"/>
          </a:xfrm>
          <a:custGeom>
            <a:avLst/>
            <a:gdLst/>
            <a:ahLst/>
            <a:cxnLst/>
            <a:rect l="l" t="t" r="r" b="b"/>
            <a:pathLst>
              <a:path w="243204" h="344170">
                <a:moveTo>
                  <a:pt x="174117" y="0"/>
                </a:moveTo>
                <a:lnTo>
                  <a:pt x="0" y="173228"/>
                </a:lnTo>
                <a:lnTo>
                  <a:pt x="169418" y="344170"/>
                </a:lnTo>
                <a:lnTo>
                  <a:pt x="169799" y="343789"/>
                </a:lnTo>
                <a:lnTo>
                  <a:pt x="201431" y="305383"/>
                </a:lnTo>
                <a:lnTo>
                  <a:pt x="224212" y="262907"/>
                </a:lnTo>
                <a:lnTo>
                  <a:pt x="238126" y="217744"/>
                </a:lnTo>
                <a:lnTo>
                  <a:pt x="243157" y="171275"/>
                </a:lnTo>
                <a:lnTo>
                  <a:pt x="239288" y="124883"/>
                </a:lnTo>
                <a:lnTo>
                  <a:pt x="226502" y="79952"/>
                </a:lnTo>
                <a:lnTo>
                  <a:pt x="204784" y="37863"/>
                </a:lnTo>
                <a:lnTo>
                  <a:pt x="174117" y="0"/>
                </a:lnTo>
                <a:close/>
              </a:path>
            </a:pathLst>
          </a:custGeom>
          <a:solidFill>
            <a:srgbClr val="E6B8B8"/>
          </a:solidFill>
        </p:spPr>
        <p:txBody>
          <a:bodyPr wrap="square" lIns="0" tIns="0" rIns="0" bIns="0" rtlCol="0"/>
          <a:lstStyle/>
          <a:p>
            <a:endParaRPr lang="uk-UA"/>
          </a:p>
        </p:txBody>
      </p:sp>
      <p:sp>
        <p:nvSpPr>
          <p:cNvPr id="30" name="object 30"/>
          <p:cNvSpPr/>
          <p:nvPr/>
        </p:nvSpPr>
        <p:spPr>
          <a:xfrm>
            <a:off x="4286957" y="5150992"/>
            <a:ext cx="85144" cy="20650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uk-UA"/>
          </a:p>
        </p:txBody>
      </p:sp>
      <p:sp>
        <p:nvSpPr>
          <p:cNvPr id="31" name="object 31"/>
          <p:cNvSpPr/>
          <p:nvPr/>
        </p:nvSpPr>
        <p:spPr>
          <a:xfrm>
            <a:off x="4403471" y="5015204"/>
            <a:ext cx="126323" cy="12816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uk-UA"/>
          </a:p>
        </p:txBody>
      </p:sp>
      <p:sp>
        <p:nvSpPr>
          <p:cNvPr id="32" name="object 32"/>
          <p:cNvSpPr/>
          <p:nvPr/>
        </p:nvSpPr>
        <p:spPr>
          <a:xfrm>
            <a:off x="4697603" y="5159222"/>
            <a:ext cx="148678" cy="22202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uk-UA"/>
          </a:p>
        </p:txBody>
      </p:sp>
      <p:sp>
        <p:nvSpPr>
          <p:cNvPr id="33" name="object 33"/>
          <p:cNvSpPr/>
          <p:nvPr/>
        </p:nvSpPr>
        <p:spPr>
          <a:xfrm>
            <a:off x="4432553" y="5155565"/>
            <a:ext cx="238760" cy="238760"/>
          </a:xfrm>
          <a:custGeom>
            <a:avLst/>
            <a:gdLst/>
            <a:ahLst/>
            <a:cxnLst/>
            <a:rect l="l" t="t" r="r" b="b"/>
            <a:pathLst>
              <a:path w="238760" h="238760">
                <a:moveTo>
                  <a:pt x="119380" y="0"/>
                </a:moveTo>
                <a:lnTo>
                  <a:pt x="72919" y="9364"/>
                </a:lnTo>
                <a:lnTo>
                  <a:pt x="34972" y="34909"/>
                </a:lnTo>
                <a:lnTo>
                  <a:pt x="9384" y="72812"/>
                </a:lnTo>
                <a:lnTo>
                  <a:pt x="0" y="119253"/>
                </a:lnTo>
                <a:lnTo>
                  <a:pt x="9384" y="165713"/>
                </a:lnTo>
                <a:lnTo>
                  <a:pt x="34972" y="203660"/>
                </a:lnTo>
                <a:lnTo>
                  <a:pt x="72919" y="229248"/>
                </a:lnTo>
                <a:lnTo>
                  <a:pt x="119380" y="238633"/>
                </a:lnTo>
                <a:lnTo>
                  <a:pt x="165820" y="229248"/>
                </a:lnTo>
                <a:lnTo>
                  <a:pt x="203723" y="203660"/>
                </a:lnTo>
                <a:lnTo>
                  <a:pt x="229268" y="165713"/>
                </a:lnTo>
                <a:lnTo>
                  <a:pt x="238633" y="119253"/>
                </a:lnTo>
                <a:lnTo>
                  <a:pt x="229268" y="72812"/>
                </a:lnTo>
                <a:lnTo>
                  <a:pt x="203723" y="34909"/>
                </a:lnTo>
                <a:lnTo>
                  <a:pt x="165820" y="9364"/>
                </a:lnTo>
                <a:lnTo>
                  <a:pt x="119380" y="0"/>
                </a:lnTo>
                <a:close/>
              </a:path>
            </a:pathLst>
          </a:custGeom>
          <a:solidFill>
            <a:srgbClr val="FFFFFF">
              <a:alpha val="45881"/>
            </a:srgbClr>
          </a:solidFill>
        </p:spPr>
        <p:txBody>
          <a:bodyPr wrap="square" lIns="0" tIns="0" rIns="0" bIns="0" rtlCol="0"/>
          <a:lstStyle/>
          <a:p>
            <a:endParaRPr lang="uk-UA"/>
          </a:p>
        </p:txBody>
      </p:sp>
      <p:sp>
        <p:nvSpPr>
          <p:cNvPr id="34" name="object 34"/>
          <p:cNvSpPr/>
          <p:nvPr/>
        </p:nvSpPr>
        <p:spPr>
          <a:xfrm>
            <a:off x="4473783" y="5178666"/>
            <a:ext cx="75483" cy="19775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uk-UA"/>
          </a:p>
        </p:txBody>
      </p:sp>
      <p:sp>
        <p:nvSpPr>
          <p:cNvPr id="35" name="object 35"/>
          <p:cNvSpPr/>
          <p:nvPr/>
        </p:nvSpPr>
        <p:spPr>
          <a:xfrm>
            <a:off x="4552605" y="5182425"/>
            <a:ext cx="84291" cy="19399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uk-UA"/>
          </a:p>
        </p:txBody>
      </p:sp>
      <p:sp>
        <p:nvSpPr>
          <p:cNvPr id="36" name="object 36"/>
          <p:cNvSpPr/>
          <p:nvPr/>
        </p:nvSpPr>
        <p:spPr>
          <a:xfrm>
            <a:off x="4362577" y="5019675"/>
            <a:ext cx="586638" cy="750608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uk-UA"/>
          </a:p>
        </p:txBody>
      </p:sp>
      <p:sp>
        <p:nvSpPr>
          <p:cNvPr id="37" name="object 37"/>
          <p:cNvSpPr txBox="1">
            <a:spLocks noGrp="1"/>
          </p:cNvSpPr>
          <p:nvPr>
            <p:ph type="title"/>
          </p:nvPr>
        </p:nvSpPr>
        <p:spPr>
          <a:xfrm>
            <a:off x="186334" y="759353"/>
            <a:ext cx="8771331" cy="7412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uk-UA" spc="-5" smtClean="0"/>
              <a:t>8. </a:t>
            </a:r>
            <a:r>
              <a:rPr lang="uk-UA" smtClean="0"/>
              <a:t>Законодавчі рамкові умови</a:t>
            </a:r>
          </a:p>
          <a:p>
            <a:pPr marL="314325">
              <a:lnSpc>
                <a:spcPct val="100000"/>
              </a:lnSpc>
              <a:spcBef>
                <a:spcPts val="500"/>
              </a:spcBef>
            </a:pPr>
            <a:r>
              <a:rPr lang="uk-UA" sz="2000" b="0" spc="-10" smtClean="0">
                <a:latin typeface="Calibri"/>
                <a:cs typeface="Calibri"/>
              </a:rPr>
              <a:t>Законодавча база для всіх аспектів дуальної профосвіти</a:t>
            </a:r>
            <a:endParaRPr lang="uk-UA" sz="20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128773" y="6490309"/>
            <a:ext cx="460184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3675" indent="-180975">
              <a:lnSpc>
                <a:spcPct val="100000"/>
              </a:lnSpc>
              <a:buFont typeface="Arial"/>
              <a:buChar char="•"/>
              <a:tabLst>
                <a:tab pos="194310" algn="l"/>
              </a:tabLst>
            </a:pPr>
            <a:r>
              <a:rPr lang="uk-UA" sz="1400" b="1" spc="-5" smtClean="0">
                <a:solidFill>
                  <a:srgbClr val="585858"/>
                </a:solidFill>
                <a:cs typeface="Calibri"/>
              </a:rPr>
              <a:t>Конституція - параграф 12 [свобода вибору професії</a:t>
            </a:r>
            <a:r>
              <a:rPr lang="uk-UA" sz="1400" b="1" smtClean="0">
                <a:solidFill>
                  <a:srgbClr val="585858"/>
                </a:solidFill>
                <a:latin typeface="Calibri"/>
                <a:cs typeface="Calibri"/>
              </a:rPr>
              <a:t>]</a:t>
            </a:r>
            <a:endParaRPr lang="uk-UA"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334" y="759353"/>
            <a:ext cx="8771331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Резюме </a:t>
            </a:r>
            <a:r>
              <a:rPr dirty="0"/>
              <a:t>— </a:t>
            </a:r>
            <a:r>
              <a:rPr dirty="0" err="1" smtClean="0"/>
              <a:t>механ</a:t>
            </a:r>
            <a:r>
              <a:rPr lang="uk-UA" dirty="0" smtClean="0"/>
              <a:t>і</a:t>
            </a:r>
            <a:r>
              <a:rPr dirty="0" err="1" smtClean="0"/>
              <a:t>зм</a:t>
            </a:r>
            <a:r>
              <a:rPr dirty="0" smtClean="0"/>
              <a:t> </a:t>
            </a:r>
            <a:r>
              <a:rPr dirty="0" err="1"/>
              <a:t>дуального</a:t>
            </a:r>
            <a:r>
              <a:rPr dirty="0"/>
              <a:t> </a:t>
            </a:r>
            <a:r>
              <a:rPr dirty="0" err="1" smtClean="0"/>
              <a:t>профес</a:t>
            </a:r>
            <a:r>
              <a:rPr lang="uk-UA" dirty="0" err="1" smtClean="0"/>
              <a:t>ій</a:t>
            </a:r>
            <a:r>
              <a:rPr dirty="0" err="1" smtClean="0"/>
              <a:t>ного</a:t>
            </a:r>
            <a:r>
              <a:rPr spc="55" dirty="0" smtClean="0"/>
              <a:t> </a:t>
            </a:r>
            <a:r>
              <a:rPr lang="uk-UA" dirty="0" smtClean="0"/>
              <a:t>навчання</a:t>
            </a:r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0" y="3691928"/>
            <a:ext cx="9144000" cy="1209040"/>
          </a:xfrm>
          <a:custGeom>
            <a:avLst/>
            <a:gdLst/>
            <a:ahLst/>
            <a:cxnLst/>
            <a:rect l="l" t="t" r="r" b="b"/>
            <a:pathLst>
              <a:path w="9144000" h="1209039">
                <a:moveTo>
                  <a:pt x="0" y="1208493"/>
                </a:moveTo>
                <a:lnTo>
                  <a:pt x="9144000" y="1208493"/>
                </a:lnTo>
                <a:lnTo>
                  <a:pt x="9144000" y="0"/>
                </a:lnTo>
                <a:lnTo>
                  <a:pt x="0" y="0"/>
                </a:lnTo>
                <a:lnTo>
                  <a:pt x="0" y="1208493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26836" y="3930231"/>
            <a:ext cx="534454" cy="2611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958969" y="4490427"/>
            <a:ext cx="480047" cy="29226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213858" y="4205859"/>
            <a:ext cx="245745" cy="233679"/>
          </a:xfrm>
          <a:custGeom>
            <a:avLst/>
            <a:gdLst/>
            <a:ahLst/>
            <a:cxnLst/>
            <a:rect l="l" t="t" r="r" b="b"/>
            <a:pathLst>
              <a:path w="245745" h="233679">
                <a:moveTo>
                  <a:pt x="7746" y="95504"/>
                </a:moveTo>
                <a:lnTo>
                  <a:pt x="0" y="225933"/>
                </a:lnTo>
                <a:lnTo>
                  <a:pt x="130555" y="233680"/>
                </a:lnTo>
                <a:lnTo>
                  <a:pt x="99821" y="199136"/>
                </a:lnTo>
                <a:lnTo>
                  <a:pt x="177546" y="130048"/>
                </a:lnTo>
                <a:lnTo>
                  <a:pt x="38353" y="130048"/>
                </a:lnTo>
                <a:lnTo>
                  <a:pt x="7746" y="95504"/>
                </a:lnTo>
                <a:close/>
              </a:path>
              <a:path w="245745" h="233679">
                <a:moveTo>
                  <a:pt x="240016" y="103632"/>
                </a:moveTo>
                <a:lnTo>
                  <a:pt x="207263" y="103632"/>
                </a:lnTo>
                <a:lnTo>
                  <a:pt x="237997" y="138176"/>
                </a:lnTo>
                <a:lnTo>
                  <a:pt x="240016" y="103632"/>
                </a:lnTo>
                <a:close/>
              </a:path>
              <a:path w="245745" h="233679">
                <a:moveTo>
                  <a:pt x="115188" y="0"/>
                </a:moveTo>
                <a:lnTo>
                  <a:pt x="145922" y="34544"/>
                </a:lnTo>
                <a:lnTo>
                  <a:pt x="38353" y="130048"/>
                </a:lnTo>
                <a:lnTo>
                  <a:pt x="177546" y="130048"/>
                </a:lnTo>
                <a:lnTo>
                  <a:pt x="207263" y="103632"/>
                </a:lnTo>
                <a:lnTo>
                  <a:pt x="240016" y="103632"/>
                </a:lnTo>
                <a:lnTo>
                  <a:pt x="245617" y="7747"/>
                </a:lnTo>
                <a:lnTo>
                  <a:pt x="115188" y="0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466588" y="4524121"/>
            <a:ext cx="351790" cy="185420"/>
          </a:xfrm>
          <a:custGeom>
            <a:avLst/>
            <a:gdLst/>
            <a:ahLst/>
            <a:cxnLst/>
            <a:rect l="l" t="t" r="r" b="b"/>
            <a:pathLst>
              <a:path w="351789" h="185420">
                <a:moveTo>
                  <a:pt x="92456" y="0"/>
                </a:moveTo>
                <a:lnTo>
                  <a:pt x="0" y="92455"/>
                </a:lnTo>
                <a:lnTo>
                  <a:pt x="92456" y="184911"/>
                </a:lnTo>
                <a:lnTo>
                  <a:pt x="92456" y="138683"/>
                </a:lnTo>
                <a:lnTo>
                  <a:pt x="305498" y="138683"/>
                </a:lnTo>
                <a:lnTo>
                  <a:pt x="351663" y="92455"/>
                </a:lnTo>
                <a:lnTo>
                  <a:pt x="305498" y="46227"/>
                </a:lnTo>
                <a:lnTo>
                  <a:pt x="92456" y="46227"/>
                </a:lnTo>
                <a:lnTo>
                  <a:pt x="92456" y="0"/>
                </a:lnTo>
                <a:close/>
              </a:path>
              <a:path w="351789" h="185420">
                <a:moveTo>
                  <a:pt x="305498" y="138683"/>
                </a:moveTo>
                <a:lnTo>
                  <a:pt x="259334" y="138683"/>
                </a:lnTo>
                <a:lnTo>
                  <a:pt x="259334" y="184911"/>
                </a:lnTo>
                <a:lnTo>
                  <a:pt x="305498" y="138683"/>
                </a:lnTo>
                <a:close/>
              </a:path>
              <a:path w="351789" h="185420">
                <a:moveTo>
                  <a:pt x="259334" y="0"/>
                </a:moveTo>
                <a:lnTo>
                  <a:pt x="259334" y="46227"/>
                </a:lnTo>
                <a:lnTo>
                  <a:pt x="305498" y="46227"/>
                </a:lnTo>
                <a:lnTo>
                  <a:pt x="259334" y="0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809234" y="4230751"/>
            <a:ext cx="254635" cy="234315"/>
          </a:xfrm>
          <a:custGeom>
            <a:avLst/>
            <a:gdLst/>
            <a:ahLst/>
            <a:cxnLst/>
            <a:rect l="l" t="t" r="r" b="b"/>
            <a:pathLst>
              <a:path w="254635" h="234314">
                <a:moveTo>
                  <a:pt x="188350" y="107315"/>
                </a:moveTo>
                <a:lnTo>
                  <a:pt x="42290" y="107315"/>
                </a:lnTo>
                <a:lnTo>
                  <a:pt x="153669" y="198247"/>
                </a:lnTo>
                <a:lnTo>
                  <a:pt x="124460" y="234061"/>
                </a:lnTo>
                <a:lnTo>
                  <a:pt x="254507" y="220980"/>
                </a:lnTo>
                <a:lnTo>
                  <a:pt x="245029" y="126746"/>
                </a:lnTo>
                <a:lnTo>
                  <a:pt x="212089" y="126746"/>
                </a:lnTo>
                <a:lnTo>
                  <a:pt x="188350" y="107315"/>
                </a:lnTo>
                <a:close/>
              </a:path>
              <a:path w="254635" h="234314">
                <a:moveTo>
                  <a:pt x="130048" y="0"/>
                </a:moveTo>
                <a:lnTo>
                  <a:pt x="0" y="13081"/>
                </a:lnTo>
                <a:lnTo>
                  <a:pt x="13080" y="143129"/>
                </a:lnTo>
                <a:lnTo>
                  <a:pt x="42290" y="107315"/>
                </a:lnTo>
                <a:lnTo>
                  <a:pt x="188350" y="107315"/>
                </a:lnTo>
                <a:lnTo>
                  <a:pt x="100837" y="35687"/>
                </a:lnTo>
                <a:lnTo>
                  <a:pt x="130048" y="0"/>
                </a:lnTo>
                <a:close/>
              </a:path>
              <a:path w="254635" h="234314">
                <a:moveTo>
                  <a:pt x="241426" y="90931"/>
                </a:moveTo>
                <a:lnTo>
                  <a:pt x="212089" y="126746"/>
                </a:lnTo>
                <a:lnTo>
                  <a:pt x="245029" y="126746"/>
                </a:lnTo>
                <a:lnTo>
                  <a:pt x="241426" y="90931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657213" y="4094353"/>
            <a:ext cx="619125" cy="387350"/>
          </a:xfrm>
          <a:custGeom>
            <a:avLst/>
            <a:gdLst/>
            <a:ahLst/>
            <a:cxnLst/>
            <a:rect l="l" t="t" r="r" b="b"/>
            <a:pathLst>
              <a:path w="619125" h="387350">
                <a:moveTo>
                  <a:pt x="425450" y="0"/>
                </a:moveTo>
                <a:lnTo>
                  <a:pt x="425450" y="96901"/>
                </a:lnTo>
                <a:lnTo>
                  <a:pt x="0" y="96901"/>
                </a:lnTo>
                <a:lnTo>
                  <a:pt x="0" y="290576"/>
                </a:lnTo>
                <a:lnTo>
                  <a:pt x="425450" y="290576"/>
                </a:lnTo>
                <a:lnTo>
                  <a:pt x="425450" y="387350"/>
                </a:lnTo>
                <a:lnTo>
                  <a:pt x="619125" y="193675"/>
                </a:lnTo>
                <a:lnTo>
                  <a:pt x="425450" y="0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992876" y="4327880"/>
            <a:ext cx="379323" cy="42052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542276" y="3701719"/>
            <a:ext cx="1188948" cy="114716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648956" y="4008120"/>
            <a:ext cx="533400" cy="60502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93025" y="4030980"/>
            <a:ext cx="447040" cy="520065"/>
          </a:xfrm>
          <a:custGeom>
            <a:avLst/>
            <a:gdLst/>
            <a:ahLst/>
            <a:cxnLst/>
            <a:rect l="l" t="t" r="r" b="b"/>
            <a:pathLst>
              <a:path w="447040" h="520064">
                <a:moveTo>
                  <a:pt x="233620" y="0"/>
                </a:moveTo>
                <a:lnTo>
                  <a:pt x="189883" y="6867"/>
                </a:lnTo>
                <a:lnTo>
                  <a:pt x="147823" y="21294"/>
                </a:lnTo>
                <a:lnTo>
                  <a:pt x="108481" y="43299"/>
                </a:lnTo>
                <a:lnTo>
                  <a:pt x="72897" y="72897"/>
                </a:lnTo>
                <a:lnTo>
                  <a:pt x="43299" y="108481"/>
                </a:lnTo>
                <a:lnTo>
                  <a:pt x="21294" y="147823"/>
                </a:lnTo>
                <a:lnTo>
                  <a:pt x="6867" y="189883"/>
                </a:lnTo>
                <a:lnTo>
                  <a:pt x="0" y="233620"/>
                </a:lnTo>
                <a:lnTo>
                  <a:pt x="676" y="277995"/>
                </a:lnTo>
                <a:lnTo>
                  <a:pt x="8880" y="321968"/>
                </a:lnTo>
                <a:lnTo>
                  <a:pt x="24594" y="364498"/>
                </a:lnTo>
                <a:lnTo>
                  <a:pt x="47801" y="404545"/>
                </a:lnTo>
                <a:lnTo>
                  <a:pt x="78485" y="441070"/>
                </a:lnTo>
                <a:lnTo>
                  <a:pt x="114972" y="471754"/>
                </a:lnTo>
                <a:lnTo>
                  <a:pt x="154992" y="494962"/>
                </a:lnTo>
                <a:lnTo>
                  <a:pt x="197503" y="510676"/>
                </a:lnTo>
                <a:lnTo>
                  <a:pt x="241466" y="518879"/>
                </a:lnTo>
                <a:lnTo>
                  <a:pt x="285841" y="519556"/>
                </a:lnTo>
                <a:lnTo>
                  <a:pt x="329588" y="512689"/>
                </a:lnTo>
                <a:lnTo>
                  <a:pt x="371666" y="498261"/>
                </a:lnTo>
                <a:lnTo>
                  <a:pt x="411036" y="476257"/>
                </a:lnTo>
                <a:lnTo>
                  <a:pt x="446658" y="446658"/>
                </a:lnTo>
                <a:lnTo>
                  <a:pt x="259714" y="259714"/>
                </a:lnTo>
                <a:lnTo>
                  <a:pt x="441070" y="78485"/>
                </a:lnTo>
                <a:lnTo>
                  <a:pt x="404545" y="47801"/>
                </a:lnTo>
                <a:lnTo>
                  <a:pt x="364498" y="24594"/>
                </a:lnTo>
                <a:lnTo>
                  <a:pt x="321968" y="8880"/>
                </a:lnTo>
                <a:lnTo>
                  <a:pt x="277995" y="676"/>
                </a:lnTo>
                <a:lnTo>
                  <a:pt x="233620" y="0"/>
                </a:lnTo>
                <a:close/>
              </a:path>
            </a:pathLst>
          </a:custGeom>
          <a:solidFill>
            <a:srgbClr val="94B3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979664" y="4099559"/>
            <a:ext cx="327659" cy="42976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021701" y="4122801"/>
            <a:ext cx="243204" cy="344805"/>
          </a:xfrm>
          <a:custGeom>
            <a:avLst/>
            <a:gdLst/>
            <a:ahLst/>
            <a:cxnLst/>
            <a:rect l="l" t="t" r="r" b="b"/>
            <a:pathLst>
              <a:path w="243204" h="344804">
                <a:moveTo>
                  <a:pt x="174117" y="0"/>
                </a:moveTo>
                <a:lnTo>
                  <a:pt x="0" y="173355"/>
                </a:lnTo>
                <a:lnTo>
                  <a:pt x="169291" y="344297"/>
                </a:lnTo>
                <a:lnTo>
                  <a:pt x="169672" y="343916"/>
                </a:lnTo>
                <a:lnTo>
                  <a:pt x="201309" y="305510"/>
                </a:lnTo>
                <a:lnTo>
                  <a:pt x="224105" y="263032"/>
                </a:lnTo>
                <a:lnTo>
                  <a:pt x="238039" y="217864"/>
                </a:lnTo>
                <a:lnTo>
                  <a:pt x="243093" y="171386"/>
                </a:lnTo>
                <a:lnTo>
                  <a:pt x="239247" y="124979"/>
                </a:lnTo>
                <a:lnTo>
                  <a:pt x="226482" y="80025"/>
                </a:lnTo>
                <a:lnTo>
                  <a:pt x="204778" y="37905"/>
                </a:lnTo>
                <a:lnTo>
                  <a:pt x="174117" y="0"/>
                </a:lnTo>
                <a:close/>
              </a:path>
            </a:pathLst>
          </a:custGeom>
          <a:solidFill>
            <a:srgbClr val="E6B8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710242" y="4180840"/>
            <a:ext cx="85144" cy="20650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826629" y="4044924"/>
            <a:ext cx="126323" cy="12816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120760" y="4189069"/>
            <a:ext cx="148678" cy="22202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855839" y="4185411"/>
            <a:ext cx="238760" cy="238760"/>
          </a:xfrm>
          <a:custGeom>
            <a:avLst/>
            <a:gdLst/>
            <a:ahLst/>
            <a:cxnLst/>
            <a:rect l="l" t="t" r="r" b="b"/>
            <a:pathLst>
              <a:path w="238759" h="238760">
                <a:moveTo>
                  <a:pt x="119252" y="0"/>
                </a:moveTo>
                <a:lnTo>
                  <a:pt x="72866" y="9364"/>
                </a:lnTo>
                <a:lnTo>
                  <a:pt x="34956" y="34909"/>
                </a:lnTo>
                <a:lnTo>
                  <a:pt x="9382" y="72812"/>
                </a:lnTo>
                <a:lnTo>
                  <a:pt x="0" y="119252"/>
                </a:lnTo>
                <a:lnTo>
                  <a:pt x="9382" y="165713"/>
                </a:lnTo>
                <a:lnTo>
                  <a:pt x="34956" y="203660"/>
                </a:lnTo>
                <a:lnTo>
                  <a:pt x="72866" y="229248"/>
                </a:lnTo>
                <a:lnTo>
                  <a:pt x="119252" y="238632"/>
                </a:lnTo>
                <a:lnTo>
                  <a:pt x="165713" y="229248"/>
                </a:lnTo>
                <a:lnTo>
                  <a:pt x="203660" y="203660"/>
                </a:lnTo>
                <a:lnTo>
                  <a:pt x="229248" y="165713"/>
                </a:lnTo>
                <a:lnTo>
                  <a:pt x="238632" y="119252"/>
                </a:lnTo>
                <a:lnTo>
                  <a:pt x="229248" y="72812"/>
                </a:lnTo>
                <a:lnTo>
                  <a:pt x="203660" y="34909"/>
                </a:lnTo>
                <a:lnTo>
                  <a:pt x="165713" y="9364"/>
                </a:lnTo>
                <a:lnTo>
                  <a:pt x="119252" y="0"/>
                </a:lnTo>
                <a:close/>
              </a:path>
            </a:pathLst>
          </a:custGeom>
          <a:solidFill>
            <a:srgbClr val="FFFFFF">
              <a:alpha val="4588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897068" y="4208513"/>
            <a:ext cx="75483" cy="19775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975763" y="4212272"/>
            <a:ext cx="84291" cy="19399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799451" y="4049483"/>
            <a:ext cx="586638" cy="75060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0" y="1350556"/>
            <a:ext cx="9144000" cy="816610"/>
          </a:xfrm>
          <a:custGeom>
            <a:avLst/>
            <a:gdLst/>
            <a:ahLst/>
            <a:cxnLst/>
            <a:rect l="l" t="t" r="r" b="b"/>
            <a:pathLst>
              <a:path w="9144000" h="816610">
                <a:moveTo>
                  <a:pt x="0" y="816063"/>
                </a:moveTo>
                <a:lnTo>
                  <a:pt x="9144000" y="816063"/>
                </a:lnTo>
                <a:lnTo>
                  <a:pt x="9144000" y="0"/>
                </a:lnTo>
                <a:lnTo>
                  <a:pt x="0" y="0"/>
                </a:lnTo>
                <a:lnTo>
                  <a:pt x="0" y="816063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679566" y="1238999"/>
            <a:ext cx="502081" cy="68136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132959" y="1320126"/>
            <a:ext cx="649541" cy="81118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624636" y="1624838"/>
            <a:ext cx="4175964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b="1" spc="-5" dirty="0" err="1" smtClean="0">
                <a:solidFill>
                  <a:srgbClr val="E36C09"/>
                </a:solidFill>
                <a:cs typeface="Calibri"/>
              </a:rPr>
              <a:t>Укладення</a:t>
            </a:r>
            <a:r>
              <a:rPr lang="ru-RU" b="1" spc="-5" dirty="0" smtClean="0">
                <a:solidFill>
                  <a:srgbClr val="E36C09"/>
                </a:solidFill>
                <a:cs typeface="Calibri"/>
              </a:rPr>
              <a:t> договору про </a:t>
            </a:r>
            <a:r>
              <a:rPr lang="ru-RU" b="1" spc="-5" dirty="0" err="1" smtClean="0">
                <a:solidFill>
                  <a:srgbClr val="E36C09"/>
                </a:solidFill>
                <a:cs typeface="Calibri"/>
              </a:rPr>
              <a:t>профнавчання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0" y="2274442"/>
            <a:ext cx="9144000" cy="1320800"/>
          </a:xfrm>
          <a:custGeom>
            <a:avLst/>
            <a:gdLst/>
            <a:ahLst/>
            <a:cxnLst/>
            <a:rect l="l" t="t" r="r" b="b"/>
            <a:pathLst>
              <a:path w="9144000" h="1320800">
                <a:moveTo>
                  <a:pt x="0" y="1320546"/>
                </a:moveTo>
                <a:lnTo>
                  <a:pt x="9144000" y="1320546"/>
                </a:lnTo>
                <a:lnTo>
                  <a:pt x="9144000" y="0"/>
                </a:lnTo>
                <a:lnTo>
                  <a:pt x="0" y="0"/>
                </a:lnTo>
                <a:lnTo>
                  <a:pt x="0" y="1320546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963667" y="2263139"/>
            <a:ext cx="1199388" cy="138379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005990" y="2286031"/>
            <a:ext cx="1115060" cy="1297940"/>
          </a:xfrm>
          <a:custGeom>
            <a:avLst/>
            <a:gdLst/>
            <a:ahLst/>
            <a:cxnLst/>
            <a:rect l="l" t="t" r="r" b="b"/>
            <a:pathLst>
              <a:path w="1115060" h="1297939">
                <a:moveTo>
                  <a:pt x="638968" y="0"/>
                </a:moveTo>
                <a:lnTo>
                  <a:pt x="593743" y="886"/>
                </a:lnTo>
                <a:lnTo>
                  <a:pt x="548742" y="4917"/>
                </a:lnTo>
                <a:lnTo>
                  <a:pt x="504144" y="12094"/>
                </a:lnTo>
                <a:lnTo>
                  <a:pt x="460124" y="22419"/>
                </a:lnTo>
                <a:lnTo>
                  <a:pt x="416861" y="35897"/>
                </a:lnTo>
                <a:lnTo>
                  <a:pt x="374532" y="52529"/>
                </a:lnTo>
                <a:lnTo>
                  <a:pt x="333314" y="72318"/>
                </a:lnTo>
                <a:lnTo>
                  <a:pt x="293385" y="95267"/>
                </a:lnTo>
                <a:lnTo>
                  <a:pt x="254922" y="121379"/>
                </a:lnTo>
                <a:lnTo>
                  <a:pt x="218101" y="150656"/>
                </a:lnTo>
                <a:lnTo>
                  <a:pt x="183102" y="183102"/>
                </a:lnTo>
                <a:lnTo>
                  <a:pt x="150656" y="218086"/>
                </a:lnTo>
                <a:lnTo>
                  <a:pt x="121379" y="254893"/>
                </a:lnTo>
                <a:lnTo>
                  <a:pt x="95267" y="293346"/>
                </a:lnTo>
                <a:lnTo>
                  <a:pt x="72318" y="333268"/>
                </a:lnTo>
                <a:lnTo>
                  <a:pt x="52529" y="374480"/>
                </a:lnTo>
                <a:lnTo>
                  <a:pt x="35897" y="416806"/>
                </a:lnTo>
                <a:lnTo>
                  <a:pt x="22419" y="460068"/>
                </a:lnTo>
                <a:lnTo>
                  <a:pt x="12094" y="504088"/>
                </a:lnTo>
                <a:lnTo>
                  <a:pt x="4917" y="548688"/>
                </a:lnTo>
                <a:lnTo>
                  <a:pt x="886" y="593692"/>
                </a:lnTo>
                <a:lnTo>
                  <a:pt x="0" y="638921"/>
                </a:lnTo>
                <a:lnTo>
                  <a:pt x="2254" y="684198"/>
                </a:lnTo>
                <a:lnTo>
                  <a:pt x="7646" y="729345"/>
                </a:lnTo>
                <a:lnTo>
                  <a:pt x="16173" y="774186"/>
                </a:lnTo>
                <a:lnTo>
                  <a:pt x="27834" y="818542"/>
                </a:lnTo>
                <a:lnTo>
                  <a:pt x="42624" y="862236"/>
                </a:lnTo>
                <a:lnTo>
                  <a:pt x="60542" y="905090"/>
                </a:lnTo>
                <a:lnTo>
                  <a:pt x="81584" y="946926"/>
                </a:lnTo>
                <a:lnTo>
                  <a:pt x="105748" y="987568"/>
                </a:lnTo>
                <a:lnTo>
                  <a:pt x="133032" y="1026838"/>
                </a:lnTo>
                <a:lnTo>
                  <a:pt x="163431" y="1064558"/>
                </a:lnTo>
                <a:lnTo>
                  <a:pt x="196945" y="1100550"/>
                </a:lnTo>
                <a:lnTo>
                  <a:pt x="232953" y="1134063"/>
                </a:lnTo>
                <a:lnTo>
                  <a:pt x="270685" y="1164463"/>
                </a:lnTo>
                <a:lnTo>
                  <a:pt x="309965" y="1191746"/>
                </a:lnTo>
                <a:lnTo>
                  <a:pt x="350615" y="1215910"/>
                </a:lnTo>
                <a:lnTo>
                  <a:pt x="392458" y="1236952"/>
                </a:lnTo>
                <a:lnTo>
                  <a:pt x="435316" y="1254870"/>
                </a:lnTo>
                <a:lnTo>
                  <a:pt x="479013" y="1269661"/>
                </a:lnTo>
                <a:lnTo>
                  <a:pt x="523371" y="1281321"/>
                </a:lnTo>
                <a:lnTo>
                  <a:pt x="568212" y="1289849"/>
                </a:lnTo>
                <a:lnTo>
                  <a:pt x="613360" y="1295241"/>
                </a:lnTo>
                <a:lnTo>
                  <a:pt x="658637" y="1297495"/>
                </a:lnTo>
                <a:lnTo>
                  <a:pt x="703867" y="1296608"/>
                </a:lnTo>
                <a:lnTo>
                  <a:pt x="748870" y="1292578"/>
                </a:lnTo>
                <a:lnTo>
                  <a:pt x="793472" y="1285401"/>
                </a:lnTo>
                <a:lnTo>
                  <a:pt x="837493" y="1275075"/>
                </a:lnTo>
                <a:lnTo>
                  <a:pt x="880758" y="1261598"/>
                </a:lnTo>
                <a:lnTo>
                  <a:pt x="923088" y="1244966"/>
                </a:lnTo>
                <a:lnTo>
                  <a:pt x="964307" y="1225176"/>
                </a:lnTo>
                <a:lnTo>
                  <a:pt x="1004236" y="1202227"/>
                </a:lnTo>
                <a:lnTo>
                  <a:pt x="1042700" y="1176115"/>
                </a:lnTo>
                <a:lnTo>
                  <a:pt x="1079520" y="1146838"/>
                </a:lnTo>
                <a:lnTo>
                  <a:pt x="1114520" y="1114393"/>
                </a:lnTo>
                <a:lnTo>
                  <a:pt x="648811" y="648811"/>
                </a:lnTo>
                <a:lnTo>
                  <a:pt x="1100550" y="196945"/>
                </a:lnTo>
                <a:lnTo>
                  <a:pt x="1064558" y="163431"/>
                </a:lnTo>
                <a:lnTo>
                  <a:pt x="1026841" y="133032"/>
                </a:lnTo>
                <a:lnTo>
                  <a:pt x="987574" y="105748"/>
                </a:lnTo>
                <a:lnTo>
                  <a:pt x="946937" y="81584"/>
                </a:lnTo>
                <a:lnTo>
                  <a:pt x="905105" y="60542"/>
                </a:lnTo>
                <a:lnTo>
                  <a:pt x="862256" y="42624"/>
                </a:lnTo>
                <a:lnTo>
                  <a:pt x="818568" y="27834"/>
                </a:lnTo>
                <a:lnTo>
                  <a:pt x="774218" y="16173"/>
                </a:lnTo>
                <a:lnTo>
                  <a:pt x="729383" y="7646"/>
                </a:lnTo>
                <a:lnTo>
                  <a:pt x="684241" y="2254"/>
                </a:lnTo>
                <a:lnTo>
                  <a:pt x="638968" y="0"/>
                </a:lnTo>
                <a:close/>
              </a:path>
            </a:pathLst>
          </a:custGeom>
          <a:solidFill>
            <a:srgbClr val="94B3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783579" y="2493264"/>
            <a:ext cx="691896" cy="943355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826378" y="2516377"/>
            <a:ext cx="605790" cy="857885"/>
          </a:xfrm>
          <a:custGeom>
            <a:avLst/>
            <a:gdLst/>
            <a:ahLst/>
            <a:cxnLst/>
            <a:rect l="l" t="t" r="r" b="b"/>
            <a:pathLst>
              <a:path w="605789" h="857885">
                <a:moveTo>
                  <a:pt x="433832" y="0"/>
                </a:moveTo>
                <a:lnTo>
                  <a:pt x="0" y="431926"/>
                </a:lnTo>
                <a:lnTo>
                  <a:pt x="422021" y="857758"/>
                </a:lnTo>
                <a:lnTo>
                  <a:pt x="423037" y="856742"/>
                </a:lnTo>
                <a:lnTo>
                  <a:pt x="455657" y="821714"/>
                </a:lnTo>
                <a:lnTo>
                  <a:pt x="485082" y="784904"/>
                </a:lnTo>
                <a:lnTo>
                  <a:pt x="511309" y="746502"/>
                </a:lnTo>
                <a:lnTo>
                  <a:pt x="534336" y="706697"/>
                </a:lnTo>
                <a:lnTo>
                  <a:pt x="554160" y="665681"/>
                </a:lnTo>
                <a:lnTo>
                  <a:pt x="570779" y="623644"/>
                </a:lnTo>
                <a:lnTo>
                  <a:pt x="584190" y="580775"/>
                </a:lnTo>
                <a:lnTo>
                  <a:pt x="594392" y="537266"/>
                </a:lnTo>
                <a:lnTo>
                  <a:pt x="601381" y="493307"/>
                </a:lnTo>
                <a:lnTo>
                  <a:pt x="605156" y="449089"/>
                </a:lnTo>
                <a:lnTo>
                  <a:pt x="605714" y="404801"/>
                </a:lnTo>
                <a:lnTo>
                  <a:pt x="603052" y="360634"/>
                </a:lnTo>
                <a:lnTo>
                  <a:pt x="597169" y="316779"/>
                </a:lnTo>
                <a:lnTo>
                  <a:pt x="588061" y="273426"/>
                </a:lnTo>
                <a:lnTo>
                  <a:pt x="575727" y="230765"/>
                </a:lnTo>
                <a:lnTo>
                  <a:pt x="560164" y="188986"/>
                </a:lnTo>
                <a:lnTo>
                  <a:pt x="541370" y="148281"/>
                </a:lnTo>
                <a:lnTo>
                  <a:pt x="519342" y="108840"/>
                </a:lnTo>
                <a:lnTo>
                  <a:pt x="494078" y="70852"/>
                </a:lnTo>
                <a:lnTo>
                  <a:pt x="465575" y="34508"/>
                </a:lnTo>
                <a:lnTo>
                  <a:pt x="433832" y="0"/>
                </a:lnTo>
                <a:close/>
              </a:path>
            </a:pathLst>
          </a:custGeom>
          <a:solidFill>
            <a:srgbClr val="E6B8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050472" y="2660980"/>
            <a:ext cx="212153" cy="51452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340477" y="2322372"/>
            <a:ext cx="314744" cy="31935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073394" y="2681249"/>
            <a:ext cx="370459" cy="55318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413247" y="2672207"/>
            <a:ext cx="594995" cy="594995"/>
          </a:xfrm>
          <a:custGeom>
            <a:avLst/>
            <a:gdLst/>
            <a:ahLst/>
            <a:cxnLst/>
            <a:rect l="l" t="t" r="r" b="b"/>
            <a:pathLst>
              <a:path w="594995" h="594995">
                <a:moveTo>
                  <a:pt x="297306" y="0"/>
                </a:moveTo>
                <a:lnTo>
                  <a:pt x="249079" y="3890"/>
                </a:lnTo>
                <a:lnTo>
                  <a:pt x="203330" y="15155"/>
                </a:lnTo>
                <a:lnTo>
                  <a:pt x="160671" y="33182"/>
                </a:lnTo>
                <a:lnTo>
                  <a:pt x="121715" y="57359"/>
                </a:lnTo>
                <a:lnTo>
                  <a:pt x="87074" y="87074"/>
                </a:lnTo>
                <a:lnTo>
                  <a:pt x="57359" y="121715"/>
                </a:lnTo>
                <a:lnTo>
                  <a:pt x="33182" y="160671"/>
                </a:lnTo>
                <a:lnTo>
                  <a:pt x="15155" y="203330"/>
                </a:lnTo>
                <a:lnTo>
                  <a:pt x="3890" y="249079"/>
                </a:lnTo>
                <a:lnTo>
                  <a:pt x="0" y="297306"/>
                </a:lnTo>
                <a:lnTo>
                  <a:pt x="3890" y="345534"/>
                </a:lnTo>
                <a:lnTo>
                  <a:pt x="15155" y="391283"/>
                </a:lnTo>
                <a:lnTo>
                  <a:pt x="33182" y="433942"/>
                </a:lnTo>
                <a:lnTo>
                  <a:pt x="57359" y="472898"/>
                </a:lnTo>
                <a:lnTo>
                  <a:pt x="87074" y="507539"/>
                </a:lnTo>
                <a:lnTo>
                  <a:pt x="121715" y="537254"/>
                </a:lnTo>
                <a:lnTo>
                  <a:pt x="160671" y="561431"/>
                </a:lnTo>
                <a:lnTo>
                  <a:pt x="203330" y="579458"/>
                </a:lnTo>
                <a:lnTo>
                  <a:pt x="249079" y="590723"/>
                </a:lnTo>
                <a:lnTo>
                  <a:pt x="297306" y="594613"/>
                </a:lnTo>
                <a:lnTo>
                  <a:pt x="345534" y="590723"/>
                </a:lnTo>
                <a:lnTo>
                  <a:pt x="391283" y="579458"/>
                </a:lnTo>
                <a:lnTo>
                  <a:pt x="433942" y="561431"/>
                </a:lnTo>
                <a:lnTo>
                  <a:pt x="472898" y="537254"/>
                </a:lnTo>
                <a:lnTo>
                  <a:pt x="507539" y="507539"/>
                </a:lnTo>
                <a:lnTo>
                  <a:pt x="537254" y="472898"/>
                </a:lnTo>
                <a:lnTo>
                  <a:pt x="561431" y="433942"/>
                </a:lnTo>
                <a:lnTo>
                  <a:pt x="579458" y="391283"/>
                </a:lnTo>
                <a:lnTo>
                  <a:pt x="590723" y="345534"/>
                </a:lnTo>
                <a:lnTo>
                  <a:pt x="594613" y="297306"/>
                </a:lnTo>
                <a:lnTo>
                  <a:pt x="590723" y="249079"/>
                </a:lnTo>
                <a:lnTo>
                  <a:pt x="579458" y="203330"/>
                </a:lnTo>
                <a:lnTo>
                  <a:pt x="561431" y="160671"/>
                </a:lnTo>
                <a:lnTo>
                  <a:pt x="537254" y="121715"/>
                </a:lnTo>
                <a:lnTo>
                  <a:pt x="507539" y="87074"/>
                </a:lnTo>
                <a:lnTo>
                  <a:pt x="472898" y="57359"/>
                </a:lnTo>
                <a:lnTo>
                  <a:pt x="433942" y="33182"/>
                </a:lnTo>
                <a:lnTo>
                  <a:pt x="391283" y="15155"/>
                </a:lnTo>
                <a:lnTo>
                  <a:pt x="345534" y="3890"/>
                </a:lnTo>
                <a:lnTo>
                  <a:pt x="297306" y="0"/>
                </a:lnTo>
                <a:close/>
              </a:path>
            </a:pathLst>
          </a:custGeom>
          <a:solidFill>
            <a:srgbClr val="FFFFFF">
              <a:alpha val="4588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515876" y="2729776"/>
            <a:ext cx="188074" cy="49272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712243" y="2739123"/>
            <a:ext cx="210019" cy="48337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749160" y="2857373"/>
            <a:ext cx="1200442" cy="45516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103236" y="2403690"/>
            <a:ext cx="534454" cy="2611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181085" y="2283231"/>
            <a:ext cx="752640" cy="107261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630122" y="2633217"/>
            <a:ext cx="3560877" cy="1969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480">
              <a:lnSpc>
                <a:spcPct val="100000"/>
              </a:lnSpc>
            </a:pPr>
            <a:r>
              <a:rPr lang="ru-RU" b="1" spc="-10" dirty="0" err="1" smtClean="0">
                <a:solidFill>
                  <a:srgbClr val="E36C09"/>
                </a:solidFill>
                <a:cs typeface="Calibri"/>
              </a:rPr>
              <a:t>Навчання</a:t>
            </a:r>
            <a:r>
              <a:rPr lang="ru-RU" b="1" spc="-10" dirty="0" smtClean="0">
                <a:solidFill>
                  <a:srgbClr val="E36C09"/>
                </a:solidFill>
                <a:cs typeface="Calibri"/>
              </a:rPr>
              <a:t> в </a:t>
            </a:r>
            <a:r>
              <a:rPr lang="ru-RU" b="1" spc="-10" dirty="0" err="1" smtClean="0">
                <a:solidFill>
                  <a:srgbClr val="E36C09"/>
                </a:solidFill>
                <a:cs typeface="Calibri"/>
              </a:rPr>
              <a:t>ході</a:t>
            </a:r>
            <a:r>
              <a:rPr lang="ru-RU" b="1" spc="-10" dirty="0" smtClean="0">
                <a:solidFill>
                  <a:srgbClr val="E36C09"/>
                </a:solidFill>
                <a:cs typeface="Calibri"/>
              </a:rPr>
              <a:t> </a:t>
            </a:r>
            <a:r>
              <a:rPr lang="ru-RU" b="1" spc="-10" dirty="0" err="1" smtClean="0">
                <a:solidFill>
                  <a:srgbClr val="E36C09"/>
                </a:solidFill>
                <a:cs typeface="Calibri"/>
              </a:rPr>
              <a:t>робочого</a:t>
            </a:r>
            <a:r>
              <a:rPr lang="ru-RU" b="1" spc="-10" dirty="0" smtClean="0">
                <a:solidFill>
                  <a:srgbClr val="E36C09"/>
                </a:solidFill>
                <a:cs typeface="Calibri"/>
              </a:rPr>
              <a:t> </a:t>
            </a:r>
            <a:r>
              <a:rPr lang="ru-RU" b="1" spc="-10" dirty="0" err="1" smtClean="0">
                <a:solidFill>
                  <a:srgbClr val="E36C09"/>
                </a:solidFill>
                <a:cs typeface="Calibri"/>
              </a:rPr>
              <a:t>процесу</a:t>
            </a:r>
            <a:r>
              <a:rPr lang="ru-RU" b="1" spc="-10" dirty="0" smtClean="0">
                <a:solidFill>
                  <a:srgbClr val="E36C09"/>
                </a:solidFill>
                <a:cs typeface="Calibri"/>
              </a:rPr>
              <a:t> </a:t>
            </a:r>
            <a:r>
              <a:rPr lang="ru-RU" b="1" spc="-10" dirty="0" err="1" smtClean="0">
                <a:solidFill>
                  <a:srgbClr val="E36C09"/>
                </a:solidFill>
                <a:cs typeface="Calibri"/>
              </a:rPr>
              <a:t>і</a:t>
            </a:r>
            <a:endParaRPr lang="ru-RU" b="1" spc="-10" dirty="0" smtClean="0">
              <a:solidFill>
                <a:srgbClr val="E36C09"/>
              </a:solidFill>
              <a:cs typeface="Calibri"/>
            </a:endParaRPr>
          </a:p>
          <a:p>
            <a:pPr marL="30480">
              <a:lnSpc>
                <a:spcPct val="100000"/>
              </a:lnSpc>
            </a:pPr>
            <a:r>
              <a:rPr lang="ru-RU" b="1" spc="-10" dirty="0" err="1" smtClean="0">
                <a:solidFill>
                  <a:srgbClr val="E36C09"/>
                </a:solidFill>
                <a:cs typeface="Calibri"/>
              </a:rPr>
              <a:t>незалежний</a:t>
            </a:r>
            <a:r>
              <a:rPr lang="ru-RU" b="1" spc="-10" dirty="0" smtClean="0">
                <a:solidFill>
                  <a:srgbClr val="E36C09"/>
                </a:solidFill>
                <a:cs typeface="Calibri"/>
              </a:rPr>
              <a:t> </a:t>
            </a:r>
            <a:r>
              <a:rPr lang="ru-RU" b="1" spc="-10" dirty="0" err="1" smtClean="0">
                <a:solidFill>
                  <a:srgbClr val="E36C09"/>
                </a:solidFill>
                <a:cs typeface="Calibri"/>
              </a:rPr>
              <a:t>випускний</a:t>
            </a:r>
            <a:r>
              <a:rPr lang="ru-RU" b="1" spc="-10" dirty="0" smtClean="0">
                <a:solidFill>
                  <a:srgbClr val="E36C09"/>
                </a:solidFill>
                <a:cs typeface="Calibri"/>
              </a:rPr>
              <a:t> </a:t>
            </a:r>
            <a:r>
              <a:rPr lang="ru-RU" b="1" spc="-10" dirty="0" err="1" smtClean="0">
                <a:solidFill>
                  <a:srgbClr val="E36C09"/>
                </a:solidFill>
                <a:cs typeface="Calibri"/>
              </a:rPr>
              <a:t>іспит</a:t>
            </a:r>
            <a:endParaRPr sz="1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lang="uk-UA" sz="1900" dirty="0" smtClean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90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lang="ru-RU" b="1" spc="-5" dirty="0" err="1" smtClean="0">
                <a:solidFill>
                  <a:srgbClr val="E36C09"/>
                </a:solidFill>
                <a:cs typeface="Calibri"/>
              </a:rPr>
              <a:t>Компетентні</a:t>
            </a:r>
            <a:r>
              <a:rPr lang="ru-RU" b="1" spc="-5" dirty="0" smtClean="0">
                <a:solidFill>
                  <a:srgbClr val="E36C09"/>
                </a:solidFill>
                <a:cs typeface="Calibri"/>
              </a:rPr>
              <a:t> </a:t>
            </a:r>
            <a:r>
              <a:rPr lang="ru-RU" b="1" spc="-5" dirty="0" err="1" smtClean="0">
                <a:solidFill>
                  <a:srgbClr val="E36C09"/>
                </a:solidFill>
                <a:cs typeface="Calibri"/>
              </a:rPr>
              <a:t>учасники</a:t>
            </a:r>
            <a:r>
              <a:rPr lang="ru-RU" b="1" spc="-5" dirty="0" smtClean="0">
                <a:solidFill>
                  <a:srgbClr val="E36C09"/>
                </a:solidFill>
                <a:cs typeface="Calibri"/>
              </a:rPr>
              <a:t> </a:t>
            </a:r>
            <a:r>
              <a:rPr lang="ru-RU" b="1" spc="-5" dirty="0" err="1" smtClean="0">
                <a:solidFill>
                  <a:srgbClr val="E36C09"/>
                </a:solidFill>
                <a:cs typeface="Calibri"/>
              </a:rPr>
              <a:t>підтримують</a:t>
            </a:r>
            <a:r>
              <a:rPr lang="ru-RU" b="1" spc="-5" dirty="0" smtClean="0">
                <a:solidFill>
                  <a:srgbClr val="E36C09"/>
                </a:solidFill>
                <a:cs typeface="Calibri"/>
              </a:rPr>
              <a:t> </a:t>
            </a:r>
            <a:r>
              <a:rPr lang="ru-RU" b="1" spc="-5" dirty="0" err="1" smtClean="0">
                <a:solidFill>
                  <a:srgbClr val="E36C09"/>
                </a:solidFill>
                <a:cs typeface="Calibri"/>
              </a:rPr>
              <a:t>дуальну</a:t>
            </a:r>
            <a:r>
              <a:rPr lang="ru-RU" b="1" spc="-5" dirty="0" smtClean="0">
                <a:solidFill>
                  <a:srgbClr val="E36C09"/>
                </a:solidFill>
                <a:cs typeface="Calibri"/>
              </a:rPr>
              <a:t> </a:t>
            </a:r>
            <a:r>
              <a:rPr lang="ru-RU" b="1" spc="-5" dirty="0" err="1" smtClean="0">
                <a:solidFill>
                  <a:srgbClr val="E36C09"/>
                </a:solidFill>
                <a:cs typeface="Calibri"/>
              </a:rPr>
              <a:t>профосвіту</a:t>
            </a:r>
            <a:r>
              <a:rPr lang="ru-RU" b="1" spc="-5" dirty="0" smtClean="0">
                <a:solidFill>
                  <a:srgbClr val="E36C09"/>
                </a:solidFill>
                <a:cs typeface="Calibri"/>
              </a:rPr>
              <a:t> </a:t>
            </a:r>
            <a:r>
              <a:rPr lang="ru-RU" b="1" spc="-5" dirty="0" err="1" smtClean="0">
                <a:solidFill>
                  <a:srgbClr val="E36C09"/>
                </a:solidFill>
                <a:cs typeface="Calibri"/>
              </a:rPr>
              <a:t>і</a:t>
            </a:r>
            <a:r>
              <a:rPr lang="ru-RU" b="1" spc="-5" dirty="0" smtClean="0">
                <a:solidFill>
                  <a:srgbClr val="E36C09"/>
                </a:solidFill>
                <a:cs typeface="Calibri"/>
              </a:rPr>
              <a:t> </a:t>
            </a:r>
            <a:r>
              <a:rPr lang="ru-RU" b="1" spc="-5" dirty="0" err="1" smtClean="0">
                <a:solidFill>
                  <a:srgbClr val="E36C09"/>
                </a:solidFill>
                <a:cs typeface="Calibri"/>
              </a:rPr>
              <a:t>забезпечують</a:t>
            </a:r>
            <a:r>
              <a:rPr lang="ru-RU" b="1" spc="-5" dirty="0" smtClean="0">
                <a:solidFill>
                  <a:srgbClr val="E36C09"/>
                </a:solidFill>
                <a:cs typeface="Calibri"/>
              </a:rPr>
              <a:t> </a:t>
            </a:r>
            <a:r>
              <a:rPr lang="ru-RU" b="1" spc="-5" dirty="0" err="1" smtClean="0">
                <a:solidFill>
                  <a:srgbClr val="E36C09"/>
                </a:solidFill>
                <a:cs typeface="Calibri"/>
              </a:rPr>
              <a:t>її</a:t>
            </a:r>
            <a:r>
              <a:rPr lang="ru-RU" b="1" spc="-5" dirty="0" smtClean="0">
                <a:solidFill>
                  <a:srgbClr val="E36C09"/>
                </a:solidFill>
                <a:cs typeface="Calibri"/>
              </a:rPr>
              <a:t> </a:t>
            </a:r>
            <a:r>
              <a:rPr lang="ru-RU" b="1" spc="-5" dirty="0" err="1" smtClean="0">
                <a:solidFill>
                  <a:srgbClr val="E36C09"/>
                </a:solidFill>
                <a:cs typeface="Calibri"/>
              </a:rPr>
              <a:t>якість</a:t>
            </a:r>
            <a:r>
              <a:rPr lang="ru-RU" b="1" spc="-5" dirty="0" smtClean="0">
                <a:solidFill>
                  <a:srgbClr val="E36C09"/>
                </a:solidFill>
                <a:cs typeface="Calibri"/>
              </a:rPr>
              <a:t> на </a:t>
            </a:r>
            <a:r>
              <a:rPr lang="ru-RU" b="1" spc="-5" dirty="0" err="1" smtClean="0">
                <a:solidFill>
                  <a:srgbClr val="E36C09"/>
                </a:solidFill>
                <a:cs typeface="Calibri"/>
              </a:rPr>
              <a:t>базі</a:t>
            </a:r>
            <a:r>
              <a:rPr lang="ru-RU" b="1" spc="-5" dirty="0" smtClean="0">
                <a:solidFill>
                  <a:srgbClr val="E36C09"/>
                </a:solidFill>
                <a:cs typeface="Calibri"/>
              </a:rPr>
              <a:t> консенсусу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0" y="5009337"/>
            <a:ext cx="9144000" cy="1106805"/>
          </a:xfrm>
          <a:custGeom>
            <a:avLst/>
            <a:gdLst/>
            <a:ahLst/>
            <a:cxnLst/>
            <a:rect l="l" t="t" r="r" b="b"/>
            <a:pathLst>
              <a:path w="9144000" h="1106804">
                <a:moveTo>
                  <a:pt x="0" y="1106220"/>
                </a:moveTo>
                <a:lnTo>
                  <a:pt x="9144000" y="1106220"/>
                </a:lnTo>
                <a:lnTo>
                  <a:pt x="9144000" y="0"/>
                </a:lnTo>
                <a:lnTo>
                  <a:pt x="0" y="0"/>
                </a:lnTo>
                <a:lnTo>
                  <a:pt x="0" y="110622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161276" y="5099875"/>
            <a:ext cx="579081" cy="832218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6497192" y="4974031"/>
            <a:ext cx="405130" cy="965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000" dirty="0">
                <a:latin typeface="Calibri"/>
                <a:cs typeface="Calibri"/>
              </a:rPr>
              <a:t>=</a:t>
            </a:r>
            <a:endParaRPr sz="6000">
              <a:latin typeface="Calibri"/>
              <a:cs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4959477" y="4923294"/>
            <a:ext cx="1326591" cy="127998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099303" y="5266944"/>
            <a:ext cx="585215" cy="66751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142150" y="5289978"/>
            <a:ext cx="499109" cy="581660"/>
          </a:xfrm>
          <a:custGeom>
            <a:avLst/>
            <a:gdLst/>
            <a:ahLst/>
            <a:cxnLst/>
            <a:rect l="l" t="t" r="r" b="b"/>
            <a:pathLst>
              <a:path w="499110" h="581660">
                <a:moveTo>
                  <a:pt x="286131" y="0"/>
                </a:moveTo>
                <a:lnTo>
                  <a:pt x="241717" y="2730"/>
                </a:lnTo>
                <a:lnTo>
                  <a:pt x="198252" y="12281"/>
                </a:lnTo>
                <a:lnTo>
                  <a:pt x="156579" y="28667"/>
                </a:lnTo>
                <a:lnTo>
                  <a:pt x="117545" y="51900"/>
                </a:lnTo>
                <a:lnTo>
                  <a:pt x="81994" y="81994"/>
                </a:lnTo>
                <a:lnTo>
                  <a:pt x="51900" y="117547"/>
                </a:lnTo>
                <a:lnTo>
                  <a:pt x="28667" y="156585"/>
                </a:lnTo>
                <a:lnTo>
                  <a:pt x="12281" y="198262"/>
                </a:lnTo>
                <a:lnTo>
                  <a:pt x="2730" y="241734"/>
                </a:lnTo>
                <a:lnTo>
                  <a:pt x="0" y="286154"/>
                </a:lnTo>
                <a:lnTo>
                  <a:pt x="4078" y="330677"/>
                </a:lnTo>
                <a:lnTo>
                  <a:pt x="14952" y="374456"/>
                </a:lnTo>
                <a:lnTo>
                  <a:pt x="32608" y="416646"/>
                </a:lnTo>
                <a:lnTo>
                  <a:pt x="57034" y="456402"/>
                </a:lnTo>
                <a:lnTo>
                  <a:pt x="88217" y="492877"/>
                </a:lnTo>
                <a:lnTo>
                  <a:pt x="124694" y="524056"/>
                </a:lnTo>
                <a:lnTo>
                  <a:pt x="164448" y="548480"/>
                </a:lnTo>
                <a:lnTo>
                  <a:pt x="206635" y="566134"/>
                </a:lnTo>
                <a:lnTo>
                  <a:pt x="250409" y="577008"/>
                </a:lnTo>
                <a:lnTo>
                  <a:pt x="294925" y="581086"/>
                </a:lnTo>
                <a:lnTo>
                  <a:pt x="339339" y="578358"/>
                </a:lnTo>
                <a:lnTo>
                  <a:pt x="382804" y="568809"/>
                </a:lnTo>
                <a:lnTo>
                  <a:pt x="424476" y="552427"/>
                </a:lnTo>
                <a:lnTo>
                  <a:pt x="463511" y="529199"/>
                </a:lnTo>
                <a:lnTo>
                  <a:pt x="499062" y="499113"/>
                </a:lnTo>
                <a:lnTo>
                  <a:pt x="290528" y="290528"/>
                </a:lnTo>
                <a:lnTo>
                  <a:pt x="492839" y="88217"/>
                </a:lnTo>
                <a:lnTo>
                  <a:pt x="456362" y="57034"/>
                </a:lnTo>
                <a:lnTo>
                  <a:pt x="416607" y="32608"/>
                </a:lnTo>
                <a:lnTo>
                  <a:pt x="374421" y="14952"/>
                </a:lnTo>
                <a:lnTo>
                  <a:pt x="330647" y="4078"/>
                </a:lnTo>
                <a:lnTo>
                  <a:pt x="286131" y="0"/>
                </a:lnTo>
                <a:close/>
              </a:path>
            </a:pathLst>
          </a:custGeom>
          <a:solidFill>
            <a:srgbClr val="94B3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466588" y="5370576"/>
            <a:ext cx="356615" cy="46939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509514" y="5393182"/>
            <a:ext cx="271145" cy="384175"/>
          </a:xfrm>
          <a:custGeom>
            <a:avLst/>
            <a:gdLst/>
            <a:ahLst/>
            <a:cxnLst/>
            <a:rect l="l" t="t" r="r" b="b"/>
            <a:pathLst>
              <a:path w="271145" h="384175">
                <a:moveTo>
                  <a:pt x="194310" y="0"/>
                </a:moveTo>
                <a:lnTo>
                  <a:pt x="0" y="193421"/>
                </a:lnTo>
                <a:lnTo>
                  <a:pt x="188975" y="384086"/>
                </a:lnTo>
                <a:lnTo>
                  <a:pt x="221231" y="345816"/>
                </a:lnTo>
                <a:lnTo>
                  <a:pt x="245304" y="304258"/>
                </a:lnTo>
                <a:lnTo>
                  <a:pt x="261563" y="260054"/>
                </a:lnTo>
                <a:lnTo>
                  <a:pt x="269995" y="214288"/>
                </a:lnTo>
                <a:lnTo>
                  <a:pt x="270587" y="168045"/>
                </a:lnTo>
                <a:lnTo>
                  <a:pt x="263327" y="122410"/>
                </a:lnTo>
                <a:lnTo>
                  <a:pt x="248202" y="78467"/>
                </a:lnTo>
                <a:lnTo>
                  <a:pt x="225201" y="37302"/>
                </a:lnTo>
                <a:lnTo>
                  <a:pt x="194310" y="0"/>
                </a:lnTo>
                <a:close/>
              </a:path>
            </a:pathLst>
          </a:custGeom>
          <a:solidFill>
            <a:srgbClr val="E6B8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162035" y="5457913"/>
            <a:ext cx="95002" cy="23041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291963" y="5306301"/>
            <a:ext cx="140944" cy="143014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620130" y="5467032"/>
            <a:ext cx="165887" cy="247713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324475" y="5462904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133096" y="0"/>
                </a:moveTo>
                <a:lnTo>
                  <a:pt x="91017" y="6795"/>
                </a:lnTo>
                <a:lnTo>
                  <a:pt x="54479" y="25713"/>
                </a:lnTo>
                <a:lnTo>
                  <a:pt x="25672" y="54551"/>
                </a:lnTo>
                <a:lnTo>
                  <a:pt x="6782" y="91105"/>
                </a:lnTo>
                <a:lnTo>
                  <a:pt x="0" y="133172"/>
                </a:lnTo>
                <a:lnTo>
                  <a:pt x="6782" y="175254"/>
                </a:lnTo>
                <a:lnTo>
                  <a:pt x="25672" y="211801"/>
                </a:lnTo>
                <a:lnTo>
                  <a:pt x="54479" y="240620"/>
                </a:lnTo>
                <a:lnTo>
                  <a:pt x="91017" y="259519"/>
                </a:lnTo>
                <a:lnTo>
                  <a:pt x="133096" y="266306"/>
                </a:lnTo>
                <a:lnTo>
                  <a:pt x="175187" y="259519"/>
                </a:lnTo>
                <a:lnTo>
                  <a:pt x="211756" y="240620"/>
                </a:lnTo>
                <a:lnTo>
                  <a:pt x="240602" y="211801"/>
                </a:lnTo>
                <a:lnTo>
                  <a:pt x="259522" y="175254"/>
                </a:lnTo>
                <a:lnTo>
                  <a:pt x="266319" y="133172"/>
                </a:lnTo>
                <a:lnTo>
                  <a:pt x="259522" y="91105"/>
                </a:lnTo>
                <a:lnTo>
                  <a:pt x="240602" y="54551"/>
                </a:lnTo>
                <a:lnTo>
                  <a:pt x="211756" y="25713"/>
                </a:lnTo>
                <a:lnTo>
                  <a:pt x="175187" y="6795"/>
                </a:lnTo>
                <a:lnTo>
                  <a:pt x="133096" y="0"/>
                </a:lnTo>
                <a:close/>
              </a:path>
            </a:pathLst>
          </a:custGeom>
          <a:solidFill>
            <a:srgbClr val="FFFFFF">
              <a:alpha val="4588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370427" y="5488762"/>
            <a:ext cx="84222" cy="220649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458390" y="5492953"/>
            <a:ext cx="94049" cy="216458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246370" y="5311343"/>
            <a:ext cx="654558" cy="83751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646887" y="5142865"/>
            <a:ext cx="3446145" cy="8477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ru-RU" b="1" spc="-5" dirty="0" err="1" smtClean="0">
                <a:solidFill>
                  <a:srgbClr val="E36C09"/>
                </a:solidFill>
                <a:cs typeface="Calibri"/>
              </a:rPr>
              <a:t>Єдині</a:t>
            </a:r>
            <a:r>
              <a:rPr lang="ru-RU" b="1" spc="-5" dirty="0" smtClean="0">
                <a:solidFill>
                  <a:srgbClr val="E36C09"/>
                </a:solidFill>
                <a:cs typeface="Calibri"/>
              </a:rPr>
              <a:t> </a:t>
            </a:r>
            <a:r>
              <a:rPr lang="ru-RU" b="1" spc="-5" dirty="0" err="1" smtClean="0">
                <a:solidFill>
                  <a:srgbClr val="E36C09"/>
                </a:solidFill>
                <a:cs typeface="Calibri"/>
              </a:rPr>
              <a:t>федеральні</a:t>
            </a:r>
            <a:r>
              <a:rPr lang="ru-RU" b="1" spc="-5" dirty="0" smtClean="0">
                <a:solidFill>
                  <a:srgbClr val="E36C09"/>
                </a:solidFill>
                <a:cs typeface="Calibri"/>
              </a:rPr>
              <a:t> </a:t>
            </a:r>
            <a:r>
              <a:rPr lang="ru-RU" b="1" spc="-5" dirty="0" err="1" smtClean="0">
                <a:solidFill>
                  <a:srgbClr val="E36C09"/>
                </a:solidFill>
                <a:cs typeface="Calibri"/>
              </a:rPr>
              <a:t>стандарти</a:t>
            </a:r>
            <a:r>
              <a:rPr lang="ru-RU" b="1" spc="-5" dirty="0" smtClean="0">
                <a:solidFill>
                  <a:srgbClr val="E36C09"/>
                </a:solidFill>
                <a:cs typeface="Calibri"/>
              </a:rPr>
              <a:t> </a:t>
            </a:r>
            <a:r>
              <a:rPr lang="ru-RU" b="1" spc="-5" dirty="0" err="1" smtClean="0">
                <a:solidFill>
                  <a:srgbClr val="E36C09"/>
                </a:solidFill>
                <a:cs typeface="Calibri"/>
              </a:rPr>
              <a:t>профосвіти</a:t>
            </a:r>
            <a:r>
              <a:rPr lang="ru-RU" b="1" spc="-5" dirty="0" smtClean="0">
                <a:solidFill>
                  <a:srgbClr val="E36C09"/>
                </a:solidFill>
                <a:cs typeface="Calibri"/>
              </a:rPr>
              <a:t>: </a:t>
            </a:r>
            <a:r>
              <a:rPr lang="ru-RU" b="1" spc="-5" dirty="0" err="1" smtClean="0">
                <a:solidFill>
                  <a:srgbClr val="E36C09"/>
                </a:solidFill>
                <a:cs typeface="Calibri"/>
              </a:rPr>
              <a:t>актуальні</a:t>
            </a:r>
            <a:r>
              <a:rPr lang="ru-RU" b="1" spc="-5" dirty="0" smtClean="0">
                <a:solidFill>
                  <a:srgbClr val="E36C09"/>
                </a:solidFill>
                <a:cs typeface="Calibri"/>
              </a:rPr>
              <a:t> </a:t>
            </a:r>
            <a:r>
              <a:rPr lang="ru-RU" b="1" spc="-5" dirty="0" err="1" smtClean="0">
                <a:solidFill>
                  <a:srgbClr val="E36C09"/>
                </a:solidFill>
                <a:cs typeface="Calibri"/>
              </a:rPr>
              <a:t>і</a:t>
            </a:r>
            <a:r>
              <a:rPr lang="ru-RU" b="1" spc="-5" dirty="0" smtClean="0">
                <a:solidFill>
                  <a:srgbClr val="E36C09"/>
                </a:solidFill>
                <a:cs typeface="Calibri"/>
              </a:rPr>
              <a:t> </a:t>
            </a:r>
            <a:r>
              <a:rPr lang="ru-RU" b="1" spc="-5" dirty="0" err="1" smtClean="0">
                <a:solidFill>
                  <a:srgbClr val="E36C09"/>
                </a:solidFill>
                <a:cs typeface="Calibri"/>
              </a:rPr>
              <a:t>орієнтовані</a:t>
            </a:r>
            <a:r>
              <a:rPr lang="ru-RU" b="1" spc="-5" dirty="0" smtClean="0">
                <a:solidFill>
                  <a:srgbClr val="E36C09"/>
                </a:solidFill>
                <a:cs typeface="Calibri"/>
              </a:rPr>
              <a:t> на потреби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0" y="6167422"/>
            <a:ext cx="9144000" cy="690880"/>
          </a:xfrm>
          <a:custGeom>
            <a:avLst/>
            <a:gdLst/>
            <a:ahLst/>
            <a:cxnLst/>
            <a:rect l="l" t="t" r="r" b="b"/>
            <a:pathLst>
              <a:path w="9144000" h="690879">
                <a:moveTo>
                  <a:pt x="9144000" y="690575"/>
                </a:moveTo>
                <a:lnTo>
                  <a:pt x="9144000" y="0"/>
                </a:lnTo>
                <a:lnTo>
                  <a:pt x="0" y="0"/>
                </a:lnTo>
                <a:lnTo>
                  <a:pt x="0" y="690575"/>
                </a:lnTo>
                <a:lnTo>
                  <a:pt x="9144000" y="690575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383398" y="6331627"/>
            <a:ext cx="379323" cy="42052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685799" y="6451091"/>
            <a:ext cx="3856837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b="1" spc="-5" dirty="0" err="1" smtClean="0">
                <a:solidFill>
                  <a:srgbClr val="E36C09"/>
                </a:solidFill>
                <a:cs typeface="Calibri"/>
              </a:rPr>
              <a:t>Інтеграція</a:t>
            </a:r>
            <a:r>
              <a:rPr lang="ru-RU" b="1" spc="-5" dirty="0" smtClean="0">
                <a:solidFill>
                  <a:srgbClr val="E36C09"/>
                </a:solidFill>
                <a:cs typeface="Calibri"/>
              </a:rPr>
              <a:t> в </a:t>
            </a:r>
            <a:r>
              <a:rPr lang="ru-RU" b="1" spc="-5" dirty="0" err="1" smtClean="0">
                <a:solidFill>
                  <a:srgbClr val="E36C09"/>
                </a:solidFill>
                <a:cs typeface="Calibri"/>
              </a:rPr>
              <a:t>законодавчі</a:t>
            </a:r>
            <a:r>
              <a:rPr lang="ru-RU" b="1" spc="-5" dirty="0" smtClean="0">
                <a:solidFill>
                  <a:srgbClr val="E36C09"/>
                </a:solidFill>
                <a:cs typeface="Calibri"/>
              </a:rPr>
              <a:t> рамки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4866894" y="6234988"/>
            <a:ext cx="2267585" cy="572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ru-RU" b="1" spc="-10" dirty="0" smtClean="0">
                <a:solidFill>
                  <a:srgbClr val="585858"/>
                </a:solidFill>
                <a:cs typeface="Calibri"/>
              </a:rPr>
              <a:t>Закон про </a:t>
            </a:r>
            <a:r>
              <a:rPr lang="ru-RU" b="1" spc="-10" dirty="0" err="1" smtClean="0">
                <a:solidFill>
                  <a:srgbClr val="585858"/>
                </a:solidFill>
                <a:cs typeface="Calibri"/>
              </a:rPr>
              <a:t>професійну</a:t>
            </a:r>
            <a:r>
              <a:rPr lang="ru-RU" b="1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b="1" spc="-10" dirty="0" err="1" smtClean="0">
                <a:solidFill>
                  <a:srgbClr val="585858"/>
                </a:solidFill>
                <a:cs typeface="Calibri"/>
              </a:rPr>
              <a:t>освіту</a:t>
            </a:r>
            <a:endParaRPr sz="1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656234" y="1268857"/>
            <a:ext cx="7831531" cy="1477328"/>
          </a:xfrm>
        </p:spPr>
        <p:txBody>
          <a:bodyPr/>
          <a:lstStyle/>
          <a:p>
            <a:pPr algn="ctr"/>
            <a:r>
              <a:rPr lang="uk-UA" dirty="0" smtClean="0"/>
              <a:t>Дуальна професійна </a:t>
            </a:r>
            <a:br>
              <a:rPr lang="uk-UA" dirty="0" smtClean="0"/>
            </a:br>
            <a:r>
              <a:rPr lang="uk-UA" dirty="0" smtClean="0"/>
              <a:t>освіта</a:t>
            </a:r>
            <a:endParaRPr lang="uk-UA" dirty="0"/>
          </a:p>
        </p:txBody>
      </p:sp>
      <p:sp>
        <p:nvSpPr>
          <p:cNvPr id="3" name="object 3"/>
          <p:cNvSpPr txBox="1">
            <a:spLocks noGrp="1"/>
          </p:cNvSpPr>
          <p:nvPr>
            <p:ph type="subTitle" idx="4"/>
          </p:nvPr>
        </p:nvSpPr>
        <p:spPr>
          <a:xfrm>
            <a:off x="2994151" y="4912486"/>
            <a:ext cx="3155696" cy="738664"/>
          </a:xfrm>
        </p:spPr>
        <p:txBody>
          <a:bodyPr/>
          <a:lstStyle/>
          <a:p>
            <a:pPr algn="ctr"/>
            <a:r>
              <a:rPr lang="uk-UA" dirty="0" smtClean="0"/>
              <a:t>Професійна освіта в Німеччині</a:t>
            </a:r>
            <a:endParaRPr lang="uk-UA" dirty="0"/>
          </a:p>
        </p:txBody>
      </p:sp>
      <p:sp>
        <p:nvSpPr>
          <p:cNvPr id="4" name="object 4"/>
          <p:cNvSpPr/>
          <p:nvPr/>
        </p:nvSpPr>
        <p:spPr>
          <a:xfrm>
            <a:off x="3965447" y="2996945"/>
            <a:ext cx="1213205" cy="14814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1851" y="4684576"/>
            <a:ext cx="8964930" cy="2136140"/>
          </a:xfrm>
          <a:custGeom>
            <a:avLst/>
            <a:gdLst/>
            <a:ahLst/>
            <a:cxnLst/>
            <a:rect l="l" t="t" r="r" b="b"/>
            <a:pathLst>
              <a:path w="8964930" h="2136140">
                <a:moveTo>
                  <a:pt x="0" y="2136013"/>
                </a:moveTo>
                <a:lnTo>
                  <a:pt x="8964549" y="2136013"/>
                </a:lnTo>
                <a:lnTo>
                  <a:pt x="8964549" y="0"/>
                </a:lnTo>
                <a:lnTo>
                  <a:pt x="0" y="0"/>
                </a:lnTo>
                <a:lnTo>
                  <a:pt x="0" y="2136013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1851" y="4684576"/>
            <a:ext cx="8964930" cy="2136140"/>
          </a:xfrm>
          <a:custGeom>
            <a:avLst/>
            <a:gdLst/>
            <a:ahLst/>
            <a:cxnLst/>
            <a:rect l="l" t="t" r="r" b="b"/>
            <a:pathLst>
              <a:path w="8964930" h="2136140">
                <a:moveTo>
                  <a:pt x="0" y="2136013"/>
                </a:moveTo>
                <a:lnTo>
                  <a:pt x="8964549" y="2136013"/>
                </a:lnTo>
                <a:lnTo>
                  <a:pt x="8964549" y="0"/>
                </a:lnTo>
                <a:lnTo>
                  <a:pt x="0" y="0"/>
                </a:lnTo>
                <a:lnTo>
                  <a:pt x="0" y="2136013"/>
                </a:lnTo>
                <a:close/>
              </a:path>
            </a:pathLst>
          </a:custGeom>
          <a:ln w="571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83297" y="1610360"/>
            <a:ext cx="7462520" cy="762635"/>
          </a:xfrm>
          <a:custGeom>
            <a:avLst/>
            <a:gdLst/>
            <a:ahLst/>
            <a:cxnLst/>
            <a:rect l="l" t="t" r="r" b="b"/>
            <a:pathLst>
              <a:path w="7462520" h="762635">
                <a:moveTo>
                  <a:pt x="3731247" y="0"/>
                </a:moveTo>
                <a:lnTo>
                  <a:pt x="0" y="762635"/>
                </a:lnTo>
                <a:lnTo>
                  <a:pt x="7462380" y="762635"/>
                </a:lnTo>
                <a:lnTo>
                  <a:pt x="3731247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83297" y="1610360"/>
            <a:ext cx="7462520" cy="762635"/>
          </a:xfrm>
          <a:custGeom>
            <a:avLst/>
            <a:gdLst/>
            <a:ahLst/>
            <a:cxnLst/>
            <a:rect l="l" t="t" r="r" b="b"/>
            <a:pathLst>
              <a:path w="7462520" h="762635">
                <a:moveTo>
                  <a:pt x="0" y="762635"/>
                </a:moveTo>
                <a:lnTo>
                  <a:pt x="3731247" y="0"/>
                </a:lnTo>
                <a:lnTo>
                  <a:pt x="7462380" y="762635"/>
                </a:lnTo>
                <a:lnTo>
                  <a:pt x="0" y="762635"/>
                </a:lnTo>
                <a:close/>
              </a:path>
            </a:pathLst>
          </a:custGeom>
          <a:ln w="571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83297" y="2384679"/>
            <a:ext cx="7462520" cy="2299970"/>
          </a:xfrm>
          <a:custGeom>
            <a:avLst/>
            <a:gdLst/>
            <a:ahLst/>
            <a:cxnLst/>
            <a:rect l="l" t="t" r="r" b="b"/>
            <a:pathLst>
              <a:path w="7462520" h="2299970">
                <a:moveTo>
                  <a:pt x="0" y="2299970"/>
                </a:moveTo>
                <a:lnTo>
                  <a:pt x="7462393" y="2299970"/>
                </a:lnTo>
                <a:lnTo>
                  <a:pt x="7462393" y="0"/>
                </a:lnTo>
                <a:lnTo>
                  <a:pt x="0" y="0"/>
                </a:lnTo>
                <a:lnTo>
                  <a:pt x="0" y="229997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83297" y="2384679"/>
            <a:ext cx="7462520" cy="2299970"/>
          </a:xfrm>
          <a:custGeom>
            <a:avLst/>
            <a:gdLst/>
            <a:ahLst/>
            <a:cxnLst/>
            <a:rect l="l" t="t" r="r" b="b"/>
            <a:pathLst>
              <a:path w="7462520" h="2299970">
                <a:moveTo>
                  <a:pt x="0" y="2299970"/>
                </a:moveTo>
                <a:lnTo>
                  <a:pt x="7462393" y="2299970"/>
                </a:lnTo>
                <a:lnTo>
                  <a:pt x="7462393" y="0"/>
                </a:lnTo>
                <a:lnTo>
                  <a:pt x="0" y="0"/>
                </a:lnTo>
                <a:lnTo>
                  <a:pt x="0" y="2299970"/>
                </a:lnTo>
                <a:close/>
              </a:path>
            </a:pathLst>
          </a:custGeom>
          <a:ln w="571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86334" y="759353"/>
            <a:ext cx="8771331" cy="510760"/>
          </a:xfrm>
          <a:prstGeom prst="rect">
            <a:avLst/>
          </a:prstGeom>
        </p:spPr>
        <p:txBody>
          <a:bodyPr vert="horz" wrap="square" lIns="0" tIns="14006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lang="ru-RU" spc="-5" dirty="0" smtClean="0"/>
              <a:t>Резюме - дуальна система: два </a:t>
            </a:r>
            <a:r>
              <a:rPr lang="ru-RU" spc="-5" dirty="0" err="1" smtClean="0"/>
              <a:t>світи</a:t>
            </a:r>
            <a:r>
              <a:rPr lang="ru-RU" spc="-5" dirty="0" smtClean="0"/>
              <a:t> </a:t>
            </a:r>
            <a:r>
              <a:rPr lang="ru-RU" spc="-5" dirty="0" err="1" smtClean="0"/>
              <a:t>під</a:t>
            </a:r>
            <a:r>
              <a:rPr lang="ru-RU" spc="-5" dirty="0" smtClean="0"/>
              <a:t> одним </a:t>
            </a:r>
            <a:r>
              <a:rPr lang="ru-RU" spc="-5" dirty="0" err="1" smtClean="0"/>
              <a:t>дахом</a:t>
            </a:r>
            <a:endParaRPr spc="-5" dirty="0"/>
          </a:p>
        </p:txBody>
      </p:sp>
      <p:sp>
        <p:nvSpPr>
          <p:cNvPr id="9" name="object 9"/>
          <p:cNvSpPr txBox="1"/>
          <p:nvPr/>
        </p:nvSpPr>
        <p:spPr>
          <a:xfrm>
            <a:off x="6552056" y="2425065"/>
            <a:ext cx="82296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30" dirty="0" err="1" smtClean="0">
                <a:solidFill>
                  <a:srgbClr val="E36C09"/>
                </a:solidFill>
                <a:latin typeface="Calibri"/>
                <a:cs typeface="Calibri"/>
              </a:rPr>
              <a:t>К</a:t>
            </a:r>
            <a:r>
              <a:rPr sz="1600" b="1" spc="-25" dirty="0" err="1" smtClean="0">
                <a:solidFill>
                  <a:srgbClr val="E36C09"/>
                </a:solidFill>
                <a:latin typeface="Calibri"/>
                <a:cs typeface="Calibri"/>
              </a:rPr>
              <a:t>о</a:t>
            </a:r>
            <a:r>
              <a:rPr sz="1600" b="1" spc="-5" dirty="0" err="1" smtClean="0">
                <a:solidFill>
                  <a:srgbClr val="E36C09"/>
                </a:solidFill>
                <a:latin typeface="Calibri"/>
                <a:cs typeface="Calibri"/>
              </a:rPr>
              <a:t>л</a:t>
            </a:r>
            <a:r>
              <a:rPr sz="1600" b="1" spc="-30" dirty="0" err="1" smtClean="0">
                <a:solidFill>
                  <a:srgbClr val="E36C09"/>
                </a:solidFill>
                <a:latin typeface="Calibri"/>
                <a:cs typeface="Calibri"/>
              </a:rPr>
              <a:t>е</a:t>
            </a:r>
            <a:r>
              <a:rPr sz="1600" b="1" spc="-10" dirty="0" err="1" smtClean="0">
                <a:solidFill>
                  <a:srgbClr val="E36C09"/>
                </a:solidFill>
                <a:latin typeface="Calibri"/>
                <a:cs typeface="Calibri"/>
              </a:rPr>
              <a:t>д</a:t>
            </a:r>
            <a:r>
              <a:rPr sz="1600" b="1" spc="-5" dirty="0" err="1" smtClean="0">
                <a:solidFill>
                  <a:srgbClr val="E36C09"/>
                </a:solidFill>
                <a:latin typeface="Calibri"/>
                <a:cs typeface="Calibri"/>
              </a:rPr>
              <a:t>ж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139185" y="2434844"/>
            <a:ext cx="292989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585858"/>
                </a:solidFill>
                <a:latin typeface="Calibri"/>
                <a:cs typeface="Calibri"/>
              </a:rPr>
              <a:t>«</a:t>
            </a:r>
            <a:r>
              <a:rPr sz="1600" spc="-5" dirty="0" err="1" smtClean="0">
                <a:solidFill>
                  <a:srgbClr val="585858"/>
                </a:solidFill>
                <a:latin typeface="Calibri"/>
                <a:cs typeface="Calibri"/>
              </a:rPr>
              <a:t>Дуальн</a:t>
            </a:r>
            <a:r>
              <a:rPr lang="uk-UA" sz="1600" spc="-5" dirty="0" smtClean="0">
                <a:solidFill>
                  <a:srgbClr val="585858"/>
                </a:solidFill>
                <a:latin typeface="Calibri"/>
                <a:cs typeface="Calibri"/>
              </a:rPr>
              <a:t>і</a:t>
            </a:r>
            <a:r>
              <a:rPr sz="1600" spc="-5" dirty="0" err="1" smtClean="0">
                <a:solidFill>
                  <a:srgbClr val="585858"/>
                </a:solidFill>
                <a:latin typeface="Calibri"/>
                <a:cs typeface="Calibri"/>
              </a:rPr>
              <a:t>сть</a:t>
            </a:r>
            <a:r>
              <a:rPr sz="1600" spc="-5" dirty="0">
                <a:solidFill>
                  <a:srgbClr val="585858"/>
                </a:solidFill>
                <a:latin typeface="Calibri"/>
                <a:cs typeface="Calibri"/>
              </a:rPr>
              <a:t>» = 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2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місця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навчання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95706" y="5764072"/>
            <a:ext cx="2962910" cy="7086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ru-RU" sz="1500" spc="-5" dirty="0" err="1" smtClean="0">
                <a:solidFill>
                  <a:srgbClr val="585858"/>
                </a:solidFill>
                <a:cs typeface="Calibri"/>
              </a:rPr>
              <a:t>Визначення</a:t>
            </a:r>
            <a:r>
              <a:rPr lang="ru-RU" sz="1500" spc="-5" dirty="0" smtClean="0">
                <a:solidFill>
                  <a:srgbClr val="585858"/>
                </a:solidFill>
                <a:cs typeface="Calibri"/>
              </a:rPr>
              <a:t>, </a:t>
            </a:r>
            <a:r>
              <a:rPr lang="ru-RU" sz="1500" spc="-5" dirty="0" err="1" smtClean="0">
                <a:solidFill>
                  <a:srgbClr val="585858"/>
                </a:solidFill>
                <a:cs typeface="Calibri"/>
              </a:rPr>
              <a:t>нагляд</a:t>
            </a:r>
            <a:r>
              <a:rPr lang="ru-RU" sz="15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500" spc="-5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5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500" spc="-5" dirty="0" err="1" smtClean="0">
                <a:solidFill>
                  <a:srgbClr val="585858"/>
                </a:solidFill>
                <a:cs typeface="Calibri"/>
              </a:rPr>
              <a:t>перевірка</a:t>
            </a:r>
            <a:r>
              <a:rPr lang="ru-RU" sz="15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500" spc="-5" dirty="0" err="1" smtClean="0">
                <a:solidFill>
                  <a:srgbClr val="585858"/>
                </a:solidFill>
                <a:cs typeface="Calibri"/>
              </a:rPr>
              <a:t>змісту</a:t>
            </a:r>
            <a:r>
              <a:rPr lang="ru-RU" sz="15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500" spc="-5" dirty="0" err="1" smtClean="0">
                <a:solidFill>
                  <a:srgbClr val="585858"/>
                </a:solidFill>
                <a:cs typeface="Calibri"/>
              </a:rPr>
              <a:t>навчання</a:t>
            </a:r>
            <a:r>
              <a:rPr lang="ru-RU" sz="1500" spc="-5" dirty="0" smtClean="0">
                <a:solidFill>
                  <a:srgbClr val="585858"/>
                </a:solidFill>
                <a:cs typeface="Calibri"/>
              </a:rPr>
              <a:t> на </a:t>
            </a:r>
            <a:r>
              <a:rPr lang="ru-RU" sz="1500" spc="-5" dirty="0" err="1" smtClean="0">
                <a:solidFill>
                  <a:srgbClr val="585858"/>
                </a:solidFill>
                <a:cs typeface="Calibri"/>
              </a:rPr>
              <a:t>підприємстві</a:t>
            </a:r>
            <a:r>
              <a:rPr lang="ru-RU" sz="15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500" spc="-5" dirty="0" err="1" smtClean="0">
                <a:solidFill>
                  <a:srgbClr val="585858"/>
                </a:solidFill>
                <a:cs typeface="Calibri"/>
              </a:rPr>
              <a:t>на</a:t>
            </a:r>
            <a:r>
              <a:rPr lang="ru-RU" sz="15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500" spc="-5" dirty="0" err="1" smtClean="0">
                <a:solidFill>
                  <a:srgbClr val="585858"/>
                </a:solidFill>
                <a:cs typeface="Calibri"/>
              </a:rPr>
              <a:t>основі</a:t>
            </a:r>
            <a:r>
              <a:rPr lang="ru-RU" sz="1500" spc="-5" dirty="0" smtClean="0">
                <a:solidFill>
                  <a:srgbClr val="585858"/>
                </a:solidFill>
                <a:cs typeface="Calibri"/>
              </a:rPr>
              <a:t> консенсусу</a:t>
            </a:r>
            <a:endParaRPr sz="15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579365" y="5756452"/>
            <a:ext cx="4368800" cy="937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ru-RU" sz="1500" spc="-5" dirty="0" err="1" smtClean="0">
                <a:solidFill>
                  <a:srgbClr val="585858"/>
                </a:solidFill>
                <a:cs typeface="Calibri"/>
              </a:rPr>
              <a:t>Формує</a:t>
            </a:r>
            <a:r>
              <a:rPr lang="ru-RU" sz="15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500" spc="-5" dirty="0" err="1" smtClean="0">
                <a:solidFill>
                  <a:srgbClr val="585858"/>
                </a:solidFill>
                <a:cs typeface="Calibri"/>
              </a:rPr>
              <a:t>законодавчі</a:t>
            </a:r>
            <a:r>
              <a:rPr lang="ru-RU" sz="15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500" spc="-5" dirty="0" err="1" smtClean="0">
                <a:solidFill>
                  <a:srgbClr val="585858"/>
                </a:solidFill>
                <a:cs typeface="Calibri"/>
              </a:rPr>
              <a:t>рамкові</a:t>
            </a:r>
            <a:r>
              <a:rPr lang="ru-RU" sz="15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500" spc="-5" dirty="0" err="1" smtClean="0">
                <a:solidFill>
                  <a:srgbClr val="585858"/>
                </a:solidFill>
                <a:cs typeface="Calibri"/>
              </a:rPr>
              <a:t>умови</a:t>
            </a:r>
            <a:r>
              <a:rPr lang="ru-RU" sz="15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500" spc="-5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5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500" spc="-5" dirty="0" err="1" smtClean="0">
                <a:solidFill>
                  <a:srgbClr val="585858"/>
                </a:solidFill>
                <a:cs typeface="Calibri"/>
              </a:rPr>
              <a:t>надає</a:t>
            </a:r>
            <a:r>
              <a:rPr lang="ru-RU" sz="15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500" spc="-5" dirty="0" err="1" smtClean="0">
                <a:solidFill>
                  <a:srgbClr val="585858"/>
                </a:solidFill>
                <a:cs typeface="Calibri"/>
              </a:rPr>
              <a:t>ресурси</a:t>
            </a:r>
            <a:r>
              <a:rPr lang="ru-RU" sz="1500" spc="-5" dirty="0" smtClean="0">
                <a:solidFill>
                  <a:srgbClr val="585858"/>
                </a:solidFill>
                <a:cs typeface="Calibri"/>
              </a:rPr>
              <a:t> для </a:t>
            </a:r>
            <a:r>
              <a:rPr lang="ru-RU" sz="1500" spc="-5" dirty="0" err="1" smtClean="0">
                <a:solidFill>
                  <a:srgbClr val="585858"/>
                </a:solidFill>
                <a:cs typeface="Calibri"/>
              </a:rPr>
              <a:t>шкільної</a:t>
            </a:r>
            <a:r>
              <a:rPr lang="ru-RU" sz="15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500" spc="-5" dirty="0" err="1" smtClean="0">
                <a:solidFill>
                  <a:srgbClr val="585858"/>
                </a:solidFill>
                <a:cs typeface="Calibri"/>
              </a:rPr>
              <a:t>частини</a:t>
            </a:r>
            <a:r>
              <a:rPr lang="ru-RU" sz="15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500" spc="-5" dirty="0" err="1" smtClean="0">
                <a:solidFill>
                  <a:srgbClr val="585858"/>
                </a:solidFill>
                <a:cs typeface="Calibri"/>
              </a:rPr>
              <a:t>профосвіти</a:t>
            </a:r>
            <a:r>
              <a:rPr lang="ru-RU" sz="1500" spc="-5" dirty="0" smtClean="0">
                <a:solidFill>
                  <a:srgbClr val="585858"/>
                </a:solidFill>
                <a:cs typeface="Calibri"/>
              </a:rPr>
              <a:t>; </a:t>
            </a:r>
            <a:r>
              <a:rPr lang="ru-RU" sz="1500" spc="-5" dirty="0" err="1" smtClean="0">
                <a:solidFill>
                  <a:srgbClr val="585858"/>
                </a:solidFill>
                <a:cs typeface="Calibri"/>
              </a:rPr>
              <a:t>передає</a:t>
            </a:r>
            <a:r>
              <a:rPr lang="ru-RU" sz="15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500" spc="-5" dirty="0" err="1" smtClean="0">
                <a:solidFill>
                  <a:srgbClr val="585858"/>
                </a:solidFill>
                <a:cs typeface="Calibri"/>
              </a:rPr>
              <a:t>державні</a:t>
            </a:r>
            <a:r>
              <a:rPr lang="ru-RU" sz="15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500" spc="-5" dirty="0" err="1" smtClean="0">
                <a:solidFill>
                  <a:srgbClr val="585858"/>
                </a:solidFill>
                <a:cs typeface="Calibri"/>
              </a:rPr>
              <a:t>завдання</a:t>
            </a:r>
            <a:r>
              <a:rPr lang="ru-RU" sz="15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500" spc="-5" dirty="0" err="1" smtClean="0">
                <a:solidFill>
                  <a:srgbClr val="585858"/>
                </a:solidFill>
                <a:cs typeface="Calibri"/>
              </a:rPr>
              <a:t>відомствам</a:t>
            </a:r>
            <a:r>
              <a:rPr lang="ru-RU" sz="1500" spc="-5" dirty="0" smtClean="0">
                <a:solidFill>
                  <a:srgbClr val="585858"/>
                </a:solidFill>
                <a:cs typeface="Calibri"/>
              </a:rPr>
              <a:t>, </a:t>
            </a:r>
            <a:r>
              <a:rPr lang="ru-RU" sz="1500" spc="-5" dirty="0" err="1" smtClean="0">
                <a:solidFill>
                  <a:srgbClr val="585858"/>
                </a:solidFill>
                <a:cs typeface="Calibri"/>
              </a:rPr>
              <a:t>соціальним</a:t>
            </a:r>
            <a:r>
              <a:rPr lang="ru-RU" sz="1500" spc="-5" dirty="0" smtClean="0">
                <a:solidFill>
                  <a:srgbClr val="585858"/>
                </a:solidFill>
                <a:cs typeface="Calibri"/>
              </a:rPr>
              <a:t> партнерам </a:t>
            </a:r>
            <a:r>
              <a:rPr lang="ru-RU" sz="1500" spc="-5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500" spc="-5" dirty="0" smtClean="0">
                <a:solidFill>
                  <a:srgbClr val="585858"/>
                </a:solidFill>
                <a:cs typeface="Calibri"/>
              </a:rPr>
              <a:t> палатам</a:t>
            </a:r>
            <a:endParaRPr sz="15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90829" y="4760721"/>
            <a:ext cx="288163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 err="1" smtClean="0">
                <a:solidFill>
                  <a:srgbClr val="E36C09"/>
                </a:solidFill>
                <a:latin typeface="Calibri"/>
                <a:cs typeface="Calibri"/>
              </a:rPr>
              <a:t>Палат</a:t>
            </a:r>
            <a:r>
              <a:rPr lang="uk-UA" sz="1600" b="1" spc="-5" dirty="0" smtClean="0">
                <a:solidFill>
                  <a:srgbClr val="E36C09"/>
                </a:solidFill>
                <a:latin typeface="Calibri"/>
                <a:cs typeface="Calibri"/>
              </a:rPr>
              <a:t>и</a:t>
            </a:r>
            <a:r>
              <a:rPr sz="1600" b="1" spc="-5" dirty="0" smtClean="0">
                <a:solidFill>
                  <a:srgbClr val="E36C09"/>
                </a:solidFill>
                <a:latin typeface="Calibri"/>
                <a:cs typeface="Calibri"/>
              </a:rPr>
              <a:t> </a:t>
            </a:r>
            <a:r>
              <a:rPr lang="uk-UA" sz="1600" b="1" spc="-5" dirty="0" smtClean="0">
                <a:solidFill>
                  <a:srgbClr val="E36C09"/>
                </a:solidFill>
                <a:latin typeface="Calibri"/>
                <a:cs typeface="Calibri"/>
              </a:rPr>
              <a:t>і</a:t>
            </a:r>
            <a:r>
              <a:rPr sz="1600" b="1" spc="-5" dirty="0" smtClean="0">
                <a:solidFill>
                  <a:srgbClr val="E36C09"/>
                </a:solidFill>
                <a:latin typeface="Calibri"/>
                <a:cs typeface="Calibri"/>
              </a:rPr>
              <a:t> </a:t>
            </a:r>
            <a:r>
              <a:rPr sz="1600" b="1" spc="-5" dirty="0" err="1" smtClean="0">
                <a:solidFill>
                  <a:srgbClr val="E36C09"/>
                </a:solidFill>
                <a:latin typeface="Calibri"/>
                <a:cs typeface="Calibri"/>
              </a:rPr>
              <a:t>соц</a:t>
            </a:r>
            <a:r>
              <a:rPr lang="uk-UA" sz="1600" b="1" spc="-5" dirty="0" smtClean="0">
                <a:solidFill>
                  <a:srgbClr val="E36C09"/>
                </a:solidFill>
                <a:latin typeface="Calibri"/>
                <a:cs typeface="Calibri"/>
              </a:rPr>
              <a:t>і</a:t>
            </a:r>
            <a:r>
              <a:rPr sz="1600" b="1" spc="-5" dirty="0" err="1" smtClean="0">
                <a:solidFill>
                  <a:srgbClr val="E36C09"/>
                </a:solidFill>
                <a:latin typeface="Calibri"/>
                <a:cs typeface="Calibri"/>
              </a:rPr>
              <a:t>альн</a:t>
            </a:r>
            <a:r>
              <a:rPr lang="uk-UA" sz="1600" b="1" spc="-5" dirty="0" smtClean="0">
                <a:solidFill>
                  <a:srgbClr val="E36C09"/>
                </a:solidFill>
                <a:latin typeface="Calibri"/>
                <a:cs typeface="Calibri"/>
              </a:rPr>
              <a:t>і </a:t>
            </a:r>
            <a:r>
              <a:rPr sz="1600" b="1" spc="-5" dirty="0" err="1" smtClean="0">
                <a:solidFill>
                  <a:srgbClr val="E36C09"/>
                </a:solidFill>
                <a:latin typeface="Calibri"/>
                <a:cs typeface="Calibri"/>
              </a:rPr>
              <a:t>партнер</a:t>
            </a:r>
            <a:r>
              <a:rPr lang="uk-UA" sz="1600" b="1" spc="-5" dirty="0" smtClean="0">
                <a:solidFill>
                  <a:srgbClr val="E36C09"/>
                </a:solidFill>
                <a:latin typeface="Calibri"/>
                <a:cs typeface="Calibri"/>
              </a:rPr>
              <a:t>и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481320" y="4720590"/>
            <a:ext cx="300228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600" b="1" spc="-25" dirty="0" smtClean="0">
                <a:solidFill>
                  <a:srgbClr val="E36C09"/>
                </a:solidFill>
                <a:cs typeface="Calibri"/>
              </a:rPr>
              <a:t>Держава (</a:t>
            </a:r>
            <a:r>
              <a:rPr lang="ru-RU" sz="1600" b="1" spc="-25" dirty="0" err="1" smtClean="0">
                <a:solidFill>
                  <a:srgbClr val="E36C09"/>
                </a:solidFill>
                <a:cs typeface="Calibri"/>
              </a:rPr>
              <a:t>федерація</a:t>
            </a:r>
            <a:r>
              <a:rPr lang="ru-RU" sz="1600" b="1" spc="-25" dirty="0" smtClean="0">
                <a:solidFill>
                  <a:srgbClr val="E36C09"/>
                </a:solidFill>
                <a:cs typeface="Calibri"/>
              </a:rPr>
              <a:t> та </a:t>
            </a:r>
            <a:r>
              <a:rPr lang="ru-RU" sz="1600" b="1" spc="-25" dirty="0" err="1" smtClean="0">
                <a:solidFill>
                  <a:srgbClr val="E36C09"/>
                </a:solidFill>
                <a:cs typeface="Calibri"/>
              </a:rPr>
              <a:t>землі</a:t>
            </a:r>
            <a:r>
              <a:rPr lang="ru-RU" sz="1600" b="1" spc="-25" dirty="0" smtClean="0">
                <a:solidFill>
                  <a:srgbClr val="E36C09"/>
                </a:solidFill>
                <a:cs typeface="Calibri"/>
              </a:rPr>
              <a:t>)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048000" y="3124200"/>
            <a:ext cx="1386332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 smtClean="0">
                <a:solidFill>
                  <a:srgbClr val="E36C09"/>
                </a:solidFill>
                <a:latin typeface="Calibri"/>
                <a:cs typeface="Calibri"/>
              </a:rPr>
              <a:t>Р</a:t>
            </a:r>
            <a:r>
              <a:rPr lang="uk-UA" sz="1600" b="1" spc="-5" dirty="0" err="1" smtClean="0">
                <a:solidFill>
                  <a:srgbClr val="E36C09"/>
                </a:solidFill>
                <a:latin typeface="Calibri"/>
                <a:cs typeface="Calibri"/>
              </a:rPr>
              <a:t>оботодавець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800600" y="3124200"/>
            <a:ext cx="904875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uk-UA" sz="1600" b="1" spc="-10" dirty="0" smtClean="0">
                <a:solidFill>
                  <a:srgbClr val="E36C09"/>
                </a:solidFill>
                <a:latin typeface="Calibri"/>
                <a:cs typeface="Calibri"/>
              </a:rPr>
              <a:t>Учень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447800" y="2425065"/>
            <a:ext cx="141859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10" dirty="0" smtClean="0">
                <a:solidFill>
                  <a:srgbClr val="E36C09"/>
                </a:solidFill>
                <a:latin typeface="Calibri"/>
                <a:cs typeface="Calibri"/>
              </a:rPr>
              <a:t>П</a:t>
            </a:r>
            <a:r>
              <a:rPr lang="uk-UA" sz="1600" b="1" spc="-10" dirty="0" err="1" smtClean="0">
                <a:solidFill>
                  <a:srgbClr val="E36C09"/>
                </a:solidFill>
                <a:latin typeface="Calibri"/>
                <a:cs typeface="Calibri"/>
              </a:rPr>
              <a:t>ідприємство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001261" y="2003805"/>
            <a:ext cx="11176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 err="1" smtClean="0">
                <a:solidFill>
                  <a:srgbClr val="585858"/>
                </a:solidFill>
                <a:latin typeface="Calibri"/>
                <a:cs typeface="Calibri"/>
              </a:rPr>
              <a:t>П</a:t>
            </a:r>
            <a:r>
              <a:rPr sz="1800" b="1" dirty="0" err="1" smtClean="0">
                <a:solidFill>
                  <a:srgbClr val="585858"/>
                </a:solidFill>
                <a:latin typeface="Calibri"/>
                <a:cs typeface="Calibri"/>
              </a:rPr>
              <a:t>р</a:t>
            </a:r>
            <a:r>
              <a:rPr sz="1800" b="1" spc="5" dirty="0" err="1" smtClean="0">
                <a:solidFill>
                  <a:srgbClr val="585858"/>
                </a:solidFill>
                <a:latin typeface="Calibri"/>
                <a:cs typeface="Calibri"/>
              </a:rPr>
              <a:t>о</a:t>
            </a:r>
            <a:r>
              <a:rPr sz="1800" b="1" dirty="0" err="1" smtClean="0">
                <a:solidFill>
                  <a:srgbClr val="585858"/>
                </a:solidFill>
                <a:latin typeface="Calibri"/>
                <a:cs typeface="Calibri"/>
              </a:rPr>
              <a:t>фе</a:t>
            </a:r>
            <a:r>
              <a:rPr sz="1800" b="1" spc="-10" dirty="0" err="1" smtClean="0">
                <a:solidFill>
                  <a:srgbClr val="585858"/>
                </a:solidFill>
                <a:latin typeface="Calibri"/>
                <a:cs typeface="Calibri"/>
              </a:rPr>
              <a:t>с</a:t>
            </a:r>
            <a:r>
              <a:rPr lang="uk-UA" sz="1800" b="1" spc="-10" dirty="0" smtClean="0">
                <a:solidFill>
                  <a:srgbClr val="585858"/>
                </a:solidFill>
                <a:latin typeface="Calibri"/>
                <a:cs typeface="Calibri"/>
              </a:rPr>
              <a:t>і</a:t>
            </a:r>
            <a:r>
              <a:rPr sz="1800" b="1" dirty="0" smtClean="0">
                <a:solidFill>
                  <a:srgbClr val="585858"/>
                </a:solidFill>
                <a:latin typeface="Calibri"/>
                <a:cs typeface="Calibri"/>
              </a:rPr>
              <a:t>я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34339" y="1479422"/>
            <a:ext cx="1202055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uk-UA" sz="2000" b="1" dirty="0" smtClean="0">
                <a:solidFill>
                  <a:srgbClr val="585858"/>
                </a:solidFill>
                <a:latin typeface="Calibri"/>
                <a:cs typeface="Calibri"/>
              </a:rPr>
              <a:t>Світ праці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292722" y="1430654"/>
            <a:ext cx="2433955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2000" b="1" spc="-5" dirty="0" smtClean="0">
                <a:solidFill>
                  <a:srgbClr val="585858"/>
                </a:solidFill>
                <a:cs typeface="Calibri"/>
              </a:rPr>
              <a:t>Система </a:t>
            </a:r>
            <a:r>
              <a:rPr lang="ru-RU" sz="2000" b="1" spc="-5" dirty="0" err="1" smtClean="0">
                <a:solidFill>
                  <a:srgbClr val="585858"/>
                </a:solidFill>
                <a:cs typeface="Calibri"/>
              </a:rPr>
              <a:t>освіти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379727" y="1861439"/>
            <a:ext cx="428625" cy="316865"/>
          </a:xfrm>
          <a:custGeom>
            <a:avLst/>
            <a:gdLst/>
            <a:ahLst/>
            <a:cxnLst/>
            <a:rect l="l" t="t" r="r" b="b"/>
            <a:pathLst>
              <a:path w="428625" h="316864">
                <a:moveTo>
                  <a:pt x="248665" y="0"/>
                </a:moveTo>
                <a:lnTo>
                  <a:pt x="34671" y="120903"/>
                </a:lnTo>
                <a:lnTo>
                  <a:pt x="107060" y="249047"/>
                </a:lnTo>
                <a:lnTo>
                  <a:pt x="0" y="309499"/>
                </a:lnTo>
                <a:lnTo>
                  <a:pt x="286384" y="316738"/>
                </a:lnTo>
                <a:lnTo>
                  <a:pt x="393713" y="128143"/>
                </a:lnTo>
                <a:lnTo>
                  <a:pt x="321055" y="128143"/>
                </a:lnTo>
                <a:lnTo>
                  <a:pt x="248665" y="0"/>
                </a:lnTo>
                <a:close/>
              </a:path>
              <a:path w="428625" h="316864">
                <a:moveTo>
                  <a:pt x="428116" y="67690"/>
                </a:moveTo>
                <a:lnTo>
                  <a:pt x="321055" y="128143"/>
                </a:lnTo>
                <a:lnTo>
                  <a:pt x="393713" y="128143"/>
                </a:lnTo>
                <a:lnTo>
                  <a:pt x="428116" y="67690"/>
                </a:lnTo>
                <a:close/>
              </a:path>
            </a:pathLst>
          </a:custGeom>
          <a:solidFill>
            <a:srgbClr val="94B3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379727" y="1861439"/>
            <a:ext cx="428625" cy="316865"/>
          </a:xfrm>
          <a:custGeom>
            <a:avLst/>
            <a:gdLst/>
            <a:ahLst/>
            <a:cxnLst/>
            <a:rect l="l" t="t" r="r" b="b"/>
            <a:pathLst>
              <a:path w="428625" h="316864">
                <a:moveTo>
                  <a:pt x="0" y="309499"/>
                </a:moveTo>
                <a:lnTo>
                  <a:pt x="107060" y="249047"/>
                </a:lnTo>
                <a:lnTo>
                  <a:pt x="34671" y="120903"/>
                </a:lnTo>
                <a:lnTo>
                  <a:pt x="248665" y="0"/>
                </a:lnTo>
                <a:lnTo>
                  <a:pt x="321055" y="128143"/>
                </a:lnTo>
                <a:lnTo>
                  <a:pt x="428116" y="67690"/>
                </a:lnTo>
                <a:lnTo>
                  <a:pt x="286384" y="316738"/>
                </a:lnTo>
                <a:lnTo>
                  <a:pt x="0" y="309499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404100" y="1842770"/>
            <a:ext cx="391795" cy="340360"/>
          </a:xfrm>
          <a:custGeom>
            <a:avLst/>
            <a:gdLst/>
            <a:ahLst/>
            <a:cxnLst/>
            <a:rect l="l" t="t" r="r" b="b"/>
            <a:pathLst>
              <a:path w="391795" h="340360">
                <a:moveTo>
                  <a:pt x="0" y="42671"/>
                </a:moveTo>
                <a:lnTo>
                  <a:pt x="106552" y="308737"/>
                </a:lnTo>
                <a:lnTo>
                  <a:pt x="391286" y="340359"/>
                </a:lnTo>
                <a:lnTo>
                  <a:pt x="293497" y="265938"/>
                </a:lnTo>
                <a:lnTo>
                  <a:pt x="382524" y="148843"/>
                </a:lnTo>
                <a:lnTo>
                  <a:pt x="340804" y="117093"/>
                </a:lnTo>
                <a:lnTo>
                  <a:pt x="97790" y="117093"/>
                </a:lnTo>
                <a:lnTo>
                  <a:pt x="0" y="42671"/>
                </a:lnTo>
                <a:close/>
              </a:path>
              <a:path w="391795" h="340360">
                <a:moveTo>
                  <a:pt x="186944" y="0"/>
                </a:moveTo>
                <a:lnTo>
                  <a:pt x="97790" y="117093"/>
                </a:lnTo>
                <a:lnTo>
                  <a:pt x="340804" y="117093"/>
                </a:lnTo>
                <a:lnTo>
                  <a:pt x="186944" y="0"/>
                </a:lnTo>
                <a:close/>
              </a:path>
            </a:pathLst>
          </a:custGeom>
          <a:solidFill>
            <a:srgbClr val="D995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404100" y="1842770"/>
            <a:ext cx="391795" cy="340360"/>
          </a:xfrm>
          <a:custGeom>
            <a:avLst/>
            <a:gdLst/>
            <a:ahLst/>
            <a:cxnLst/>
            <a:rect l="l" t="t" r="r" b="b"/>
            <a:pathLst>
              <a:path w="391795" h="340360">
                <a:moveTo>
                  <a:pt x="0" y="42671"/>
                </a:moveTo>
                <a:lnTo>
                  <a:pt x="97790" y="117093"/>
                </a:lnTo>
                <a:lnTo>
                  <a:pt x="186944" y="0"/>
                </a:lnTo>
                <a:lnTo>
                  <a:pt x="382524" y="148843"/>
                </a:lnTo>
                <a:lnTo>
                  <a:pt x="293497" y="265938"/>
                </a:lnTo>
                <a:lnTo>
                  <a:pt x="391286" y="340359"/>
                </a:lnTo>
                <a:lnTo>
                  <a:pt x="106552" y="308737"/>
                </a:lnTo>
                <a:lnTo>
                  <a:pt x="0" y="42671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030757" y="5153393"/>
            <a:ext cx="774826" cy="3785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985898" y="5172163"/>
            <a:ext cx="652741" cy="39742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557527" y="2741676"/>
            <a:ext cx="1057656" cy="1219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600712" y="2765239"/>
            <a:ext cx="972185" cy="1132205"/>
          </a:xfrm>
          <a:custGeom>
            <a:avLst/>
            <a:gdLst/>
            <a:ahLst/>
            <a:cxnLst/>
            <a:rect l="l" t="t" r="r" b="b"/>
            <a:pathLst>
              <a:path w="972185" h="1132204">
                <a:moveTo>
                  <a:pt x="535925" y="0"/>
                </a:moveTo>
                <a:lnTo>
                  <a:pt x="490342" y="3084"/>
                </a:lnTo>
                <a:lnTo>
                  <a:pt x="445166" y="9849"/>
                </a:lnTo>
                <a:lnTo>
                  <a:pt x="400637" y="20295"/>
                </a:lnTo>
                <a:lnTo>
                  <a:pt x="356996" y="34426"/>
                </a:lnTo>
                <a:lnTo>
                  <a:pt x="314483" y="52245"/>
                </a:lnTo>
                <a:lnTo>
                  <a:pt x="273339" y="73755"/>
                </a:lnTo>
                <a:lnTo>
                  <a:pt x="233804" y="98959"/>
                </a:lnTo>
                <a:lnTo>
                  <a:pt x="196118" y="127859"/>
                </a:lnTo>
                <a:lnTo>
                  <a:pt x="160523" y="160459"/>
                </a:lnTo>
                <a:lnTo>
                  <a:pt x="127905" y="196055"/>
                </a:lnTo>
                <a:lnTo>
                  <a:pt x="98990" y="233740"/>
                </a:lnTo>
                <a:lnTo>
                  <a:pt x="73776" y="273276"/>
                </a:lnTo>
                <a:lnTo>
                  <a:pt x="52258" y="314420"/>
                </a:lnTo>
                <a:lnTo>
                  <a:pt x="34433" y="356934"/>
                </a:lnTo>
                <a:lnTo>
                  <a:pt x="20298" y="400577"/>
                </a:lnTo>
                <a:lnTo>
                  <a:pt x="9850" y="445108"/>
                </a:lnTo>
                <a:lnTo>
                  <a:pt x="3085" y="490288"/>
                </a:lnTo>
                <a:lnTo>
                  <a:pt x="0" y="535875"/>
                </a:lnTo>
                <a:lnTo>
                  <a:pt x="591" y="581630"/>
                </a:lnTo>
                <a:lnTo>
                  <a:pt x="4856" y="627313"/>
                </a:lnTo>
                <a:lnTo>
                  <a:pt x="12790" y="672682"/>
                </a:lnTo>
                <a:lnTo>
                  <a:pt x="24391" y="717499"/>
                </a:lnTo>
                <a:lnTo>
                  <a:pt x="39656" y="761521"/>
                </a:lnTo>
                <a:lnTo>
                  <a:pt x="58580" y="804510"/>
                </a:lnTo>
                <a:lnTo>
                  <a:pt x="81161" y="846225"/>
                </a:lnTo>
                <a:lnTo>
                  <a:pt x="107395" y="886425"/>
                </a:lnTo>
                <a:lnTo>
                  <a:pt x="137279" y="924871"/>
                </a:lnTo>
                <a:lnTo>
                  <a:pt x="170810" y="961321"/>
                </a:lnTo>
                <a:lnTo>
                  <a:pt x="207260" y="994852"/>
                </a:lnTo>
                <a:lnTo>
                  <a:pt x="245706" y="1024736"/>
                </a:lnTo>
                <a:lnTo>
                  <a:pt x="285906" y="1050970"/>
                </a:lnTo>
                <a:lnTo>
                  <a:pt x="327621" y="1073551"/>
                </a:lnTo>
                <a:lnTo>
                  <a:pt x="370609" y="1092475"/>
                </a:lnTo>
                <a:lnTo>
                  <a:pt x="414632" y="1107739"/>
                </a:lnTo>
                <a:lnTo>
                  <a:pt x="459448" y="1119341"/>
                </a:lnTo>
                <a:lnTo>
                  <a:pt x="504818" y="1127275"/>
                </a:lnTo>
                <a:lnTo>
                  <a:pt x="550500" y="1131540"/>
                </a:lnTo>
                <a:lnTo>
                  <a:pt x="596255" y="1132131"/>
                </a:lnTo>
                <a:lnTo>
                  <a:pt x="641843" y="1129046"/>
                </a:lnTo>
                <a:lnTo>
                  <a:pt x="687022" y="1122281"/>
                </a:lnTo>
                <a:lnTo>
                  <a:pt x="731554" y="1111833"/>
                </a:lnTo>
                <a:lnTo>
                  <a:pt x="775196" y="1097698"/>
                </a:lnTo>
                <a:lnTo>
                  <a:pt x="817710" y="1079873"/>
                </a:lnTo>
                <a:lnTo>
                  <a:pt x="858855" y="1058355"/>
                </a:lnTo>
                <a:lnTo>
                  <a:pt x="898390" y="1033140"/>
                </a:lnTo>
                <a:lnTo>
                  <a:pt x="936076" y="1004226"/>
                </a:lnTo>
                <a:lnTo>
                  <a:pt x="971672" y="971608"/>
                </a:lnTo>
                <a:lnTo>
                  <a:pt x="566034" y="566097"/>
                </a:lnTo>
                <a:lnTo>
                  <a:pt x="961258" y="170873"/>
                </a:lnTo>
                <a:lnTo>
                  <a:pt x="924826" y="137324"/>
                </a:lnTo>
                <a:lnTo>
                  <a:pt x="886398" y="107426"/>
                </a:lnTo>
                <a:lnTo>
                  <a:pt x="846213" y="81181"/>
                </a:lnTo>
                <a:lnTo>
                  <a:pt x="804511" y="58592"/>
                </a:lnTo>
                <a:lnTo>
                  <a:pt x="761534" y="39662"/>
                </a:lnTo>
                <a:lnTo>
                  <a:pt x="717521" y="24394"/>
                </a:lnTo>
                <a:lnTo>
                  <a:pt x="672714" y="12791"/>
                </a:lnTo>
                <a:lnTo>
                  <a:pt x="627352" y="4856"/>
                </a:lnTo>
                <a:lnTo>
                  <a:pt x="581675" y="591"/>
                </a:lnTo>
                <a:lnTo>
                  <a:pt x="535925" y="0"/>
                </a:lnTo>
                <a:close/>
              </a:path>
            </a:pathLst>
          </a:custGeom>
          <a:solidFill>
            <a:srgbClr val="94B3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668424" y="3109036"/>
            <a:ext cx="280009" cy="67911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950847" y="2942615"/>
            <a:ext cx="277964" cy="28204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435852" y="2729483"/>
            <a:ext cx="885444" cy="121767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478651" y="2751835"/>
            <a:ext cx="800100" cy="1132205"/>
          </a:xfrm>
          <a:custGeom>
            <a:avLst/>
            <a:gdLst/>
            <a:ahLst/>
            <a:cxnLst/>
            <a:rect l="l" t="t" r="r" b="b"/>
            <a:pathLst>
              <a:path w="800100" h="1132204">
                <a:moveTo>
                  <a:pt x="572643" y="0"/>
                </a:moveTo>
                <a:lnTo>
                  <a:pt x="0" y="570102"/>
                </a:lnTo>
                <a:lnTo>
                  <a:pt x="557022" y="1132205"/>
                </a:lnTo>
                <a:lnTo>
                  <a:pt x="558292" y="1130934"/>
                </a:lnTo>
                <a:lnTo>
                  <a:pt x="592166" y="1095185"/>
                </a:lnTo>
                <a:lnTo>
                  <a:pt x="623488" y="1057977"/>
                </a:lnTo>
                <a:lnTo>
                  <a:pt x="652256" y="1019429"/>
                </a:lnTo>
                <a:lnTo>
                  <a:pt x="678467" y="979661"/>
                </a:lnTo>
                <a:lnTo>
                  <a:pt x="702122" y="938789"/>
                </a:lnTo>
                <a:lnTo>
                  <a:pt x="723218" y="896932"/>
                </a:lnTo>
                <a:lnTo>
                  <a:pt x="741753" y="854209"/>
                </a:lnTo>
                <a:lnTo>
                  <a:pt x="757728" y="810738"/>
                </a:lnTo>
                <a:lnTo>
                  <a:pt x="771139" y="766637"/>
                </a:lnTo>
                <a:lnTo>
                  <a:pt x="781986" y="722025"/>
                </a:lnTo>
                <a:lnTo>
                  <a:pt x="790267" y="677020"/>
                </a:lnTo>
                <a:lnTo>
                  <a:pt x="795980" y="631739"/>
                </a:lnTo>
                <a:lnTo>
                  <a:pt x="799126" y="586302"/>
                </a:lnTo>
                <a:lnTo>
                  <a:pt x="799701" y="540827"/>
                </a:lnTo>
                <a:lnTo>
                  <a:pt x="797704" y="495432"/>
                </a:lnTo>
                <a:lnTo>
                  <a:pt x="793134" y="450235"/>
                </a:lnTo>
                <a:lnTo>
                  <a:pt x="785990" y="405355"/>
                </a:lnTo>
                <a:lnTo>
                  <a:pt x="776271" y="360910"/>
                </a:lnTo>
                <a:lnTo>
                  <a:pt x="763973" y="317018"/>
                </a:lnTo>
                <a:lnTo>
                  <a:pt x="749098" y="273798"/>
                </a:lnTo>
                <a:lnTo>
                  <a:pt x="731642" y="231368"/>
                </a:lnTo>
                <a:lnTo>
                  <a:pt x="711604" y="189846"/>
                </a:lnTo>
                <a:lnTo>
                  <a:pt x="688984" y="149350"/>
                </a:lnTo>
                <a:lnTo>
                  <a:pt x="663779" y="109999"/>
                </a:lnTo>
                <a:lnTo>
                  <a:pt x="635988" y="71912"/>
                </a:lnTo>
                <a:lnTo>
                  <a:pt x="605609" y="35206"/>
                </a:lnTo>
                <a:lnTo>
                  <a:pt x="572643" y="0"/>
                </a:lnTo>
                <a:close/>
              </a:path>
            </a:pathLst>
          </a:custGeom>
          <a:solidFill>
            <a:srgbClr val="E6B8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712331" y="2924606"/>
            <a:ext cx="602703" cy="89999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067886" y="3457270"/>
            <a:ext cx="930325" cy="11618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330569" y="5045697"/>
            <a:ext cx="515442" cy="57143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334" y="759353"/>
            <a:ext cx="8771331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III. </a:t>
            </a:r>
            <a:r>
              <a:rPr lang="ru-RU" dirty="0" err="1" smtClean="0"/>
              <a:t>Переваги</a:t>
            </a:r>
            <a:r>
              <a:rPr lang="ru-RU" dirty="0" smtClean="0"/>
              <a:t> </a:t>
            </a:r>
            <a:r>
              <a:rPr lang="ru-RU" dirty="0" err="1" smtClean="0"/>
              <a:t>дуальної</a:t>
            </a:r>
            <a:r>
              <a:rPr lang="ru-RU" dirty="0" smtClean="0"/>
              <a:t> </a:t>
            </a:r>
            <a:r>
              <a:rPr lang="ru-RU" dirty="0" err="1" smtClean="0"/>
              <a:t>профосвіти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381000" y="1524000"/>
            <a:ext cx="950594" cy="26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b="1" spc="-25" dirty="0" err="1" smtClean="0">
                <a:solidFill>
                  <a:srgbClr val="E36C09"/>
                </a:solidFill>
                <a:latin typeface="Calibri"/>
                <a:cs typeface="Calibri"/>
              </a:rPr>
              <a:t>У</a:t>
            </a:r>
            <a:r>
              <a:rPr sz="1700" b="1" dirty="0" err="1" smtClean="0">
                <a:solidFill>
                  <a:srgbClr val="E36C09"/>
                </a:solidFill>
                <a:latin typeface="Calibri"/>
                <a:cs typeface="Calibri"/>
              </a:rPr>
              <a:t>ч</a:t>
            </a:r>
            <a:r>
              <a:rPr lang="uk-UA" sz="1700" b="1" spc="-10" dirty="0" smtClean="0">
                <a:solidFill>
                  <a:srgbClr val="E36C09"/>
                </a:solidFill>
                <a:latin typeface="Calibri"/>
                <a:cs typeface="Calibri"/>
              </a:rPr>
              <a:t>ні</a:t>
            </a:r>
            <a:endParaRPr sz="17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4401" y="2291135"/>
            <a:ext cx="2792730" cy="25206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500" marR="414655" indent="-177800">
              <a:lnSpc>
                <a:spcPct val="90100"/>
              </a:lnSpc>
              <a:buFont typeface="Arial"/>
              <a:buChar char="•"/>
              <a:tabLst>
                <a:tab pos="191135" algn="l"/>
              </a:tabLst>
            </a:pPr>
            <a:r>
              <a:rPr lang="uk-UA" sz="1300" b="1" spc="-10" dirty="0" smtClean="0">
                <a:solidFill>
                  <a:srgbClr val="585858"/>
                </a:solidFill>
                <a:cs typeface="Calibri"/>
              </a:rPr>
              <a:t>Отримують</a:t>
            </a:r>
            <a:r>
              <a:rPr lang="uk-UA" sz="1300" spc="-10" dirty="0" smtClean="0">
                <a:solidFill>
                  <a:srgbClr val="585858"/>
                </a:solidFill>
                <a:cs typeface="Calibri"/>
              </a:rPr>
              <a:t> професійні навички і вміння для роботи і трудової діяльності</a:t>
            </a:r>
          </a:p>
          <a:p>
            <a:pPr marL="190500" marR="414655" indent="-177800">
              <a:lnSpc>
                <a:spcPct val="90100"/>
              </a:lnSpc>
              <a:buFont typeface="Arial"/>
              <a:buChar char="•"/>
              <a:tabLst>
                <a:tab pos="191135" algn="l"/>
              </a:tabLst>
            </a:pPr>
            <a:r>
              <a:rPr lang="uk-UA" sz="1300" b="1" spc="-10" dirty="0" smtClean="0">
                <a:solidFill>
                  <a:srgbClr val="585858"/>
                </a:solidFill>
                <a:cs typeface="Calibri"/>
              </a:rPr>
              <a:t>Отримують</a:t>
            </a:r>
            <a:r>
              <a:rPr lang="uk-UA" sz="1300" spc="-10" dirty="0" smtClean="0">
                <a:solidFill>
                  <a:srgbClr val="585858"/>
                </a:solidFill>
                <a:cs typeface="Calibri"/>
              </a:rPr>
              <a:t> оплату праці в період </a:t>
            </a:r>
            <a:r>
              <a:rPr lang="uk-UA" sz="1300" spc="-10" dirty="0" err="1" smtClean="0">
                <a:solidFill>
                  <a:srgbClr val="585858"/>
                </a:solidFill>
                <a:cs typeface="Calibri"/>
              </a:rPr>
              <a:t>профнавчання</a:t>
            </a:r>
            <a:endParaRPr lang="uk-UA" sz="1300" spc="-10" dirty="0" smtClean="0">
              <a:solidFill>
                <a:srgbClr val="585858"/>
              </a:solidFill>
              <a:cs typeface="Calibri"/>
            </a:endParaRPr>
          </a:p>
          <a:p>
            <a:pPr marL="190500" marR="414655" indent="-177800">
              <a:lnSpc>
                <a:spcPct val="90100"/>
              </a:lnSpc>
              <a:buFont typeface="Arial"/>
              <a:buChar char="•"/>
              <a:tabLst>
                <a:tab pos="191135" algn="l"/>
              </a:tabLst>
            </a:pPr>
            <a:r>
              <a:rPr lang="uk-UA" sz="1300" b="1" spc="-10" dirty="0" smtClean="0">
                <a:solidFill>
                  <a:srgbClr val="585858"/>
                </a:solidFill>
                <a:cs typeface="Calibri"/>
              </a:rPr>
              <a:t>Вчаться</a:t>
            </a:r>
            <a:r>
              <a:rPr lang="uk-UA" sz="1300" spc="-10" dirty="0" smtClean="0">
                <a:solidFill>
                  <a:srgbClr val="585858"/>
                </a:solidFill>
                <a:cs typeface="Calibri"/>
              </a:rPr>
              <a:t> в реальних робочих умовах на виробництві (машини, установки, робочі процеси і т. д.)</a:t>
            </a:r>
          </a:p>
          <a:p>
            <a:pPr marL="190500" marR="414655" indent="-177800">
              <a:lnSpc>
                <a:spcPct val="90100"/>
              </a:lnSpc>
              <a:buFont typeface="Arial"/>
              <a:buChar char="•"/>
              <a:tabLst>
                <a:tab pos="191135" algn="l"/>
              </a:tabLst>
            </a:pPr>
            <a:r>
              <a:rPr lang="uk-UA" sz="1300" b="1" spc="-10" dirty="0" smtClean="0">
                <a:solidFill>
                  <a:srgbClr val="585858"/>
                </a:solidFill>
                <a:cs typeface="Calibri"/>
              </a:rPr>
              <a:t>Ідентифікують</a:t>
            </a:r>
            <a:r>
              <a:rPr lang="uk-UA" sz="1300" spc="-10" dirty="0" smtClean="0">
                <a:solidFill>
                  <a:srgbClr val="585858"/>
                </a:solidFill>
                <a:cs typeface="Calibri"/>
              </a:rPr>
              <a:t> себе з навчальним підприємством і обраною спеціальністю</a:t>
            </a:r>
          </a:p>
          <a:p>
            <a:pPr marL="190500" marR="414655" indent="-177800">
              <a:lnSpc>
                <a:spcPct val="90100"/>
              </a:lnSpc>
              <a:buFont typeface="Arial"/>
              <a:buChar char="•"/>
              <a:tabLst>
                <a:tab pos="191135" algn="l"/>
              </a:tabLst>
            </a:pPr>
            <a:r>
              <a:rPr lang="uk-UA" sz="1300" b="1" spc="-10" dirty="0" smtClean="0">
                <a:solidFill>
                  <a:srgbClr val="585858"/>
                </a:solidFill>
                <a:cs typeface="Calibri"/>
              </a:rPr>
              <a:t>Здобувають</a:t>
            </a:r>
            <a:r>
              <a:rPr lang="uk-UA" sz="1300" spc="-10" dirty="0" smtClean="0">
                <a:solidFill>
                  <a:srgbClr val="585858"/>
                </a:solidFill>
                <a:cs typeface="Calibri"/>
              </a:rPr>
              <a:t> кваліфікацію для подальших освітніх заходів</a:t>
            </a:r>
            <a:endParaRPr lang="uk-UA" sz="13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59354" y="1509521"/>
            <a:ext cx="1473835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uk-UA" sz="1900" b="1" spc="-15" dirty="0" smtClean="0">
                <a:solidFill>
                  <a:srgbClr val="E36C09"/>
                </a:solidFill>
                <a:latin typeface="Calibri"/>
                <a:cs typeface="Calibri"/>
              </a:rPr>
              <a:t>Роботодавці</a:t>
            </a:r>
            <a:endParaRPr sz="19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71800" y="2286000"/>
            <a:ext cx="2710815" cy="32008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500" marR="322580" indent="-177800">
              <a:lnSpc>
                <a:spcPct val="8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300" b="1" spc="-10" dirty="0" err="1" smtClean="0">
                <a:solidFill>
                  <a:srgbClr val="585858"/>
                </a:solidFill>
                <a:cs typeface="Calibri"/>
              </a:rPr>
              <a:t>Отримують</a:t>
            </a:r>
            <a:r>
              <a:rPr lang="ru-RU" sz="1300" b="1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компетентних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фахівців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, точно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відповідають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вимогам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підприємства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(в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порівнянні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зі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сторонніми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кандидатами)</a:t>
            </a:r>
          </a:p>
          <a:p>
            <a:pPr marL="190500" marR="322580" indent="-177800">
              <a:lnSpc>
                <a:spcPct val="8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300" b="1" spc="-10" dirty="0" err="1" smtClean="0">
                <a:solidFill>
                  <a:srgbClr val="585858"/>
                </a:solidFill>
                <a:cs typeface="Calibri"/>
              </a:rPr>
              <a:t>Підвищують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продуктивність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якість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послуг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продукції</a:t>
            </a:r>
            <a:endParaRPr lang="ru-RU" sz="1300" spc="-10" dirty="0" smtClean="0">
              <a:solidFill>
                <a:srgbClr val="585858"/>
              </a:solidFill>
              <a:cs typeface="Calibri"/>
            </a:endParaRPr>
          </a:p>
          <a:p>
            <a:pPr marL="190500" marR="322580" indent="-177800">
              <a:lnSpc>
                <a:spcPct val="8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300" b="1" spc="-10" dirty="0" err="1" smtClean="0">
                <a:solidFill>
                  <a:srgbClr val="585858"/>
                </a:solidFill>
                <a:cs typeface="Calibri"/>
              </a:rPr>
              <a:t>Досягають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в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середньостроковій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перспективі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більшої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віддачі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на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вкладений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капітал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в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результаті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своїх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освітніх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зусиль</a:t>
            </a:r>
            <a:endParaRPr lang="ru-RU" sz="1300" spc="-10" dirty="0" smtClean="0">
              <a:solidFill>
                <a:srgbClr val="585858"/>
              </a:solidFill>
              <a:cs typeface="Calibri"/>
            </a:endParaRPr>
          </a:p>
          <a:p>
            <a:pPr marL="190500" marR="322580" indent="-177800">
              <a:lnSpc>
                <a:spcPct val="8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300" b="1" spc="-10" dirty="0" err="1" smtClean="0">
                <a:solidFill>
                  <a:srgbClr val="585858"/>
                </a:solidFill>
                <a:cs typeface="Calibri"/>
              </a:rPr>
              <a:t>Беруть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участь в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розробці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стандартів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профосвіти</a:t>
            </a:r>
            <a:endParaRPr lang="ru-RU" sz="1300" spc="-10" dirty="0" smtClean="0">
              <a:solidFill>
                <a:srgbClr val="585858"/>
              </a:solidFill>
              <a:cs typeface="Calibri"/>
            </a:endParaRPr>
          </a:p>
          <a:p>
            <a:pPr marL="190500" marR="322580" indent="-177800">
              <a:lnSpc>
                <a:spcPct val="8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300" b="1" spc="-10" dirty="0" err="1" smtClean="0">
                <a:solidFill>
                  <a:srgbClr val="585858"/>
                </a:solidFill>
                <a:cs typeface="Calibri"/>
              </a:rPr>
              <a:t>Економлять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на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витратах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на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підбір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перенавчання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персоналу</a:t>
            </a:r>
          </a:p>
          <a:p>
            <a:pPr marL="190500" marR="322580" indent="-177800">
              <a:lnSpc>
                <a:spcPct val="8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300" b="1" spc="-10" dirty="0" err="1" smtClean="0">
                <a:solidFill>
                  <a:srgbClr val="585858"/>
                </a:solidFill>
                <a:cs typeface="Calibri"/>
              </a:rPr>
              <a:t>Вносять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свій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внесок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в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соціальну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відповідальність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бізнесу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03772" y="1561846"/>
            <a:ext cx="121094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uk-UA" sz="1800" b="1" spc="-25" dirty="0" smtClean="0">
                <a:solidFill>
                  <a:srgbClr val="E36C09"/>
                </a:solidFill>
                <a:latin typeface="Calibri"/>
                <a:cs typeface="Calibri"/>
              </a:rPr>
              <a:t>Держава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803772" y="2285238"/>
            <a:ext cx="3007360" cy="30008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500" indent="-177800">
              <a:buFont typeface="Arial"/>
              <a:buChar char="•"/>
              <a:tabLst>
                <a:tab pos="191135" algn="l"/>
              </a:tabLst>
            </a:pPr>
            <a:r>
              <a:rPr lang="ru-RU" sz="1300" b="1" spc="-10" dirty="0" err="1" smtClean="0">
                <a:solidFill>
                  <a:srgbClr val="585858"/>
                </a:solidFill>
                <a:cs typeface="Calibri"/>
              </a:rPr>
              <a:t>Отримує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політичні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переваги завдяки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позитивному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впливу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дуальної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профосвіти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на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економіку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суспільство</a:t>
            </a:r>
            <a:endParaRPr lang="ru-RU" sz="1300" spc="-10" dirty="0" smtClean="0">
              <a:solidFill>
                <a:srgbClr val="585858"/>
              </a:solidFill>
              <a:cs typeface="Calibri"/>
            </a:endParaRPr>
          </a:p>
          <a:p>
            <a:pPr marL="190500" indent="-177800">
              <a:buFont typeface="Arial"/>
              <a:buChar char="•"/>
              <a:tabLst>
                <a:tab pos="191135" algn="l"/>
              </a:tabLst>
            </a:pP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Закриває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b="1" spc="-10" dirty="0" smtClean="0">
                <a:solidFill>
                  <a:srgbClr val="585858"/>
                </a:solidFill>
                <a:cs typeface="Calibri"/>
              </a:rPr>
              <a:t>потреба в </a:t>
            </a:r>
            <a:r>
              <a:rPr lang="ru-RU" sz="1300" b="1" spc="-10" dirty="0" err="1" smtClean="0">
                <a:solidFill>
                  <a:srgbClr val="585858"/>
                </a:solidFill>
                <a:cs typeface="Calibri"/>
              </a:rPr>
              <a:t>спеціалістах</a:t>
            </a:r>
            <a:r>
              <a:rPr lang="ru-RU" sz="1300" b="1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за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участю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бізнесу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(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виробниче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навчання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)</a:t>
            </a:r>
          </a:p>
          <a:p>
            <a:pPr marL="190500" indent="-177800">
              <a:buFont typeface="Arial"/>
              <a:buChar char="•"/>
              <a:tabLst>
                <a:tab pos="191135" algn="l"/>
              </a:tabLst>
            </a:pPr>
            <a:r>
              <a:rPr lang="ru-RU" sz="1300" b="1" spc="-10" dirty="0" err="1" smtClean="0">
                <a:solidFill>
                  <a:srgbClr val="585858"/>
                </a:solidFill>
                <a:cs typeface="Calibri"/>
              </a:rPr>
              <a:t>Володіє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надзвичайно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здатною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до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модернізації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системою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профосвіти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(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технологічні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вимірювання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)</a:t>
            </a:r>
          </a:p>
          <a:p>
            <a:pPr marL="190500" indent="-177800">
              <a:buFont typeface="Arial"/>
              <a:buChar char="•"/>
              <a:tabLst>
                <a:tab pos="191135" algn="l"/>
              </a:tabLst>
            </a:pP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Може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b="1" spc="-10" dirty="0" err="1" smtClean="0">
                <a:solidFill>
                  <a:srgbClr val="585858"/>
                </a:solidFill>
                <a:cs typeface="Calibri"/>
              </a:rPr>
              <a:t>ефективно</a:t>
            </a:r>
            <a:r>
              <a:rPr lang="ru-RU" sz="1300" b="1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b="1" spc="-10" dirty="0" err="1" smtClean="0">
                <a:solidFill>
                  <a:srgbClr val="585858"/>
                </a:solidFill>
                <a:cs typeface="Calibri"/>
              </a:rPr>
              <a:t>управляти</a:t>
            </a:r>
            <a:r>
              <a:rPr lang="ru-RU" sz="1300" b="1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профосвітою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забезпечувати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її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якість</a:t>
            </a:r>
            <a:endParaRPr lang="ru-RU" sz="1300" spc="-10" dirty="0" smtClean="0">
              <a:solidFill>
                <a:srgbClr val="585858"/>
              </a:solidFill>
              <a:cs typeface="Calibri"/>
            </a:endParaRPr>
          </a:p>
          <a:p>
            <a:pPr marL="190500" indent="-177800">
              <a:buFont typeface="Arial"/>
              <a:buChar char="•"/>
              <a:tabLst>
                <a:tab pos="191135" algn="l"/>
              </a:tabLst>
            </a:pPr>
            <a:r>
              <a:rPr lang="ru-RU" sz="1300" b="1" spc="-10" dirty="0" err="1" smtClean="0">
                <a:solidFill>
                  <a:srgbClr val="585858"/>
                </a:solidFill>
                <a:cs typeface="Calibri"/>
              </a:rPr>
              <a:t>Підсилює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формалізоване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співробітництво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з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бізнесом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завдяки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регулюванню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виробничого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навчання</a:t>
            </a:r>
            <a:endParaRPr lang="ru-RU" sz="1300" spc="-10" dirty="0" smtClean="0">
              <a:solidFill>
                <a:srgbClr val="585858"/>
              </a:solidFill>
              <a:cs typeface="Calibri"/>
            </a:endParaRPr>
          </a:p>
          <a:p>
            <a:pPr marL="190500" indent="-177800">
              <a:buFont typeface="Arial"/>
              <a:buChar char="•"/>
              <a:tabLst>
                <a:tab pos="191135" algn="l"/>
              </a:tabLst>
            </a:pPr>
            <a:r>
              <a:rPr lang="ru-RU" sz="1300" b="1" spc="-10" dirty="0" err="1" smtClean="0">
                <a:solidFill>
                  <a:srgbClr val="585858"/>
                </a:solidFill>
                <a:cs typeface="Calibri"/>
              </a:rPr>
              <a:t>Завчасно</a:t>
            </a:r>
            <a:r>
              <a:rPr lang="ru-RU" sz="1300" b="1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b="1" spc="-10" dirty="0" err="1" smtClean="0">
                <a:solidFill>
                  <a:srgbClr val="585858"/>
                </a:solidFill>
                <a:cs typeface="Calibri"/>
              </a:rPr>
              <a:t>отримує</a:t>
            </a:r>
            <a:r>
              <a:rPr lang="ru-RU" sz="1300" b="1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сигнали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про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тенденції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в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економіці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300" spc="-10" dirty="0" smtClean="0">
                <a:solidFill>
                  <a:srgbClr val="585858"/>
                </a:solidFill>
                <a:cs typeface="Calibri"/>
              </a:rPr>
              <a:t> на ринку </a:t>
            </a:r>
            <a:r>
              <a:rPr lang="ru-RU" sz="1300" spc="-10" dirty="0" err="1" smtClean="0">
                <a:solidFill>
                  <a:srgbClr val="585858"/>
                </a:solidFill>
                <a:cs typeface="Calibri"/>
              </a:rPr>
              <a:t>праці</a:t>
            </a:r>
            <a:endParaRPr lang="ru-RU" sz="1300" spc="-10" dirty="0">
              <a:solidFill>
                <a:srgbClr val="585858"/>
              </a:solidFill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30932" y="5752185"/>
            <a:ext cx="1983868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b="1" spc="-5" dirty="0" err="1" smtClean="0">
                <a:solidFill>
                  <a:srgbClr val="E36C09"/>
                </a:solidFill>
                <a:cs typeface="Calibri"/>
              </a:rPr>
              <a:t>Бізнес</a:t>
            </a:r>
            <a:r>
              <a:rPr lang="ru-RU" b="1" spc="-5" dirty="0" smtClean="0">
                <a:solidFill>
                  <a:srgbClr val="E36C09"/>
                </a:solidFill>
                <a:cs typeface="Calibri"/>
              </a:rPr>
              <a:t> / </a:t>
            </a:r>
            <a:r>
              <a:rPr lang="ru-RU" b="1" spc="-5" dirty="0" err="1" smtClean="0">
                <a:solidFill>
                  <a:srgbClr val="E36C09"/>
                </a:solidFill>
                <a:cs typeface="Calibri"/>
              </a:rPr>
              <a:t>суспільство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30932" y="6043777"/>
            <a:ext cx="5309235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500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Міць</a:t>
            </a:r>
            <a:r>
              <a:rPr lang="ru-RU" sz="1400" b="1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економіки</a:t>
            </a:r>
            <a:r>
              <a:rPr lang="ru-RU" sz="1400" b="1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400" b="1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конкурентоспроможність</a:t>
            </a:r>
            <a:endParaRPr lang="ru-RU" sz="1400" b="1" dirty="0" smtClean="0">
              <a:solidFill>
                <a:srgbClr val="585858"/>
              </a:solidFill>
              <a:cs typeface="Calibri"/>
            </a:endParaRPr>
          </a:p>
          <a:p>
            <a:pPr marL="190500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Гармонізація</a:t>
            </a:r>
            <a:r>
              <a:rPr lang="ru-RU" sz="1400" b="1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попиту</a:t>
            </a:r>
            <a:r>
              <a:rPr lang="ru-RU" sz="1400" b="1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400" b="1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пропозиції</a:t>
            </a:r>
            <a:r>
              <a:rPr lang="ru-RU" sz="1400" b="1" dirty="0" smtClean="0">
                <a:solidFill>
                  <a:srgbClr val="585858"/>
                </a:solidFill>
                <a:cs typeface="Calibri"/>
              </a:rPr>
              <a:t> (</a:t>
            </a: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роботодавці</a:t>
            </a:r>
            <a:r>
              <a:rPr lang="ru-RU" sz="1400" b="1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400" b="1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працівники</a:t>
            </a:r>
            <a:r>
              <a:rPr lang="ru-RU" sz="1400" b="1" dirty="0" smtClean="0">
                <a:solidFill>
                  <a:srgbClr val="585858"/>
                </a:solidFill>
                <a:cs typeface="Calibri"/>
              </a:rPr>
              <a:t>)</a:t>
            </a:r>
          </a:p>
          <a:p>
            <a:pPr marL="190500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Соціальна</a:t>
            </a:r>
            <a:r>
              <a:rPr lang="ru-RU" sz="1400" b="1" dirty="0" smtClean="0">
                <a:solidFill>
                  <a:srgbClr val="585858"/>
                </a:solidFill>
                <a:cs typeface="Calibri"/>
              </a:rPr>
              <a:t> та </a:t>
            </a: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економічна</a:t>
            </a:r>
            <a:r>
              <a:rPr lang="ru-RU" sz="1400" b="1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інтеграція</a:t>
            </a:r>
            <a:r>
              <a:rPr lang="ru-RU" sz="1400" b="1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молоді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724775" y="1218641"/>
            <a:ext cx="654621" cy="725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655565" y="1309776"/>
            <a:ext cx="304520" cy="7861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29435" y="1326705"/>
            <a:ext cx="308051" cy="80702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862073" y="1329905"/>
            <a:ext cx="331419" cy="80382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51459" y="5745479"/>
            <a:ext cx="1815083" cy="37185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797458" y="5780227"/>
            <a:ext cx="878942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uk-UA" sz="1800" b="1" dirty="0" smtClean="0">
                <a:solidFill>
                  <a:srgbClr val="FFFFFF"/>
                </a:solidFill>
                <a:latin typeface="Calibri"/>
                <a:cs typeface="Calibri"/>
              </a:rPr>
              <a:t>Внесок</a:t>
            </a:r>
            <a:endParaRPr sz="1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334" y="759353"/>
            <a:ext cx="8771331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III. </a:t>
            </a:r>
            <a:r>
              <a:rPr lang="ru-RU" dirty="0" err="1" smtClean="0"/>
              <a:t>Актуальні</a:t>
            </a:r>
            <a:r>
              <a:rPr lang="ru-RU" dirty="0" smtClean="0"/>
              <a:t> </a:t>
            </a:r>
            <a:r>
              <a:rPr lang="ru-RU" dirty="0" err="1" smtClean="0"/>
              <a:t>проблеми</a:t>
            </a:r>
            <a:r>
              <a:rPr lang="ru-RU" dirty="0" smtClean="0"/>
              <a:t/>
            </a:r>
            <a:br>
              <a:rPr lang="ru-RU" dirty="0" smtClean="0"/>
            </a:b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914400" y="1447800"/>
            <a:ext cx="950594" cy="2616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b="1" spc="-25" dirty="0" err="1" smtClean="0">
                <a:solidFill>
                  <a:srgbClr val="E36C09"/>
                </a:solidFill>
                <a:latin typeface="Calibri"/>
                <a:cs typeface="Calibri"/>
              </a:rPr>
              <a:t>У</a:t>
            </a:r>
            <a:r>
              <a:rPr sz="1700" b="1" dirty="0" err="1" smtClean="0">
                <a:solidFill>
                  <a:srgbClr val="E36C09"/>
                </a:solidFill>
                <a:latin typeface="Calibri"/>
                <a:cs typeface="Calibri"/>
              </a:rPr>
              <a:t>ч</a:t>
            </a:r>
            <a:r>
              <a:rPr lang="uk-UA" sz="1700" b="1" spc="-10" dirty="0" smtClean="0">
                <a:solidFill>
                  <a:srgbClr val="E36C09"/>
                </a:solidFill>
                <a:latin typeface="Calibri"/>
                <a:cs typeface="Calibri"/>
              </a:rPr>
              <a:t>ні</a:t>
            </a:r>
            <a:endParaRPr sz="17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0200" y="2062099"/>
            <a:ext cx="2783840" cy="28725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500" marR="43815" indent="-177800">
              <a:lnSpc>
                <a:spcPts val="14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300" b="1" spc="-5" dirty="0" err="1" smtClean="0">
                <a:solidFill>
                  <a:srgbClr val="585858"/>
                </a:solidFill>
                <a:cs typeface="Calibri"/>
              </a:rPr>
              <a:t>Пошук</a:t>
            </a:r>
            <a:r>
              <a:rPr lang="ru-RU" sz="1300" b="1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b="1" spc="-5" dirty="0" err="1" smtClean="0">
                <a:solidFill>
                  <a:srgbClr val="585858"/>
                </a:solidFill>
                <a:cs typeface="Calibri"/>
              </a:rPr>
              <a:t>місця</a:t>
            </a:r>
            <a:r>
              <a:rPr lang="ru-RU" sz="1300" b="1" spc="-5" dirty="0" smtClean="0">
                <a:solidFill>
                  <a:srgbClr val="585858"/>
                </a:solidFill>
                <a:cs typeface="Calibri"/>
              </a:rPr>
              <a:t> для </a:t>
            </a:r>
            <a:r>
              <a:rPr lang="ru-RU" sz="1300" b="1" spc="-5" dirty="0" err="1" smtClean="0">
                <a:solidFill>
                  <a:srgbClr val="585858"/>
                </a:solidFill>
                <a:cs typeface="Calibri"/>
              </a:rPr>
              <a:t>профнавчання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: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кандидати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без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місця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для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профнавчання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: (2012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р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.: 15 600, 2013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р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.: 21 000);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зниження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числа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навчальних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підприємств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(особливо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малих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та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середніх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)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з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24% (2009 г.) до 21,3% (2013)</a:t>
            </a:r>
          </a:p>
          <a:p>
            <a:pPr marL="190500" marR="43815" indent="-177800">
              <a:lnSpc>
                <a:spcPts val="14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300" b="1" spc="-5" dirty="0" err="1" smtClean="0">
                <a:solidFill>
                  <a:srgbClr val="585858"/>
                </a:solidFill>
                <a:cs typeface="Calibri"/>
              </a:rPr>
              <a:t>Зростання</a:t>
            </a:r>
            <a:r>
              <a:rPr lang="ru-RU" sz="1300" b="1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b="1" spc="-5" dirty="0" err="1" smtClean="0">
                <a:solidFill>
                  <a:srgbClr val="585858"/>
                </a:solidFill>
                <a:cs typeface="Calibri"/>
              </a:rPr>
              <a:t>вимог</a:t>
            </a:r>
            <a:r>
              <a:rPr lang="ru-RU" sz="1300" b="1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до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робочого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місця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/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навчального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місця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на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підприємстві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(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іноземні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мови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т. д.)</a:t>
            </a:r>
          </a:p>
          <a:p>
            <a:pPr marL="190500" marR="43815" indent="-177800">
              <a:lnSpc>
                <a:spcPts val="14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300" b="1" spc="-5" dirty="0" err="1" smtClean="0">
                <a:solidFill>
                  <a:srgbClr val="585858"/>
                </a:solidFill>
                <a:cs typeface="Calibri"/>
              </a:rPr>
              <a:t>Поліпшення</a:t>
            </a:r>
            <a:r>
              <a:rPr lang="ru-RU" sz="1300" b="1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b="1" spc="-5" dirty="0" err="1" smtClean="0">
                <a:solidFill>
                  <a:srgbClr val="585858"/>
                </a:solidFill>
                <a:cs typeface="Calibri"/>
              </a:rPr>
              <a:t>можливостей</a:t>
            </a:r>
            <a:r>
              <a:rPr lang="ru-RU" sz="1300" b="1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b="1" spc="-5" dirty="0" err="1" smtClean="0">
                <a:solidFill>
                  <a:srgbClr val="585858"/>
                </a:solidFill>
                <a:cs typeface="Calibri"/>
              </a:rPr>
              <a:t>навчання</a:t>
            </a:r>
            <a:r>
              <a:rPr lang="ru-RU" sz="1300" b="1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b="1" spc="-5" dirty="0" err="1" smtClean="0">
                <a:solidFill>
                  <a:srgbClr val="585858"/>
                </a:solidFill>
                <a:cs typeface="Calibri"/>
              </a:rPr>
              <a:t>впродовж</a:t>
            </a:r>
            <a:r>
              <a:rPr lang="ru-RU" sz="1300" b="1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b="1" spc="-5" dirty="0" err="1" smtClean="0">
                <a:solidFill>
                  <a:srgbClr val="585858"/>
                </a:solidFill>
                <a:cs typeface="Calibri"/>
              </a:rPr>
              <a:t>усього</a:t>
            </a:r>
            <a:r>
              <a:rPr lang="ru-RU" sz="1300" b="1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b="1" spc="-5" dirty="0" err="1" smtClean="0">
                <a:solidFill>
                  <a:srgbClr val="585858"/>
                </a:solidFill>
                <a:cs typeface="Calibri"/>
              </a:rPr>
              <a:t>життя</a:t>
            </a:r>
            <a:r>
              <a:rPr lang="ru-RU" sz="1300" b="1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(особливо для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кандидатів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в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віці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)</a:t>
            </a:r>
          </a:p>
          <a:p>
            <a:pPr marL="190500" marR="43815" indent="-177800">
              <a:lnSpc>
                <a:spcPts val="14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300" b="1" spc="-5" dirty="0" smtClean="0">
                <a:solidFill>
                  <a:srgbClr val="585858"/>
                </a:solidFill>
                <a:cs typeface="Calibri"/>
              </a:rPr>
              <a:t>Доступ до </a:t>
            </a:r>
            <a:r>
              <a:rPr lang="ru-RU" sz="1300" b="1" spc="-5" dirty="0" err="1" smtClean="0">
                <a:solidFill>
                  <a:srgbClr val="585858"/>
                </a:solidFill>
                <a:cs typeface="Calibri"/>
              </a:rPr>
              <a:t>дуальної</a:t>
            </a:r>
            <a:r>
              <a:rPr lang="ru-RU" sz="1300" b="1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b="1" spc="-5" dirty="0" err="1" smtClean="0">
                <a:solidFill>
                  <a:srgbClr val="585858"/>
                </a:solidFill>
                <a:cs typeface="Calibri"/>
              </a:rPr>
              <a:t>профосвіти</a:t>
            </a:r>
            <a:r>
              <a:rPr lang="ru-RU" sz="1300" b="1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роботі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завдяки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компетенцій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,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отриманих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неформальним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шляхом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45663" y="1485900"/>
            <a:ext cx="140144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 smtClean="0">
                <a:solidFill>
                  <a:srgbClr val="E36C09"/>
                </a:solidFill>
                <a:latin typeface="Calibri"/>
                <a:cs typeface="Calibri"/>
              </a:rPr>
              <a:t>Р</a:t>
            </a:r>
            <a:r>
              <a:rPr lang="uk-UA" sz="1800" b="1" dirty="0" err="1" smtClean="0">
                <a:solidFill>
                  <a:srgbClr val="E36C09"/>
                </a:solidFill>
                <a:latin typeface="Calibri"/>
                <a:cs typeface="Calibri"/>
              </a:rPr>
              <a:t>оботодавці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45663" y="2041652"/>
            <a:ext cx="2510790" cy="28007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500" marR="75565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300" b="1" spc="-5" dirty="0" err="1" smtClean="0">
                <a:solidFill>
                  <a:srgbClr val="585858"/>
                </a:solidFill>
                <a:cs typeface="Calibri"/>
              </a:rPr>
              <a:t>Пошук</a:t>
            </a:r>
            <a:r>
              <a:rPr lang="ru-RU" sz="1300" b="1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b="1" spc="-5" dirty="0" err="1" smtClean="0">
                <a:solidFill>
                  <a:srgbClr val="585858"/>
                </a:solidFill>
                <a:cs typeface="Calibri"/>
              </a:rPr>
              <a:t>учнів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: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зростання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числа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незайнятих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місць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для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профнавчання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з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17 300 (2009 г.) до 33 500 (2013 г.);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кількість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нових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договорів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про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профонавчання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знизилося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в 2013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р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на 20 500 (3,7%).</a:t>
            </a:r>
          </a:p>
          <a:p>
            <a:pPr marL="190500" marR="75565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300" b="1" spc="-5" dirty="0" err="1" smtClean="0">
                <a:solidFill>
                  <a:srgbClr val="585858"/>
                </a:solidFill>
                <a:cs typeface="Calibri"/>
              </a:rPr>
              <a:t>Пошук</a:t>
            </a:r>
            <a:r>
              <a:rPr lang="ru-RU" sz="1300" b="1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b="1" spc="-5" dirty="0" err="1" smtClean="0">
                <a:solidFill>
                  <a:srgbClr val="585858"/>
                </a:solidFill>
                <a:cs typeface="Calibri"/>
              </a:rPr>
              <a:t>компетентних</a:t>
            </a:r>
            <a:r>
              <a:rPr lang="ru-RU" sz="1300" b="1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b="1" spc="-5" dirty="0" err="1" smtClean="0">
                <a:solidFill>
                  <a:srgbClr val="585858"/>
                </a:solidFill>
                <a:cs typeface="Calibri"/>
              </a:rPr>
              <a:t>учнів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,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які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володіють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здібностями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,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знаннями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нормами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поведінки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для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профнавчання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(«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готовність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до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профнавчання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»)</a:t>
            </a:r>
          </a:p>
          <a:p>
            <a:pPr marL="190500" marR="75565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300" b="1" spc="-5" dirty="0" err="1" smtClean="0">
                <a:solidFill>
                  <a:srgbClr val="585858"/>
                </a:solidFill>
                <a:cs typeface="Calibri"/>
              </a:rPr>
              <a:t>Включення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в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процес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людей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з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обмеженими</a:t>
            </a:r>
            <a:r>
              <a:rPr lang="ru-RU" sz="13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00" spc="-5" dirty="0" err="1" smtClean="0">
                <a:solidFill>
                  <a:srgbClr val="585858"/>
                </a:solidFill>
                <a:cs typeface="Calibri"/>
              </a:rPr>
              <a:t>можливостями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24600" y="1447800"/>
            <a:ext cx="121094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uk-UA" sz="1800" b="1" spc="-25" dirty="0" smtClean="0">
                <a:solidFill>
                  <a:srgbClr val="E36C09"/>
                </a:solidFill>
                <a:latin typeface="Calibri"/>
                <a:cs typeface="Calibri"/>
              </a:rPr>
              <a:t>Держава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31789" y="2026158"/>
            <a:ext cx="2765425" cy="28007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500" marR="285115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400" b="1" spc="-25" dirty="0" smtClean="0">
                <a:solidFill>
                  <a:srgbClr val="585858"/>
                </a:solidFill>
                <a:cs typeface="Calibri"/>
              </a:rPr>
              <a:t>Уже </a:t>
            </a:r>
            <a:r>
              <a:rPr lang="ru-RU" sz="1400" b="1" spc="-25" dirty="0" err="1" smtClean="0">
                <a:solidFill>
                  <a:srgbClr val="585858"/>
                </a:solidFill>
                <a:cs typeface="Calibri"/>
              </a:rPr>
              <a:t>прогнозується</a:t>
            </a:r>
            <a:r>
              <a:rPr lang="ru-RU" sz="1400" b="1" spc="-2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spc="-25" dirty="0" err="1" smtClean="0">
                <a:solidFill>
                  <a:srgbClr val="585858"/>
                </a:solidFill>
                <a:cs typeface="Calibri"/>
              </a:rPr>
              <a:t>дефіцит</a:t>
            </a:r>
            <a:r>
              <a:rPr lang="ru-RU" sz="1400" b="1" spc="-2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spc="-25" dirty="0" err="1" smtClean="0">
                <a:solidFill>
                  <a:srgbClr val="585858"/>
                </a:solidFill>
                <a:cs typeface="Calibri"/>
              </a:rPr>
              <a:t>фахівців</a:t>
            </a:r>
            <a:endParaRPr lang="ru-RU" sz="1400" b="1" spc="-25" dirty="0" smtClean="0">
              <a:solidFill>
                <a:srgbClr val="585858"/>
              </a:solidFill>
              <a:cs typeface="Calibri"/>
            </a:endParaRPr>
          </a:p>
          <a:p>
            <a:pPr marL="190500" marR="285115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400" b="1" spc="-25" dirty="0" err="1" smtClean="0">
                <a:solidFill>
                  <a:srgbClr val="585858"/>
                </a:solidFill>
                <a:cs typeface="Calibri"/>
              </a:rPr>
              <a:t>Демографічні</a:t>
            </a:r>
            <a:r>
              <a:rPr lang="ru-RU" sz="1400" b="1" spc="-2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spc="-25" dirty="0" err="1" smtClean="0">
                <a:solidFill>
                  <a:srgbClr val="585858"/>
                </a:solidFill>
                <a:cs typeface="Calibri"/>
              </a:rPr>
              <a:t>зміни</a:t>
            </a:r>
            <a:r>
              <a:rPr lang="ru-RU" sz="1400" b="1" spc="-2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spc="-25" dirty="0" err="1" smtClean="0">
                <a:solidFill>
                  <a:srgbClr val="585858"/>
                </a:solidFill>
                <a:cs typeface="Calibri"/>
              </a:rPr>
              <a:t>ведуть</a:t>
            </a:r>
            <a:r>
              <a:rPr lang="ru-RU" sz="1400" b="1" spc="-25" dirty="0" smtClean="0">
                <a:solidFill>
                  <a:srgbClr val="585858"/>
                </a:solidFill>
                <a:cs typeface="Calibri"/>
              </a:rPr>
              <a:t> до </a:t>
            </a:r>
            <a:r>
              <a:rPr lang="ru-RU" sz="1400" b="1" spc="-25" dirty="0" err="1" smtClean="0">
                <a:solidFill>
                  <a:srgbClr val="585858"/>
                </a:solidFill>
                <a:cs typeface="Calibri"/>
              </a:rPr>
              <a:t>зменшення</a:t>
            </a:r>
            <a:r>
              <a:rPr lang="ru-RU" sz="1400" b="1" spc="-2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spc="-25" dirty="0" err="1" smtClean="0">
                <a:solidFill>
                  <a:srgbClr val="585858"/>
                </a:solidFill>
                <a:cs typeface="Calibri"/>
              </a:rPr>
              <a:t>кількості</a:t>
            </a:r>
            <a:r>
              <a:rPr lang="ru-RU" sz="1400" b="1" spc="-2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spc="-25" dirty="0" err="1" smtClean="0">
                <a:solidFill>
                  <a:srgbClr val="585858"/>
                </a:solidFill>
                <a:cs typeface="Calibri"/>
              </a:rPr>
              <a:t>молоді</a:t>
            </a:r>
            <a:r>
              <a:rPr lang="ru-RU" sz="1400" b="1" spc="-25" dirty="0" smtClean="0">
                <a:solidFill>
                  <a:srgbClr val="585858"/>
                </a:solidFill>
                <a:cs typeface="Calibri"/>
              </a:rPr>
              <a:t> на ринку </a:t>
            </a:r>
            <a:r>
              <a:rPr lang="ru-RU" sz="1400" b="1" spc="-25" dirty="0" err="1" smtClean="0">
                <a:solidFill>
                  <a:srgbClr val="585858"/>
                </a:solidFill>
                <a:cs typeface="Calibri"/>
              </a:rPr>
              <a:t>праці</a:t>
            </a:r>
            <a:endParaRPr lang="ru-RU" sz="1400" b="1" spc="-25" dirty="0" smtClean="0">
              <a:solidFill>
                <a:srgbClr val="585858"/>
              </a:solidFill>
              <a:cs typeface="Calibri"/>
            </a:endParaRPr>
          </a:p>
          <a:p>
            <a:pPr marL="190500" marR="285115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400" b="1" spc="-25" dirty="0" err="1" smtClean="0">
                <a:solidFill>
                  <a:srgbClr val="585858"/>
                </a:solidFill>
                <a:cs typeface="Calibri"/>
              </a:rPr>
              <a:t>Тенденція</a:t>
            </a:r>
            <a:r>
              <a:rPr lang="ru-RU" sz="1400" b="1" spc="-2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spc="-25" dirty="0" err="1" smtClean="0">
                <a:solidFill>
                  <a:srgbClr val="585858"/>
                </a:solidFill>
                <a:cs typeface="Calibri"/>
              </a:rPr>
              <a:t>молоді</a:t>
            </a:r>
            <a:r>
              <a:rPr lang="ru-RU" sz="1400" b="1" spc="-25" dirty="0" smtClean="0">
                <a:solidFill>
                  <a:srgbClr val="585858"/>
                </a:solidFill>
                <a:cs typeface="Calibri"/>
              </a:rPr>
              <a:t> все </a:t>
            </a:r>
            <a:r>
              <a:rPr lang="ru-RU" sz="1400" b="1" spc="-25" dirty="0" err="1" smtClean="0">
                <a:solidFill>
                  <a:srgbClr val="585858"/>
                </a:solidFill>
                <a:cs typeface="Calibri"/>
              </a:rPr>
              <a:t>частіше</a:t>
            </a:r>
            <a:r>
              <a:rPr lang="ru-RU" sz="1400" b="1" spc="-2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spc="-25" dirty="0" err="1" smtClean="0">
                <a:solidFill>
                  <a:srgbClr val="585858"/>
                </a:solidFill>
                <a:cs typeface="Calibri"/>
              </a:rPr>
              <a:t>вибирати</a:t>
            </a:r>
            <a:r>
              <a:rPr lang="ru-RU" sz="1400" b="1" spc="-2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spc="-25" dirty="0" err="1" smtClean="0">
                <a:solidFill>
                  <a:srgbClr val="585858"/>
                </a:solidFill>
                <a:cs typeface="Calibri"/>
              </a:rPr>
              <a:t>вищу</a:t>
            </a:r>
            <a:r>
              <a:rPr lang="ru-RU" sz="1400" b="1" spc="-2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spc="-25" dirty="0" err="1" smtClean="0">
                <a:solidFill>
                  <a:srgbClr val="585858"/>
                </a:solidFill>
                <a:cs typeface="Calibri"/>
              </a:rPr>
              <a:t>освіту</a:t>
            </a:r>
            <a:endParaRPr lang="ru-RU" sz="1400" b="1" spc="-25" dirty="0" smtClean="0">
              <a:solidFill>
                <a:srgbClr val="585858"/>
              </a:solidFill>
              <a:cs typeface="Calibri"/>
            </a:endParaRPr>
          </a:p>
          <a:p>
            <a:pPr marL="190500" marR="285115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400" b="1" spc="-25" dirty="0" err="1" smtClean="0">
                <a:solidFill>
                  <a:srgbClr val="585858"/>
                </a:solidFill>
                <a:cs typeface="Calibri"/>
              </a:rPr>
              <a:t>Сильні</a:t>
            </a:r>
            <a:r>
              <a:rPr lang="ru-RU" sz="1400" b="1" spc="-2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spc="-25" dirty="0" err="1" smtClean="0">
                <a:solidFill>
                  <a:srgbClr val="585858"/>
                </a:solidFill>
                <a:cs typeface="Calibri"/>
              </a:rPr>
              <a:t>регіональні</a:t>
            </a:r>
            <a:r>
              <a:rPr lang="ru-RU" sz="1400" b="1" spc="-2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spc="-25" dirty="0" err="1" smtClean="0">
                <a:solidFill>
                  <a:srgbClr val="585858"/>
                </a:solidFill>
                <a:cs typeface="Calibri"/>
              </a:rPr>
              <a:t>відмінності</a:t>
            </a:r>
            <a:r>
              <a:rPr lang="ru-RU" sz="1400" b="1" spc="-2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spc="-25" dirty="0" err="1" smtClean="0">
                <a:solidFill>
                  <a:srgbClr val="585858"/>
                </a:solidFill>
                <a:cs typeface="Calibri"/>
              </a:rPr>
              <a:t>з</a:t>
            </a:r>
            <a:r>
              <a:rPr lang="ru-RU" sz="1400" b="1" spc="-25" dirty="0" smtClean="0">
                <a:solidFill>
                  <a:srgbClr val="585858"/>
                </a:solidFill>
                <a:cs typeface="Calibri"/>
              </a:rPr>
              <a:t> точки </a:t>
            </a:r>
            <a:r>
              <a:rPr lang="ru-RU" sz="1400" b="1" spc="-25" dirty="0" err="1" smtClean="0">
                <a:solidFill>
                  <a:srgbClr val="585858"/>
                </a:solidFill>
                <a:cs typeface="Calibri"/>
              </a:rPr>
              <a:t>зору</a:t>
            </a:r>
            <a:r>
              <a:rPr lang="ru-RU" sz="1400" b="1" spc="-2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spc="-25" dirty="0" err="1" smtClean="0">
                <a:solidFill>
                  <a:srgbClr val="585858"/>
                </a:solidFill>
                <a:cs typeface="Calibri"/>
              </a:rPr>
              <a:t>пропозиції</a:t>
            </a:r>
            <a:r>
              <a:rPr lang="ru-RU" sz="1400" b="1" spc="-2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spc="-25" dirty="0" err="1" smtClean="0">
                <a:solidFill>
                  <a:srgbClr val="585858"/>
                </a:solidFill>
                <a:cs typeface="Calibri"/>
              </a:rPr>
              <a:t>профнавчання</a:t>
            </a:r>
            <a:r>
              <a:rPr lang="ru-RU" sz="1400" b="1" spc="-2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spc="-25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400" b="1" spc="-2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spc="-25" dirty="0" err="1" smtClean="0">
                <a:solidFill>
                  <a:srgbClr val="585858"/>
                </a:solidFill>
                <a:cs typeface="Calibri"/>
              </a:rPr>
              <a:t>попиту</a:t>
            </a:r>
            <a:r>
              <a:rPr lang="ru-RU" sz="1400" b="1" spc="-25" dirty="0" smtClean="0">
                <a:solidFill>
                  <a:srgbClr val="585858"/>
                </a:solidFill>
                <a:cs typeface="Calibri"/>
              </a:rPr>
              <a:t> на </a:t>
            </a:r>
            <a:r>
              <a:rPr lang="ru-RU" sz="1400" b="1" spc="-25" dirty="0" err="1" smtClean="0">
                <a:solidFill>
                  <a:srgbClr val="585858"/>
                </a:solidFill>
                <a:cs typeface="Calibri"/>
              </a:rPr>
              <a:t>нього</a:t>
            </a:r>
            <a:endParaRPr lang="ru-RU" sz="1400" b="1" spc="-25" dirty="0" smtClean="0">
              <a:solidFill>
                <a:srgbClr val="585858"/>
              </a:solidFill>
              <a:cs typeface="Calibri"/>
            </a:endParaRPr>
          </a:p>
          <a:p>
            <a:pPr marL="190500" marR="285115" indent="-177800">
              <a:lnSpc>
                <a:spcPct val="100000"/>
              </a:lnSpc>
              <a:buFont typeface="Arial"/>
              <a:buChar char="•"/>
              <a:tabLst>
                <a:tab pos="191135" algn="l"/>
              </a:tabLst>
            </a:pPr>
            <a:r>
              <a:rPr lang="ru-RU" sz="1400" b="1" spc="-25" dirty="0" err="1" smtClean="0">
                <a:solidFill>
                  <a:srgbClr val="585858"/>
                </a:solidFill>
                <a:cs typeface="Calibri"/>
              </a:rPr>
              <a:t>Включення</a:t>
            </a:r>
            <a:r>
              <a:rPr lang="ru-RU" sz="1400" b="1" spc="-25" dirty="0" smtClean="0">
                <a:solidFill>
                  <a:srgbClr val="585858"/>
                </a:solidFill>
                <a:cs typeface="Calibri"/>
              </a:rPr>
              <a:t> в </a:t>
            </a:r>
            <a:r>
              <a:rPr lang="ru-RU" sz="1400" b="1" spc="-25" dirty="0" err="1" smtClean="0">
                <a:solidFill>
                  <a:srgbClr val="585858"/>
                </a:solidFill>
                <a:cs typeface="Calibri"/>
              </a:rPr>
              <a:t>процес</a:t>
            </a:r>
            <a:r>
              <a:rPr lang="ru-RU" sz="1400" b="1" spc="-25" dirty="0" smtClean="0">
                <a:solidFill>
                  <a:srgbClr val="585858"/>
                </a:solidFill>
                <a:cs typeface="Calibri"/>
              </a:rPr>
              <a:t> людей </a:t>
            </a:r>
            <a:r>
              <a:rPr lang="ru-RU" sz="1400" b="1" spc="-25" dirty="0" err="1" smtClean="0">
                <a:solidFill>
                  <a:srgbClr val="585858"/>
                </a:solidFill>
                <a:cs typeface="Calibri"/>
              </a:rPr>
              <a:t>з</a:t>
            </a:r>
            <a:r>
              <a:rPr lang="ru-RU" sz="1400" b="1" spc="-2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spc="-25" dirty="0" err="1" smtClean="0">
                <a:solidFill>
                  <a:srgbClr val="585858"/>
                </a:solidFill>
                <a:cs typeface="Calibri"/>
              </a:rPr>
              <a:t>обмеженими</a:t>
            </a:r>
            <a:r>
              <a:rPr lang="ru-RU" sz="1400" b="1" spc="-2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spc="-25" dirty="0" err="1" smtClean="0">
                <a:solidFill>
                  <a:srgbClr val="585858"/>
                </a:solidFill>
                <a:cs typeface="Calibri"/>
              </a:rPr>
              <a:t>можливостями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89559" y="5667755"/>
            <a:ext cx="1813560" cy="3703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941933" y="5708396"/>
            <a:ext cx="810667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 smtClean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lang="uk-UA" sz="1600" b="1" spc="-5" dirty="0" err="1" smtClean="0">
                <a:solidFill>
                  <a:srgbClr val="FFFFFF"/>
                </a:solidFill>
                <a:latin typeface="Calibri"/>
                <a:cs typeface="Calibri"/>
              </a:rPr>
              <a:t>несок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390648" y="5696102"/>
            <a:ext cx="3886200" cy="1054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5" dirty="0" smtClean="0">
                <a:solidFill>
                  <a:srgbClr val="E36C09"/>
                </a:solidFill>
                <a:latin typeface="Calibri"/>
                <a:cs typeface="Calibri"/>
              </a:rPr>
              <a:t>Б</a:t>
            </a:r>
            <a:r>
              <a:rPr lang="uk-UA" sz="1800" b="1" spc="-5" dirty="0" smtClean="0">
                <a:solidFill>
                  <a:srgbClr val="E36C09"/>
                </a:solidFill>
                <a:latin typeface="Calibri"/>
                <a:cs typeface="Calibri"/>
              </a:rPr>
              <a:t>і</a:t>
            </a:r>
            <a:r>
              <a:rPr sz="1800" b="1" spc="-5" dirty="0" err="1" smtClean="0">
                <a:solidFill>
                  <a:srgbClr val="E36C09"/>
                </a:solidFill>
                <a:latin typeface="Calibri"/>
                <a:cs typeface="Calibri"/>
              </a:rPr>
              <a:t>знес</a:t>
            </a:r>
            <a:r>
              <a:rPr sz="1800" b="1" spc="-5" dirty="0" smtClean="0">
                <a:solidFill>
                  <a:srgbClr val="E36C09"/>
                </a:solidFill>
                <a:latin typeface="Calibri"/>
                <a:cs typeface="Calibri"/>
              </a:rPr>
              <a:t>/</a:t>
            </a:r>
            <a:r>
              <a:rPr lang="uk-UA" sz="1800" b="1" spc="-5" dirty="0" smtClean="0">
                <a:solidFill>
                  <a:srgbClr val="E36C09"/>
                </a:solidFill>
                <a:latin typeface="Calibri"/>
                <a:cs typeface="Calibri"/>
              </a:rPr>
              <a:t>суспільство</a:t>
            </a:r>
            <a:endParaRPr sz="1800" dirty="0">
              <a:latin typeface="Calibri"/>
              <a:cs typeface="Calibri"/>
            </a:endParaRPr>
          </a:p>
          <a:p>
            <a:pPr marL="190500" indent="-177800">
              <a:lnSpc>
                <a:spcPct val="100000"/>
              </a:lnSpc>
              <a:spcBef>
                <a:spcPts val="50"/>
              </a:spcBef>
              <a:buFont typeface="Arial"/>
              <a:buChar char="•"/>
              <a:tabLst>
                <a:tab pos="191135" algn="l"/>
              </a:tabLst>
            </a:pPr>
            <a:r>
              <a:rPr lang="ru-RU" sz="1200" spc="-15" dirty="0" err="1" smtClean="0">
                <a:solidFill>
                  <a:srgbClr val="585858"/>
                </a:solidFill>
                <a:cs typeface="Calibri"/>
              </a:rPr>
              <a:t>Окремі</a:t>
            </a:r>
            <a:r>
              <a:rPr lang="ru-RU" sz="1200" spc="-1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200" spc="-15" dirty="0" err="1" smtClean="0">
                <a:solidFill>
                  <a:srgbClr val="585858"/>
                </a:solidFill>
                <a:cs typeface="Calibri"/>
              </a:rPr>
              <a:t>групи</a:t>
            </a:r>
            <a:r>
              <a:rPr lang="ru-RU" sz="1200" spc="-1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200" spc="-15" dirty="0" err="1" smtClean="0">
                <a:solidFill>
                  <a:srgbClr val="585858"/>
                </a:solidFill>
                <a:cs typeface="Calibri"/>
              </a:rPr>
              <a:t>мають</a:t>
            </a:r>
            <a:r>
              <a:rPr lang="ru-RU" sz="1200" spc="-1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200" spc="-15" dirty="0" err="1" smtClean="0">
                <a:solidFill>
                  <a:srgbClr val="585858"/>
                </a:solidFill>
                <a:cs typeface="Calibri"/>
              </a:rPr>
              <a:t>складності</a:t>
            </a:r>
            <a:r>
              <a:rPr lang="ru-RU" sz="1200" spc="-15" dirty="0" smtClean="0">
                <a:solidFill>
                  <a:srgbClr val="585858"/>
                </a:solidFill>
                <a:cs typeface="Calibri"/>
              </a:rPr>
              <a:t> при </a:t>
            </a:r>
            <a:r>
              <a:rPr lang="ru-RU" sz="1200" spc="-15" dirty="0" err="1" smtClean="0">
                <a:solidFill>
                  <a:srgbClr val="585858"/>
                </a:solidFill>
                <a:cs typeface="Calibri"/>
              </a:rPr>
              <a:t>пошуку</a:t>
            </a:r>
            <a:r>
              <a:rPr lang="ru-RU" sz="1200" spc="-1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200" spc="-15" dirty="0" err="1" smtClean="0">
                <a:solidFill>
                  <a:srgbClr val="585858"/>
                </a:solidFill>
                <a:cs typeface="Calibri"/>
              </a:rPr>
              <a:t>місця</a:t>
            </a:r>
            <a:r>
              <a:rPr lang="ru-RU" sz="1200" spc="-15" dirty="0" smtClean="0">
                <a:solidFill>
                  <a:srgbClr val="585858"/>
                </a:solidFill>
                <a:cs typeface="Calibri"/>
              </a:rPr>
              <a:t> для </a:t>
            </a:r>
            <a:r>
              <a:rPr lang="ru-RU" sz="1200" spc="-15" dirty="0" err="1" smtClean="0">
                <a:solidFill>
                  <a:srgbClr val="585858"/>
                </a:solidFill>
                <a:cs typeface="Calibri"/>
              </a:rPr>
              <a:t>профнавчання</a:t>
            </a:r>
            <a:r>
              <a:rPr lang="ru-RU" sz="1200" spc="-1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200" spc="-15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200" spc="-15" dirty="0" smtClean="0">
                <a:solidFill>
                  <a:srgbClr val="585858"/>
                </a:solidFill>
                <a:cs typeface="Calibri"/>
              </a:rPr>
              <a:t> на початку </a:t>
            </a:r>
            <a:r>
              <a:rPr lang="ru-RU" sz="1200" spc="-15" dirty="0" err="1" smtClean="0">
                <a:solidFill>
                  <a:srgbClr val="585858"/>
                </a:solidFill>
                <a:cs typeface="Calibri"/>
              </a:rPr>
              <a:t>робочої</a:t>
            </a:r>
            <a:r>
              <a:rPr lang="ru-RU" sz="1200" spc="-1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200" spc="-15" dirty="0" err="1" smtClean="0">
                <a:solidFill>
                  <a:srgbClr val="585858"/>
                </a:solidFill>
                <a:cs typeface="Calibri"/>
              </a:rPr>
              <a:t>діяльності</a:t>
            </a:r>
            <a:endParaRPr lang="ru-RU" sz="1200" spc="-15" dirty="0" smtClean="0">
              <a:solidFill>
                <a:srgbClr val="585858"/>
              </a:solidFill>
              <a:cs typeface="Calibri"/>
            </a:endParaRPr>
          </a:p>
          <a:p>
            <a:pPr marL="190500" indent="-177800">
              <a:lnSpc>
                <a:spcPct val="100000"/>
              </a:lnSpc>
              <a:spcBef>
                <a:spcPts val="50"/>
              </a:spcBef>
              <a:buFont typeface="Arial"/>
              <a:buChar char="•"/>
              <a:tabLst>
                <a:tab pos="191135" algn="l"/>
              </a:tabLst>
            </a:pPr>
            <a:r>
              <a:rPr lang="ru-RU" sz="1200" spc="-15" dirty="0" smtClean="0">
                <a:solidFill>
                  <a:srgbClr val="585858"/>
                </a:solidFill>
                <a:cs typeface="Calibri"/>
              </a:rPr>
              <a:t>Непроста задача </a:t>
            </a:r>
            <a:r>
              <a:rPr lang="ru-RU" sz="1200" spc="-15" dirty="0" err="1" smtClean="0">
                <a:solidFill>
                  <a:srgbClr val="585858"/>
                </a:solidFill>
                <a:cs typeface="Calibri"/>
              </a:rPr>
              <a:t>відповідності</a:t>
            </a:r>
            <a:r>
              <a:rPr lang="ru-RU" sz="1200" spc="-1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200" spc="-15" dirty="0" err="1" smtClean="0">
                <a:solidFill>
                  <a:srgbClr val="585858"/>
                </a:solidFill>
                <a:cs typeface="Calibri"/>
              </a:rPr>
              <a:t>нинішнім</a:t>
            </a:r>
            <a:r>
              <a:rPr lang="ru-RU" sz="1200" spc="-1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200" spc="-15" dirty="0" err="1" smtClean="0">
                <a:solidFill>
                  <a:srgbClr val="585858"/>
                </a:solidFill>
                <a:cs typeface="Calibri"/>
              </a:rPr>
              <a:t>вимогам</a:t>
            </a:r>
            <a:r>
              <a:rPr lang="ru-RU" sz="1200" spc="-1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200" spc="-15" dirty="0" err="1" smtClean="0">
                <a:solidFill>
                  <a:srgbClr val="585858"/>
                </a:solidFill>
                <a:cs typeface="Calibri"/>
              </a:rPr>
              <a:t>підприємств</a:t>
            </a:r>
            <a:r>
              <a:rPr lang="ru-RU" sz="1200" spc="-15" dirty="0" smtClean="0">
                <a:solidFill>
                  <a:srgbClr val="585858"/>
                </a:solidFill>
                <a:cs typeface="Calibri"/>
              </a:rPr>
              <a:t> до </a:t>
            </a:r>
            <a:r>
              <a:rPr lang="ru-RU" sz="1200" spc="-15" dirty="0" err="1" smtClean="0">
                <a:solidFill>
                  <a:srgbClr val="585858"/>
                </a:solidFill>
                <a:cs typeface="Calibri"/>
              </a:rPr>
              <a:t>фахівця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042656" y="1183525"/>
            <a:ext cx="598195" cy="6631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942585" y="1136929"/>
            <a:ext cx="362623" cy="81137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320861" y="1260233"/>
            <a:ext cx="309054" cy="7115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855089" y="1258239"/>
            <a:ext cx="332511" cy="7087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334" y="789178"/>
            <a:ext cx="6782434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1315" marR="5080" indent="-349250">
              <a:lnSpc>
                <a:spcPct val="100000"/>
              </a:lnSpc>
            </a:pPr>
            <a:r>
              <a:rPr spc="-65" dirty="0"/>
              <a:t>IV. </a:t>
            </a:r>
            <a:r>
              <a:rPr lang="ru-RU" spc="-5" dirty="0" err="1" smtClean="0"/>
              <a:t>Чому</a:t>
            </a:r>
            <a:r>
              <a:rPr lang="ru-RU" spc="-5" dirty="0" smtClean="0"/>
              <a:t> дуальна </a:t>
            </a:r>
            <a:r>
              <a:rPr lang="ru-RU" spc="-5" dirty="0" err="1" smtClean="0"/>
              <a:t>професійна</a:t>
            </a:r>
            <a:r>
              <a:rPr lang="ru-RU" spc="-5" dirty="0" smtClean="0"/>
              <a:t> </a:t>
            </a:r>
            <a:r>
              <a:rPr lang="ru-RU" spc="-5" dirty="0" err="1" smtClean="0"/>
              <a:t>освіта</a:t>
            </a:r>
            <a:r>
              <a:rPr lang="ru-RU" spc="-5" dirty="0" smtClean="0"/>
              <a:t> </a:t>
            </a:r>
            <a:r>
              <a:rPr lang="ru-RU" spc="-5" dirty="0" err="1" smtClean="0"/>
              <a:t>функціонує</a:t>
            </a:r>
            <a:r>
              <a:rPr lang="ru-RU" spc="-5" dirty="0" smtClean="0"/>
              <a:t> в </a:t>
            </a:r>
            <a:r>
              <a:rPr lang="ru-RU" spc="-5" dirty="0" err="1" smtClean="0"/>
              <a:t>Німеччині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546303" y="1845945"/>
            <a:ext cx="7899400" cy="42532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Історично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сформована система</a:t>
            </a: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Високорозвинена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промислова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нація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має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велику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потребу в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кваліфікованих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фахівцях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на ринку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праці</a:t>
            </a:r>
            <a:endParaRPr lang="ru-RU" sz="1900" spc="-5" dirty="0" smtClean="0">
              <a:solidFill>
                <a:srgbClr val="585858"/>
              </a:solidFill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Розвинені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малі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середні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підприємства</a:t>
            </a:r>
            <a:endParaRPr lang="ru-RU" sz="1900" spc="-5" dirty="0" smtClean="0">
              <a:solidFill>
                <a:srgbClr val="585858"/>
              </a:solidFill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Навчальні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підприємства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знають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про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переваги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мають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необхідні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можливості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та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компетенції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для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профосвіти</a:t>
            </a:r>
            <a:endParaRPr lang="ru-RU" sz="1900" spc="-5" dirty="0" smtClean="0">
              <a:solidFill>
                <a:srgbClr val="585858"/>
              </a:solidFill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Впливове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компетентне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представництво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роботодавців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працівників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(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палати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,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профспілки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,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асоціації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)</a:t>
            </a: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Широке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громадське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визнання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стандартів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профосвіти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завдяки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сильній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ролі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соціальних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партнерів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та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культурі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спільної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діяльності</a:t>
            </a:r>
            <a:endParaRPr lang="ru-RU" sz="1900" spc="-5" dirty="0" smtClean="0">
              <a:solidFill>
                <a:srgbClr val="585858"/>
              </a:solidFill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Ефективні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можливості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управління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держави</a:t>
            </a:r>
            <a:endParaRPr lang="ru-RU" sz="1900" spc="-5" dirty="0" smtClean="0">
              <a:solidFill>
                <a:srgbClr val="585858"/>
              </a:solidFill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Компетентні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викладачі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кваліфікований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навчальний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персонал на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виробництві</a:t>
            </a:r>
            <a:endParaRPr lang="ru-RU" sz="1900" spc="-5" dirty="0" smtClean="0">
              <a:solidFill>
                <a:srgbClr val="585858"/>
              </a:solidFill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Підготовка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молодих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людей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загальноосвітньої</a:t>
            </a:r>
            <a:r>
              <a:rPr lang="ru-RU" sz="1900" spc="-5" dirty="0" smtClean="0">
                <a:solidFill>
                  <a:srgbClr val="585858"/>
                </a:solidFill>
                <a:cs typeface="Calibri"/>
              </a:rPr>
              <a:t> системою до </a:t>
            </a:r>
            <a:r>
              <a:rPr lang="ru-RU" sz="1900" spc="-5" dirty="0" err="1" smtClean="0">
                <a:solidFill>
                  <a:srgbClr val="585858"/>
                </a:solidFill>
                <a:cs typeface="Calibri"/>
              </a:rPr>
              <a:t>профосвіти</a:t>
            </a:r>
            <a:endParaRPr sz="19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914400"/>
            <a:ext cx="6339840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1465" marR="5080" indent="-279400">
              <a:lnSpc>
                <a:spcPts val="2700"/>
              </a:lnSpc>
            </a:pPr>
            <a:r>
              <a:rPr spc="-95" dirty="0"/>
              <a:t>V. </a:t>
            </a:r>
            <a:r>
              <a:rPr lang="ru-RU" dirty="0" err="1" smtClean="0"/>
              <a:t>П'ять</a:t>
            </a:r>
            <a:r>
              <a:rPr lang="ru-RU" dirty="0" smtClean="0"/>
              <a:t> </a:t>
            </a:r>
            <a:r>
              <a:rPr lang="ru-RU" dirty="0" err="1" smtClean="0"/>
              <a:t>показників</a:t>
            </a:r>
            <a:r>
              <a:rPr lang="ru-RU" dirty="0" smtClean="0"/>
              <a:t> </a:t>
            </a:r>
            <a:r>
              <a:rPr lang="ru-RU" dirty="0" err="1" smtClean="0"/>
              <a:t>якості</a:t>
            </a:r>
            <a:r>
              <a:rPr lang="ru-RU" dirty="0" smtClean="0"/>
              <a:t> </a:t>
            </a:r>
            <a:r>
              <a:rPr lang="ru-RU" dirty="0" err="1" smtClean="0"/>
              <a:t>професійної</a:t>
            </a:r>
            <a:r>
              <a:rPr lang="ru-RU" dirty="0" smtClean="0"/>
              <a:t> </a:t>
            </a:r>
            <a:r>
              <a:rPr lang="ru-RU" dirty="0" err="1" smtClean="0"/>
              <a:t>освіти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70991" y="1630553"/>
            <a:ext cx="7115175" cy="46782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1104900" indent="-342900">
              <a:lnSpc>
                <a:spcPct val="100000"/>
              </a:lnSpc>
              <a:tabLst>
                <a:tab pos="367665" algn="l"/>
                <a:tab pos="368300" algn="l"/>
              </a:tabLst>
            </a:pPr>
            <a:r>
              <a:rPr lang="ru-RU" sz="2000" b="1" i="1" spc="-5" dirty="0" smtClean="0">
                <a:cs typeface="Calibri"/>
              </a:rPr>
              <a:t>1</a:t>
            </a:r>
            <a:r>
              <a:rPr lang="ru-RU" b="1" i="1" spc="-5" dirty="0" smtClean="0">
                <a:cs typeface="Calibri"/>
              </a:rPr>
              <a:t>.   </a:t>
            </a:r>
            <a:r>
              <a:rPr lang="ru-RU" b="1" i="1" spc="-5" dirty="0" err="1" smtClean="0">
                <a:cs typeface="Calibri"/>
              </a:rPr>
              <a:t>Співпраця</a:t>
            </a:r>
            <a:r>
              <a:rPr lang="ru-RU" b="1" i="1" spc="-5" dirty="0" smtClean="0">
                <a:cs typeface="Calibri"/>
              </a:rPr>
              <a:t> </a:t>
            </a:r>
            <a:r>
              <a:rPr lang="ru-RU" b="1" i="1" spc="-5" dirty="0" err="1" smtClean="0">
                <a:cs typeface="Calibri"/>
              </a:rPr>
              <a:t>між</a:t>
            </a:r>
            <a:r>
              <a:rPr lang="ru-RU" b="1" i="1" spc="-5" dirty="0" smtClean="0">
                <a:cs typeface="Calibri"/>
              </a:rPr>
              <a:t> </a:t>
            </a:r>
            <a:r>
              <a:rPr lang="ru-RU" b="1" i="1" spc="-5" dirty="0" err="1" smtClean="0">
                <a:cs typeface="Calibri"/>
              </a:rPr>
              <a:t>політиками</a:t>
            </a:r>
            <a:r>
              <a:rPr lang="ru-RU" b="1" i="1" spc="-5" dirty="0" smtClean="0">
                <a:cs typeface="Calibri"/>
              </a:rPr>
              <a:t>, </a:t>
            </a:r>
            <a:r>
              <a:rPr lang="ru-RU" b="1" i="1" spc="-5" dirty="0" err="1" smtClean="0">
                <a:cs typeface="Calibri"/>
              </a:rPr>
              <a:t>бізнесом</a:t>
            </a:r>
            <a:r>
              <a:rPr lang="ru-RU" b="1" i="1" spc="-5" dirty="0" smtClean="0">
                <a:cs typeface="Calibri"/>
              </a:rPr>
              <a:t> </a:t>
            </a:r>
            <a:r>
              <a:rPr lang="ru-RU" b="1" i="1" spc="-5" dirty="0" err="1" smtClean="0">
                <a:cs typeface="Calibri"/>
              </a:rPr>
              <a:t>і</a:t>
            </a:r>
            <a:r>
              <a:rPr lang="ru-RU" b="1" i="1" spc="-5" dirty="0" smtClean="0">
                <a:cs typeface="Calibri"/>
              </a:rPr>
              <a:t> </a:t>
            </a:r>
            <a:r>
              <a:rPr lang="ru-RU" b="1" i="1" spc="-5" dirty="0" err="1" smtClean="0">
                <a:cs typeface="Calibri"/>
              </a:rPr>
              <a:t>соціальними</a:t>
            </a:r>
            <a:r>
              <a:rPr lang="ru-RU" b="1" i="1" spc="-5" dirty="0" smtClean="0">
                <a:cs typeface="Calibri"/>
              </a:rPr>
              <a:t> партнерами</a:t>
            </a:r>
          </a:p>
          <a:p>
            <a:pPr marL="355600" marR="1104900" indent="-342900">
              <a:lnSpc>
                <a:spcPct val="100000"/>
              </a:lnSpc>
              <a:tabLst>
                <a:tab pos="367665" algn="l"/>
                <a:tab pos="368300" algn="l"/>
              </a:tabLst>
            </a:pPr>
            <a:r>
              <a:rPr lang="ru-RU" sz="1400" i="1" spc="-5" dirty="0" smtClean="0">
                <a:cs typeface="Calibri"/>
              </a:rPr>
              <a:t>         </a:t>
            </a:r>
            <a:r>
              <a:rPr lang="ru-RU" sz="1400" i="1" spc="-5" dirty="0" err="1" smtClean="0">
                <a:cs typeface="Calibri"/>
              </a:rPr>
              <a:t>Наприклад</a:t>
            </a:r>
            <a:r>
              <a:rPr lang="ru-RU" sz="1400" i="1" spc="-5" dirty="0" smtClean="0">
                <a:cs typeface="Calibri"/>
              </a:rPr>
              <a:t>, </a:t>
            </a:r>
            <a:r>
              <a:rPr lang="ru-RU" sz="1400" i="1" spc="-5" dirty="0" err="1" smtClean="0">
                <a:cs typeface="Calibri"/>
              </a:rPr>
              <a:t>екзаменаційна</a:t>
            </a:r>
            <a:r>
              <a:rPr lang="ru-RU" sz="1400" i="1" spc="-5" dirty="0" smtClean="0">
                <a:cs typeface="Calibri"/>
              </a:rPr>
              <a:t> </a:t>
            </a:r>
            <a:r>
              <a:rPr lang="ru-RU" sz="1400" i="1" spc="-5" dirty="0" err="1" smtClean="0">
                <a:cs typeface="Calibri"/>
              </a:rPr>
              <a:t>комісія</a:t>
            </a:r>
            <a:r>
              <a:rPr lang="ru-RU" sz="1400" i="1" spc="-5" dirty="0" smtClean="0">
                <a:cs typeface="Calibri"/>
              </a:rPr>
              <a:t>, </a:t>
            </a:r>
            <a:r>
              <a:rPr lang="ru-RU" sz="1400" i="1" spc="-5" dirty="0" err="1" smtClean="0">
                <a:cs typeface="Calibri"/>
              </a:rPr>
              <a:t>стандарти</a:t>
            </a:r>
            <a:r>
              <a:rPr lang="ru-RU" sz="1400" i="1" spc="-5" dirty="0" smtClean="0">
                <a:cs typeface="Calibri"/>
              </a:rPr>
              <a:t> </a:t>
            </a:r>
            <a:r>
              <a:rPr lang="ru-RU" sz="1400" i="1" spc="-5" dirty="0" err="1" smtClean="0">
                <a:cs typeface="Calibri"/>
              </a:rPr>
              <a:t>професійної</a:t>
            </a:r>
            <a:r>
              <a:rPr lang="ru-RU" sz="1400" i="1" spc="-5" dirty="0" smtClean="0">
                <a:cs typeface="Calibri"/>
              </a:rPr>
              <a:t> </a:t>
            </a:r>
            <a:r>
              <a:rPr lang="ru-RU" sz="1400" i="1" spc="-5" dirty="0" err="1" smtClean="0">
                <a:cs typeface="Calibri"/>
              </a:rPr>
              <a:t>освіти</a:t>
            </a:r>
            <a:endParaRPr lang="ru-RU" sz="1400" i="1" spc="-5" dirty="0" smtClean="0">
              <a:cs typeface="Calibri"/>
            </a:endParaRPr>
          </a:p>
          <a:p>
            <a:pPr marL="355600" marR="1104900" indent="-342900">
              <a:lnSpc>
                <a:spcPct val="100000"/>
              </a:lnSpc>
              <a:buAutoNum type="arabicPeriod"/>
              <a:tabLst>
                <a:tab pos="367665" algn="l"/>
                <a:tab pos="368300" algn="l"/>
              </a:tabLst>
            </a:pPr>
            <a:endParaRPr lang="uk-UA" sz="1000" i="1" spc="-5" dirty="0" smtClean="0">
              <a:cs typeface="Calibri"/>
            </a:endParaRPr>
          </a:p>
          <a:p>
            <a:pPr marL="355600" marR="1104900" indent="-342900">
              <a:lnSpc>
                <a:spcPct val="100000"/>
              </a:lnSpc>
              <a:buAutoNum type="arabicPeriod"/>
              <a:tabLst>
                <a:tab pos="367665" algn="l"/>
                <a:tab pos="368300" algn="l"/>
              </a:tabLst>
            </a:pPr>
            <a:endParaRPr lang="ru-RU" i="1" spc="-5" dirty="0" smtClean="0">
              <a:cs typeface="Calibri"/>
            </a:endParaRPr>
          </a:p>
          <a:p>
            <a:pPr marL="355600" marR="1104900" indent="-342900">
              <a:lnSpc>
                <a:spcPct val="100000"/>
              </a:lnSpc>
              <a:tabLst>
                <a:tab pos="367665" algn="l"/>
                <a:tab pos="368300" algn="l"/>
              </a:tabLst>
            </a:pPr>
            <a:r>
              <a:rPr lang="ru-RU" b="1" i="1" spc="-5" dirty="0" smtClean="0">
                <a:cs typeface="Calibri"/>
              </a:rPr>
              <a:t>2.   </a:t>
            </a:r>
            <a:r>
              <a:rPr lang="ru-RU" b="1" i="1" spc="-5" dirty="0" err="1" smtClean="0">
                <a:cs typeface="Calibri"/>
              </a:rPr>
              <a:t>Навчання</a:t>
            </a:r>
            <a:r>
              <a:rPr lang="ru-RU" b="1" i="1" spc="-5" dirty="0" smtClean="0">
                <a:cs typeface="Calibri"/>
              </a:rPr>
              <a:t> в </a:t>
            </a:r>
            <a:r>
              <a:rPr lang="ru-RU" b="1" i="1" spc="-5" dirty="0" err="1" smtClean="0">
                <a:cs typeface="Calibri"/>
              </a:rPr>
              <a:t>ході</a:t>
            </a:r>
            <a:r>
              <a:rPr lang="ru-RU" b="1" i="1" spc="-5" dirty="0" smtClean="0">
                <a:cs typeface="Calibri"/>
              </a:rPr>
              <a:t> </a:t>
            </a:r>
            <a:r>
              <a:rPr lang="ru-RU" b="1" i="1" spc="-5" dirty="0" err="1" smtClean="0">
                <a:cs typeface="Calibri"/>
              </a:rPr>
              <a:t>робочого</a:t>
            </a:r>
            <a:r>
              <a:rPr lang="ru-RU" b="1" i="1" spc="-5" dirty="0" smtClean="0">
                <a:cs typeface="Calibri"/>
              </a:rPr>
              <a:t> </a:t>
            </a:r>
            <a:r>
              <a:rPr lang="ru-RU" b="1" i="1" spc="-5" dirty="0" err="1" smtClean="0">
                <a:cs typeface="Calibri"/>
              </a:rPr>
              <a:t>процесу</a:t>
            </a:r>
            <a:endParaRPr lang="ru-RU" b="1" i="1" spc="-5" dirty="0" smtClean="0">
              <a:cs typeface="Calibri"/>
            </a:endParaRPr>
          </a:p>
          <a:p>
            <a:pPr marL="355600" marR="1104900" indent="-342900">
              <a:lnSpc>
                <a:spcPct val="100000"/>
              </a:lnSpc>
              <a:tabLst>
                <a:tab pos="367665" algn="l"/>
                <a:tab pos="368300" algn="l"/>
              </a:tabLst>
            </a:pPr>
            <a:r>
              <a:rPr lang="ru-RU" i="1" spc="-5" dirty="0" smtClean="0">
                <a:cs typeface="Calibri"/>
              </a:rPr>
              <a:t>      </a:t>
            </a:r>
            <a:r>
              <a:rPr lang="ru-RU" sz="1400" i="1" spc="-5" dirty="0" err="1" smtClean="0">
                <a:cs typeface="Calibri"/>
              </a:rPr>
              <a:t>Наприклад</a:t>
            </a:r>
            <a:r>
              <a:rPr lang="ru-RU" sz="1400" i="1" spc="-5" dirty="0" smtClean="0">
                <a:cs typeface="Calibri"/>
              </a:rPr>
              <a:t>, </a:t>
            </a:r>
            <a:r>
              <a:rPr lang="ru-RU" sz="1400" i="1" spc="-5" dirty="0" err="1" smtClean="0">
                <a:cs typeface="Calibri"/>
              </a:rPr>
              <a:t>виробниче</a:t>
            </a:r>
            <a:r>
              <a:rPr lang="ru-RU" sz="1400" i="1" spc="-5" dirty="0" smtClean="0">
                <a:cs typeface="Calibri"/>
              </a:rPr>
              <a:t> </a:t>
            </a:r>
            <a:r>
              <a:rPr lang="ru-RU" sz="1400" i="1" spc="-5" dirty="0" err="1" smtClean="0">
                <a:cs typeface="Calibri"/>
              </a:rPr>
              <a:t>навчання</a:t>
            </a:r>
            <a:r>
              <a:rPr lang="ru-RU" sz="1400" i="1" spc="-5" dirty="0" smtClean="0">
                <a:cs typeface="Calibri"/>
              </a:rPr>
              <a:t> = 70%</a:t>
            </a:r>
            <a:endParaRPr lang="ru-RU" i="1" spc="-5" dirty="0" smtClean="0">
              <a:cs typeface="Calibri"/>
            </a:endParaRPr>
          </a:p>
          <a:p>
            <a:pPr marL="355600" marR="1104900" indent="-342900">
              <a:lnSpc>
                <a:spcPct val="100000"/>
              </a:lnSpc>
              <a:buAutoNum type="arabicPeriod"/>
              <a:tabLst>
                <a:tab pos="367665" algn="l"/>
                <a:tab pos="368300" algn="l"/>
              </a:tabLst>
            </a:pPr>
            <a:endParaRPr lang="uk-UA" i="1" spc="-5" dirty="0" smtClean="0">
              <a:cs typeface="Calibri"/>
            </a:endParaRPr>
          </a:p>
          <a:p>
            <a:pPr marL="355600" marR="1104900" indent="-342900">
              <a:lnSpc>
                <a:spcPct val="100000"/>
              </a:lnSpc>
              <a:buAutoNum type="arabicPeriod"/>
              <a:tabLst>
                <a:tab pos="367665" algn="l"/>
                <a:tab pos="368300" algn="l"/>
              </a:tabLst>
            </a:pPr>
            <a:endParaRPr lang="ru-RU" sz="1100" i="1" spc="-5" dirty="0" smtClean="0">
              <a:cs typeface="Calibri"/>
            </a:endParaRPr>
          </a:p>
          <a:p>
            <a:pPr marL="355600" marR="1104900" indent="-342900">
              <a:lnSpc>
                <a:spcPct val="100000"/>
              </a:lnSpc>
              <a:tabLst>
                <a:tab pos="367665" algn="l"/>
                <a:tab pos="368300" algn="l"/>
              </a:tabLst>
            </a:pPr>
            <a:r>
              <a:rPr lang="ru-RU" b="1" i="1" spc="-5" dirty="0" smtClean="0">
                <a:cs typeface="Calibri"/>
              </a:rPr>
              <a:t>3.    </a:t>
            </a:r>
            <a:r>
              <a:rPr lang="ru-RU" b="1" i="1" spc="-5" dirty="0" err="1" smtClean="0">
                <a:cs typeface="Calibri"/>
              </a:rPr>
              <a:t>Визнання</a:t>
            </a:r>
            <a:r>
              <a:rPr lang="ru-RU" b="1" i="1" spc="-5" dirty="0" smtClean="0">
                <a:cs typeface="Calibri"/>
              </a:rPr>
              <a:t> </a:t>
            </a:r>
            <a:r>
              <a:rPr lang="ru-RU" b="1" i="1" spc="-5" dirty="0" err="1" smtClean="0">
                <a:cs typeface="Calibri"/>
              </a:rPr>
              <a:t>національних</a:t>
            </a:r>
            <a:r>
              <a:rPr lang="ru-RU" b="1" i="1" spc="-5" dirty="0" smtClean="0">
                <a:cs typeface="Calibri"/>
              </a:rPr>
              <a:t> </a:t>
            </a:r>
            <a:r>
              <a:rPr lang="ru-RU" b="1" i="1" spc="-5" dirty="0" err="1" smtClean="0">
                <a:cs typeface="Calibri"/>
              </a:rPr>
              <a:t>стандартів</a:t>
            </a:r>
            <a:endParaRPr lang="ru-RU" b="1" i="1" spc="-5" dirty="0" smtClean="0">
              <a:cs typeface="Calibri"/>
            </a:endParaRPr>
          </a:p>
          <a:p>
            <a:pPr marL="355600" marR="1104900" indent="-342900">
              <a:lnSpc>
                <a:spcPct val="100000"/>
              </a:lnSpc>
              <a:tabLst>
                <a:tab pos="367665" algn="l"/>
                <a:tab pos="368300" algn="l"/>
              </a:tabLst>
            </a:pPr>
            <a:r>
              <a:rPr lang="ru-RU" i="1" spc="-5" dirty="0" smtClean="0">
                <a:cs typeface="Calibri"/>
              </a:rPr>
              <a:t>       </a:t>
            </a:r>
            <a:r>
              <a:rPr lang="ru-RU" sz="1400" i="1" spc="-5" dirty="0" err="1" smtClean="0">
                <a:cs typeface="Calibri"/>
              </a:rPr>
              <a:t>Наприклад</a:t>
            </a:r>
            <a:r>
              <a:rPr lang="ru-RU" sz="1400" i="1" spc="-5" dirty="0" smtClean="0">
                <a:cs typeface="Calibri"/>
              </a:rPr>
              <a:t>, </a:t>
            </a:r>
            <a:r>
              <a:rPr lang="ru-RU" sz="1400" i="1" spc="-5" dirty="0" err="1" smtClean="0">
                <a:cs typeface="Calibri"/>
              </a:rPr>
              <a:t>стандартів</a:t>
            </a:r>
            <a:r>
              <a:rPr lang="ru-RU" sz="1400" i="1" spc="-5" dirty="0" smtClean="0">
                <a:cs typeface="Calibri"/>
              </a:rPr>
              <a:t> </a:t>
            </a:r>
            <a:r>
              <a:rPr lang="ru-RU" sz="1400" i="1" spc="-5" dirty="0" err="1" smtClean="0">
                <a:cs typeface="Calibri"/>
              </a:rPr>
              <a:t>профосвіти</a:t>
            </a:r>
            <a:r>
              <a:rPr lang="ru-RU" sz="1400" i="1" spc="-5" dirty="0" smtClean="0">
                <a:cs typeface="Calibri"/>
              </a:rPr>
              <a:t>, </a:t>
            </a:r>
            <a:r>
              <a:rPr lang="ru-RU" sz="1400" i="1" spc="-5" dirty="0" err="1" smtClean="0">
                <a:cs typeface="Calibri"/>
              </a:rPr>
              <a:t>свідоцтва</a:t>
            </a:r>
            <a:r>
              <a:rPr lang="ru-RU" sz="1400" i="1" spc="-5" dirty="0" smtClean="0">
                <a:cs typeface="Calibri"/>
              </a:rPr>
              <a:t> </a:t>
            </a:r>
            <a:r>
              <a:rPr lang="ru-RU" sz="1400" i="1" spc="-5" dirty="0" err="1" smtClean="0">
                <a:cs typeface="Calibri"/>
              </a:rPr>
              <a:t>палати</a:t>
            </a:r>
            <a:endParaRPr lang="ru-RU" sz="1400" i="1" spc="-5" dirty="0" smtClean="0">
              <a:cs typeface="Calibri"/>
            </a:endParaRPr>
          </a:p>
          <a:p>
            <a:pPr marL="355600" marR="1104900" indent="-342900">
              <a:lnSpc>
                <a:spcPct val="100000"/>
              </a:lnSpc>
              <a:buAutoNum type="arabicPeriod"/>
              <a:tabLst>
                <a:tab pos="367665" algn="l"/>
                <a:tab pos="368300" algn="l"/>
              </a:tabLst>
            </a:pPr>
            <a:endParaRPr lang="uk-UA" i="1" spc="-5" dirty="0" smtClean="0">
              <a:cs typeface="Calibri"/>
            </a:endParaRPr>
          </a:p>
          <a:p>
            <a:pPr marL="355600" marR="1104900" indent="-342900">
              <a:lnSpc>
                <a:spcPct val="100000"/>
              </a:lnSpc>
              <a:buAutoNum type="arabicPeriod"/>
              <a:tabLst>
                <a:tab pos="367665" algn="l"/>
                <a:tab pos="368300" algn="l"/>
              </a:tabLst>
            </a:pPr>
            <a:endParaRPr lang="ru-RU" sz="1000" i="1" spc="-5" dirty="0" smtClean="0">
              <a:cs typeface="Calibri"/>
            </a:endParaRPr>
          </a:p>
          <a:p>
            <a:pPr marL="355600" marR="1104900" indent="-342900">
              <a:lnSpc>
                <a:spcPct val="100000"/>
              </a:lnSpc>
              <a:tabLst>
                <a:tab pos="367665" algn="l"/>
                <a:tab pos="368300" algn="l"/>
              </a:tabLst>
            </a:pPr>
            <a:r>
              <a:rPr lang="ru-RU" b="1" i="1" spc="-5" dirty="0" smtClean="0">
                <a:cs typeface="Calibri"/>
              </a:rPr>
              <a:t>4.    </a:t>
            </a:r>
            <a:r>
              <a:rPr lang="ru-RU" b="1" i="1" spc="-5" dirty="0" err="1" smtClean="0">
                <a:cs typeface="Calibri"/>
              </a:rPr>
              <a:t>Кваліфікований</a:t>
            </a:r>
            <a:r>
              <a:rPr lang="ru-RU" b="1" i="1" spc="-5" dirty="0" smtClean="0">
                <a:cs typeface="Calibri"/>
              </a:rPr>
              <a:t> персонал </a:t>
            </a:r>
            <a:r>
              <a:rPr lang="ru-RU" b="1" i="1" spc="-5" dirty="0" err="1" smtClean="0">
                <a:cs typeface="Calibri"/>
              </a:rPr>
              <a:t>профосвіти</a:t>
            </a:r>
            <a:endParaRPr lang="ru-RU" b="1" i="1" spc="-5" dirty="0" smtClean="0">
              <a:cs typeface="Calibri"/>
            </a:endParaRPr>
          </a:p>
          <a:p>
            <a:pPr marL="355600" marR="1104900" indent="-342900">
              <a:lnSpc>
                <a:spcPct val="100000"/>
              </a:lnSpc>
              <a:tabLst>
                <a:tab pos="367665" algn="l"/>
                <a:tab pos="368300" algn="l"/>
              </a:tabLst>
            </a:pPr>
            <a:r>
              <a:rPr lang="ru-RU" sz="1400" i="1" spc="-5" dirty="0" smtClean="0">
                <a:cs typeface="Calibri"/>
              </a:rPr>
              <a:t>          </a:t>
            </a:r>
            <a:r>
              <a:rPr lang="ru-RU" sz="1400" i="1" spc="-5" dirty="0" err="1" smtClean="0">
                <a:cs typeface="Calibri"/>
              </a:rPr>
              <a:t>Наприклад</a:t>
            </a:r>
            <a:r>
              <a:rPr lang="ru-RU" sz="1400" i="1" spc="-5" dirty="0" smtClean="0">
                <a:cs typeface="Calibri"/>
              </a:rPr>
              <a:t>, </a:t>
            </a:r>
            <a:r>
              <a:rPr lang="ru-RU" sz="1400" i="1" spc="-5" dirty="0" err="1" smtClean="0">
                <a:cs typeface="Calibri"/>
              </a:rPr>
              <a:t>кваліфіковані</a:t>
            </a:r>
            <a:r>
              <a:rPr lang="ru-RU" sz="1400" i="1" spc="-5" dirty="0" smtClean="0">
                <a:cs typeface="Calibri"/>
              </a:rPr>
              <a:t> </a:t>
            </a:r>
            <a:r>
              <a:rPr lang="ru-RU" sz="1400" i="1" spc="-5" dirty="0" err="1" smtClean="0">
                <a:cs typeface="Calibri"/>
              </a:rPr>
              <a:t>інструктори</a:t>
            </a:r>
            <a:r>
              <a:rPr lang="ru-RU" sz="1400" i="1" spc="-5" dirty="0" smtClean="0">
                <a:cs typeface="Calibri"/>
              </a:rPr>
              <a:t> на </a:t>
            </a:r>
            <a:r>
              <a:rPr lang="ru-RU" sz="1400" i="1" spc="-5" dirty="0" err="1" smtClean="0">
                <a:cs typeface="Calibri"/>
              </a:rPr>
              <a:t>підприємствах</a:t>
            </a:r>
            <a:r>
              <a:rPr lang="ru-RU" sz="1400" i="1" spc="-5" dirty="0" smtClean="0">
                <a:cs typeface="Calibri"/>
              </a:rPr>
              <a:t> </a:t>
            </a:r>
            <a:r>
              <a:rPr lang="ru-RU" sz="1400" i="1" spc="-5" dirty="0" err="1" smtClean="0">
                <a:cs typeface="Calibri"/>
              </a:rPr>
              <a:t>і</a:t>
            </a:r>
            <a:r>
              <a:rPr lang="ru-RU" sz="1400" i="1" spc="-5" dirty="0" smtClean="0">
                <a:cs typeface="Calibri"/>
              </a:rPr>
              <a:t> </a:t>
            </a:r>
            <a:r>
              <a:rPr lang="ru-RU" sz="1400" i="1" spc="-5" dirty="0" err="1" smtClean="0">
                <a:cs typeface="Calibri"/>
              </a:rPr>
              <a:t>викладачі</a:t>
            </a:r>
            <a:endParaRPr lang="ru-RU" sz="1400" i="1" spc="-5" dirty="0" smtClean="0">
              <a:cs typeface="Calibri"/>
            </a:endParaRPr>
          </a:p>
          <a:p>
            <a:pPr marL="355600" marR="1104900" indent="-342900">
              <a:lnSpc>
                <a:spcPct val="100000"/>
              </a:lnSpc>
              <a:buAutoNum type="arabicPeriod"/>
              <a:tabLst>
                <a:tab pos="367665" algn="l"/>
                <a:tab pos="368300" algn="l"/>
              </a:tabLst>
            </a:pPr>
            <a:endParaRPr lang="uk-UA" i="1" spc="-5" dirty="0" smtClean="0">
              <a:cs typeface="Calibri"/>
            </a:endParaRPr>
          </a:p>
          <a:p>
            <a:pPr marL="355600" marR="1104900" indent="-342900">
              <a:lnSpc>
                <a:spcPct val="100000"/>
              </a:lnSpc>
              <a:buAutoNum type="arabicPeriod"/>
              <a:tabLst>
                <a:tab pos="367665" algn="l"/>
                <a:tab pos="368300" algn="l"/>
              </a:tabLst>
            </a:pPr>
            <a:endParaRPr lang="ru-RU" sz="1200" i="1" spc="-5" dirty="0" smtClean="0">
              <a:cs typeface="Calibri"/>
            </a:endParaRPr>
          </a:p>
          <a:p>
            <a:pPr marL="355600" marR="1104900" indent="-342900">
              <a:lnSpc>
                <a:spcPct val="100000"/>
              </a:lnSpc>
              <a:tabLst>
                <a:tab pos="367665" algn="l"/>
                <a:tab pos="368300" algn="l"/>
              </a:tabLst>
            </a:pPr>
            <a:r>
              <a:rPr lang="ru-RU" b="1" i="1" spc="-5" dirty="0" smtClean="0">
                <a:cs typeface="Calibri"/>
              </a:rPr>
              <a:t>5.    </a:t>
            </a:r>
            <a:r>
              <a:rPr lang="ru-RU" b="1" i="1" spc="-5" dirty="0" err="1" smtClean="0">
                <a:cs typeface="Calibri"/>
              </a:rPr>
              <a:t>Інституційні</a:t>
            </a:r>
            <a:r>
              <a:rPr lang="ru-RU" b="1" i="1" spc="-5" dirty="0" smtClean="0">
                <a:cs typeface="Calibri"/>
              </a:rPr>
              <a:t> </a:t>
            </a:r>
            <a:r>
              <a:rPr lang="ru-RU" b="1" i="1" spc="-5" dirty="0" err="1" smtClean="0">
                <a:cs typeface="Calibri"/>
              </a:rPr>
              <a:t>дослідження</a:t>
            </a:r>
            <a:r>
              <a:rPr lang="ru-RU" b="1" i="1" spc="-5" dirty="0" smtClean="0">
                <a:cs typeface="Calibri"/>
              </a:rPr>
              <a:t> </a:t>
            </a:r>
            <a:r>
              <a:rPr lang="ru-RU" b="1" i="1" spc="-5" dirty="0" err="1" smtClean="0">
                <a:cs typeface="Calibri"/>
              </a:rPr>
              <a:t>і</a:t>
            </a:r>
            <a:r>
              <a:rPr lang="ru-RU" b="1" i="1" spc="-5" dirty="0" smtClean="0">
                <a:cs typeface="Calibri"/>
              </a:rPr>
              <a:t> </a:t>
            </a:r>
            <a:r>
              <a:rPr lang="ru-RU" b="1" i="1" spc="-5" dirty="0" err="1" smtClean="0">
                <a:cs typeface="Calibri"/>
              </a:rPr>
              <a:t>консультування</a:t>
            </a:r>
            <a:endParaRPr lang="ru-RU" b="1" i="1" spc="-5" dirty="0" smtClean="0">
              <a:cs typeface="Calibri"/>
            </a:endParaRPr>
          </a:p>
          <a:p>
            <a:pPr marL="355600" marR="1104900" indent="-342900">
              <a:lnSpc>
                <a:spcPct val="100000"/>
              </a:lnSpc>
              <a:tabLst>
                <a:tab pos="367665" algn="l"/>
                <a:tab pos="368300" algn="l"/>
              </a:tabLst>
            </a:pPr>
            <a:r>
              <a:rPr lang="ru-RU" sz="1400" i="1" spc="-5" dirty="0" smtClean="0">
                <a:cs typeface="Calibri"/>
              </a:rPr>
              <a:t>          </a:t>
            </a:r>
            <a:r>
              <a:rPr lang="ru-RU" sz="1400" i="1" spc="-5" dirty="0" err="1" smtClean="0">
                <a:cs typeface="Calibri"/>
              </a:rPr>
              <a:t>Наприклад</a:t>
            </a:r>
            <a:r>
              <a:rPr lang="ru-RU" sz="1400" i="1" spc="-5" dirty="0" smtClean="0">
                <a:cs typeface="Calibri"/>
              </a:rPr>
              <a:t>, </a:t>
            </a:r>
            <a:r>
              <a:rPr lang="ru-RU" sz="1400" i="1" spc="-5" dirty="0" err="1" smtClean="0">
                <a:cs typeface="Calibri"/>
              </a:rPr>
              <a:t>звіт</a:t>
            </a:r>
            <a:r>
              <a:rPr lang="ru-RU" sz="1400" i="1" spc="-5" dirty="0" smtClean="0">
                <a:cs typeface="Calibri"/>
              </a:rPr>
              <a:t> про </a:t>
            </a:r>
            <a:r>
              <a:rPr lang="ru-RU" sz="1400" i="1" spc="-5" dirty="0" err="1" smtClean="0">
                <a:cs typeface="Calibri"/>
              </a:rPr>
              <a:t>профосвіту</a:t>
            </a:r>
            <a:r>
              <a:rPr lang="ru-RU" sz="1400" i="1" spc="-5" dirty="0" smtClean="0">
                <a:cs typeface="Calibri"/>
              </a:rPr>
              <a:t> </a:t>
            </a:r>
            <a:r>
              <a:rPr lang="en-US" sz="1400" i="1" spc="-5" dirty="0" smtClean="0">
                <a:cs typeface="Calibri"/>
              </a:rPr>
              <a:t>BIBB, </a:t>
            </a:r>
            <a:r>
              <a:rPr lang="ru-RU" sz="1400" i="1" spc="-5" dirty="0" err="1" smtClean="0">
                <a:cs typeface="Calibri"/>
              </a:rPr>
              <a:t>стандарти</a:t>
            </a:r>
            <a:r>
              <a:rPr lang="ru-RU" sz="1400" i="1" spc="-5" dirty="0" smtClean="0">
                <a:cs typeface="Calibri"/>
              </a:rPr>
              <a:t> </a:t>
            </a:r>
            <a:r>
              <a:rPr lang="ru-RU" sz="1400" i="1" spc="-5" dirty="0" err="1" smtClean="0">
                <a:cs typeface="Calibri"/>
              </a:rPr>
              <a:t>професійної</a:t>
            </a:r>
            <a:r>
              <a:rPr lang="ru-RU" sz="1400" i="1" spc="-5" dirty="0" smtClean="0">
                <a:cs typeface="Calibri"/>
              </a:rPr>
              <a:t> </a:t>
            </a:r>
            <a:r>
              <a:rPr lang="ru-RU" sz="1400" i="1" spc="-5" dirty="0" err="1" smtClean="0">
                <a:cs typeface="Calibri"/>
              </a:rPr>
              <a:t>освіти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229600" y="3657600"/>
            <a:ext cx="421652" cy="67181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772400" y="3657600"/>
            <a:ext cx="402704" cy="6470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48600" y="5562600"/>
            <a:ext cx="401231" cy="60911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20000" y="2667000"/>
            <a:ext cx="684276" cy="7741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Группа 15"/>
          <p:cNvGrpSpPr/>
          <p:nvPr/>
        </p:nvGrpSpPr>
        <p:grpSpPr>
          <a:xfrm>
            <a:off x="7696200" y="2667000"/>
            <a:ext cx="598170" cy="688340"/>
            <a:chOff x="7731744" y="2817669"/>
            <a:chExt cx="598170" cy="688340"/>
          </a:xfrm>
        </p:grpSpPr>
        <p:sp>
          <p:nvSpPr>
            <p:cNvPr id="9" name="object 9"/>
            <p:cNvSpPr/>
            <p:nvPr/>
          </p:nvSpPr>
          <p:spPr>
            <a:xfrm>
              <a:off x="7731744" y="2817669"/>
              <a:ext cx="598170" cy="688340"/>
            </a:xfrm>
            <a:custGeom>
              <a:avLst/>
              <a:gdLst/>
              <a:ahLst/>
              <a:cxnLst/>
              <a:rect l="l" t="t" r="r" b="b"/>
              <a:pathLst>
                <a:path w="598170" h="688339">
                  <a:moveTo>
                    <a:pt x="359378" y="0"/>
                  </a:moveTo>
                  <a:lnTo>
                    <a:pt x="315335" y="4785"/>
                  </a:lnTo>
                  <a:lnTo>
                    <a:pt x="271621" y="15140"/>
                  </a:lnTo>
                  <a:lnTo>
                    <a:pt x="228816" y="31037"/>
                  </a:lnTo>
                  <a:lnTo>
                    <a:pt x="187499" y="52449"/>
                  </a:lnTo>
                  <a:lnTo>
                    <a:pt x="148249" y="79350"/>
                  </a:lnTo>
                  <a:lnTo>
                    <a:pt x="111648" y="111712"/>
                  </a:lnTo>
                  <a:lnTo>
                    <a:pt x="79289" y="148313"/>
                  </a:lnTo>
                  <a:lnTo>
                    <a:pt x="52395" y="187562"/>
                  </a:lnTo>
                  <a:lnTo>
                    <a:pt x="30993" y="228879"/>
                  </a:lnTo>
                  <a:lnTo>
                    <a:pt x="15110" y="271685"/>
                  </a:lnTo>
                  <a:lnTo>
                    <a:pt x="4770" y="315399"/>
                  </a:lnTo>
                  <a:lnTo>
                    <a:pt x="0" y="359441"/>
                  </a:lnTo>
                  <a:lnTo>
                    <a:pt x="825" y="403232"/>
                  </a:lnTo>
                  <a:lnTo>
                    <a:pt x="7273" y="446192"/>
                  </a:lnTo>
                  <a:lnTo>
                    <a:pt x="19369" y="487741"/>
                  </a:lnTo>
                  <a:lnTo>
                    <a:pt x="37139" y="527299"/>
                  </a:lnTo>
                  <a:lnTo>
                    <a:pt x="60609" y="564286"/>
                  </a:lnTo>
                  <a:lnTo>
                    <a:pt x="89804" y="598122"/>
                  </a:lnTo>
                  <a:lnTo>
                    <a:pt x="123638" y="627318"/>
                  </a:lnTo>
                  <a:lnTo>
                    <a:pt x="160619" y="650787"/>
                  </a:lnTo>
                  <a:lnTo>
                    <a:pt x="200167" y="668555"/>
                  </a:lnTo>
                  <a:lnTo>
                    <a:pt x="241706" y="680648"/>
                  </a:lnTo>
                  <a:lnTo>
                    <a:pt x="284655" y="687092"/>
                  </a:lnTo>
                  <a:lnTo>
                    <a:pt x="328437" y="687911"/>
                  </a:lnTo>
                  <a:lnTo>
                    <a:pt x="372473" y="683131"/>
                  </a:lnTo>
                  <a:lnTo>
                    <a:pt x="416185" y="672779"/>
                  </a:lnTo>
                  <a:lnTo>
                    <a:pt x="458993" y="656879"/>
                  </a:lnTo>
                  <a:lnTo>
                    <a:pt x="500320" y="635458"/>
                  </a:lnTo>
                  <a:lnTo>
                    <a:pt x="539587" y="608540"/>
                  </a:lnTo>
                  <a:lnTo>
                    <a:pt x="576214" y="576151"/>
                  </a:lnTo>
                  <a:lnTo>
                    <a:pt x="343931" y="343995"/>
                  </a:lnTo>
                  <a:lnTo>
                    <a:pt x="598058" y="89741"/>
                  </a:lnTo>
                  <a:lnTo>
                    <a:pt x="564222" y="60548"/>
                  </a:lnTo>
                  <a:lnTo>
                    <a:pt x="527235" y="37085"/>
                  </a:lnTo>
                  <a:lnTo>
                    <a:pt x="487678" y="19325"/>
                  </a:lnTo>
                  <a:lnTo>
                    <a:pt x="446129" y="7243"/>
                  </a:lnTo>
                  <a:lnTo>
                    <a:pt x="403169" y="810"/>
                  </a:lnTo>
                  <a:lnTo>
                    <a:pt x="359378" y="0"/>
                  </a:lnTo>
                  <a:close/>
                </a:path>
              </a:pathLst>
            </a:custGeom>
            <a:solidFill>
              <a:srgbClr val="94B3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805715" y="3046285"/>
              <a:ext cx="119338" cy="25660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898892" y="2856217"/>
              <a:ext cx="177050" cy="15927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001755" y="3104654"/>
              <a:ext cx="105797" cy="24573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/>
          <p:nvPr/>
        </p:nvSpPr>
        <p:spPr>
          <a:xfrm>
            <a:off x="7620000" y="1752600"/>
            <a:ext cx="900633" cy="46605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848600" y="4648200"/>
            <a:ext cx="248894" cy="60364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153400" y="4572000"/>
            <a:ext cx="468007" cy="69885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334" y="759353"/>
            <a:ext cx="8771331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VI. </a:t>
            </a:r>
            <a:r>
              <a:rPr lang="uk-UA" dirty="0" smtClean="0"/>
              <a:t>І</a:t>
            </a:r>
            <a:r>
              <a:rPr lang="ru-RU" dirty="0" err="1" smtClean="0"/>
              <a:t>нші</a:t>
            </a:r>
            <a:r>
              <a:rPr lang="ru-RU" dirty="0" smtClean="0"/>
              <a:t> </a:t>
            </a:r>
            <a:r>
              <a:rPr lang="ru-RU" dirty="0" err="1" smtClean="0"/>
              <a:t>джерела</a:t>
            </a:r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944880" y="1975866"/>
            <a:ext cx="523240" cy="0"/>
          </a:xfrm>
          <a:custGeom>
            <a:avLst/>
            <a:gdLst/>
            <a:ahLst/>
            <a:cxnLst/>
            <a:rect l="l" t="t" r="r" b="b"/>
            <a:pathLst>
              <a:path w="523240">
                <a:moveTo>
                  <a:pt x="0" y="0"/>
                </a:moveTo>
                <a:lnTo>
                  <a:pt x="522731" y="0"/>
                </a:lnTo>
              </a:path>
            </a:pathLst>
          </a:custGeom>
          <a:ln w="12192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44880" y="2445257"/>
            <a:ext cx="523240" cy="0"/>
          </a:xfrm>
          <a:custGeom>
            <a:avLst/>
            <a:gdLst/>
            <a:ahLst/>
            <a:cxnLst/>
            <a:rect l="l" t="t" r="r" b="b"/>
            <a:pathLst>
              <a:path w="523240">
                <a:moveTo>
                  <a:pt x="0" y="0"/>
                </a:moveTo>
                <a:lnTo>
                  <a:pt x="522731" y="0"/>
                </a:lnTo>
              </a:path>
            </a:pathLst>
          </a:custGeom>
          <a:ln w="12192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07564" y="2701289"/>
            <a:ext cx="523240" cy="0"/>
          </a:xfrm>
          <a:custGeom>
            <a:avLst/>
            <a:gdLst/>
            <a:ahLst/>
            <a:cxnLst/>
            <a:rect l="l" t="t" r="r" b="b"/>
            <a:pathLst>
              <a:path w="523239">
                <a:moveTo>
                  <a:pt x="0" y="0"/>
                </a:moveTo>
                <a:lnTo>
                  <a:pt x="522731" y="0"/>
                </a:lnTo>
              </a:path>
            </a:pathLst>
          </a:custGeom>
          <a:ln w="12192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833116" y="3573017"/>
            <a:ext cx="523240" cy="0"/>
          </a:xfrm>
          <a:custGeom>
            <a:avLst/>
            <a:gdLst/>
            <a:ahLst/>
            <a:cxnLst/>
            <a:rect l="l" t="t" r="r" b="b"/>
            <a:pathLst>
              <a:path w="523239">
                <a:moveTo>
                  <a:pt x="0" y="0"/>
                </a:moveTo>
                <a:lnTo>
                  <a:pt x="522731" y="0"/>
                </a:lnTo>
              </a:path>
            </a:pathLst>
          </a:custGeom>
          <a:ln w="12191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229611" y="4042410"/>
            <a:ext cx="523240" cy="0"/>
          </a:xfrm>
          <a:custGeom>
            <a:avLst/>
            <a:gdLst/>
            <a:ahLst/>
            <a:cxnLst/>
            <a:rect l="l" t="t" r="r" b="b"/>
            <a:pathLst>
              <a:path w="523239">
                <a:moveTo>
                  <a:pt x="0" y="0"/>
                </a:moveTo>
                <a:lnTo>
                  <a:pt x="522731" y="0"/>
                </a:lnTo>
              </a:path>
            </a:pathLst>
          </a:custGeom>
          <a:ln w="12191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44880" y="4914138"/>
            <a:ext cx="523240" cy="0"/>
          </a:xfrm>
          <a:custGeom>
            <a:avLst/>
            <a:gdLst/>
            <a:ahLst/>
            <a:cxnLst/>
            <a:rect l="l" t="t" r="r" b="b"/>
            <a:pathLst>
              <a:path w="523240">
                <a:moveTo>
                  <a:pt x="0" y="0"/>
                </a:moveTo>
                <a:lnTo>
                  <a:pt x="522731" y="0"/>
                </a:lnTo>
              </a:path>
            </a:pathLst>
          </a:custGeom>
          <a:ln w="12191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44880" y="5383529"/>
            <a:ext cx="523240" cy="0"/>
          </a:xfrm>
          <a:custGeom>
            <a:avLst/>
            <a:gdLst/>
            <a:ahLst/>
            <a:cxnLst/>
            <a:rect l="l" t="t" r="r" b="b"/>
            <a:pathLst>
              <a:path w="523240">
                <a:moveTo>
                  <a:pt x="0" y="0"/>
                </a:moveTo>
                <a:lnTo>
                  <a:pt x="522731" y="0"/>
                </a:lnTo>
              </a:path>
            </a:pathLst>
          </a:custGeom>
          <a:ln w="12191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35940" y="1303273"/>
            <a:ext cx="4188460" cy="46346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 err="1" smtClean="0">
                <a:latin typeface="Calibri"/>
                <a:cs typeface="Calibri"/>
              </a:rPr>
              <a:t>Цифр</a:t>
            </a:r>
            <a:r>
              <a:rPr lang="uk-UA" sz="1400" b="1" dirty="0" smtClean="0">
                <a:latin typeface="Calibri"/>
                <a:cs typeface="Calibri"/>
              </a:rPr>
              <a:t>и та факти</a:t>
            </a:r>
            <a:endParaRPr sz="1400" dirty="0" smtClean="0">
              <a:latin typeface="Calibri"/>
              <a:cs typeface="Calibri"/>
            </a:endParaRPr>
          </a:p>
          <a:p>
            <a:pPr marL="355600" marR="492759" indent="-342900">
              <a:lnSpc>
                <a:spcPct val="100000"/>
              </a:lnSpc>
              <a:spcBef>
                <a:spcPts val="33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uk-UA" sz="1400" spc="-5" dirty="0" smtClean="0">
                <a:latin typeface="Calibri"/>
                <a:cs typeface="Calibri"/>
              </a:rPr>
              <a:t>Звіт</a:t>
            </a:r>
            <a:r>
              <a:rPr sz="1400" spc="-5" dirty="0" smtClean="0">
                <a:latin typeface="Calibri"/>
                <a:cs typeface="Calibri"/>
              </a:rPr>
              <a:t> BIBB </a:t>
            </a:r>
            <a:r>
              <a:rPr lang="uk-UA" sz="1400" dirty="0" smtClean="0">
                <a:latin typeface="Calibri"/>
                <a:cs typeface="Calibri"/>
              </a:rPr>
              <a:t>про</a:t>
            </a:r>
            <a:r>
              <a:rPr sz="1400" dirty="0" smtClean="0">
                <a:latin typeface="Calibri"/>
                <a:cs typeface="Calibri"/>
              </a:rPr>
              <a:t> </a:t>
            </a:r>
            <a:r>
              <a:rPr sz="1400" dirty="0" err="1" smtClean="0">
                <a:latin typeface="Calibri"/>
                <a:cs typeface="Calibri"/>
              </a:rPr>
              <a:t>проф</a:t>
            </a:r>
            <a:r>
              <a:rPr lang="uk-UA" sz="1400" dirty="0" smtClean="0">
                <a:latin typeface="Calibri"/>
                <a:cs typeface="Calibri"/>
              </a:rPr>
              <a:t>навчання</a:t>
            </a:r>
            <a:r>
              <a:rPr sz="1400" dirty="0" smtClean="0">
                <a:latin typeface="Calibri"/>
                <a:cs typeface="Calibri"/>
              </a:rPr>
              <a:t> </a:t>
            </a:r>
            <a:r>
              <a:rPr sz="1400" spc="-5" dirty="0" err="1" smtClean="0">
                <a:latin typeface="Calibri"/>
                <a:cs typeface="Calibri"/>
              </a:rPr>
              <a:t>за</a:t>
            </a:r>
            <a:r>
              <a:rPr sz="1400" spc="-5" dirty="0" smtClean="0">
                <a:latin typeface="Calibri"/>
                <a:cs typeface="Calibri"/>
              </a:rPr>
              <a:t> 2014 </a:t>
            </a:r>
            <a:r>
              <a:rPr sz="1400" spc="-35" dirty="0" smtClean="0">
                <a:latin typeface="Calibri"/>
                <a:cs typeface="Calibri"/>
              </a:rPr>
              <a:t>г.  </a:t>
            </a:r>
            <a:r>
              <a:rPr sz="1400" spc="-10" dirty="0" smtClean="0">
                <a:latin typeface="Calibri"/>
                <a:cs typeface="Calibri"/>
              </a:rPr>
              <a:t>(</a:t>
            </a:r>
            <a:r>
              <a:rPr sz="1400" spc="-10" dirty="0" err="1" smtClean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ссылка</a:t>
            </a:r>
            <a:r>
              <a:rPr sz="1400" spc="-10" dirty="0" smtClean="0">
                <a:latin typeface="Calibri"/>
                <a:cs typeface="Calibri"/>
              </a:rPr>
              <a:t>)</a:t>
            </a:r>
            <a:endParaRPr sz="1400" dirty="0" smtClean="0">
              <a:latin typeface="Calibri"/>
              <a:cs typeface="Calibri"/>
            </a:endParaRPr>
          </a:p>
          <a:p>
            <a:pPr marL="355600" marR="445134" indent="-342900">
              <a:lnSpc>
                <a:spcPct val="100000"/>
              </a:lnSpc>
              <a:spcBef>
                <a:spcPts val="33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ru-RU" sz="1400" spc="-5" dirty="0" err="1" smtClean="0">
                <a:cs typeface="Calibri"/>
              </a:rPr>
              <a:t>Федеральне</a:t>
            </a:r>
            <a:r>
              <a:rPr lang="ru-RU" sz="1400" spc="-5" dirty="0" smtClean="0">
                <a:cs typeface="Calibri"/>
              </a:rPr>
              <a:t> </a:t>
            </a:r>
            <a:r>
              <a:rPr lang="ru-RU" sz="1400" spc="-5" dirty="0" err="1" smtClean="0">
                <a:cs typeface="Calibri"/>
              </a:rPr>
              <a:t>статистичне</a:t>
            </a:r>
            <a:r>
              <a:rPr lang="ru-RU" sz="1400" spc="-5" dirty="0" smtClean="0">
                <a:cs typeface="Calibri"/>
              </a:rPr>
              <a:t> </a:t>
            </a:r>
            <a:r>
              <a:rPr lang="ru-RU" sz="1400" spc="-5" dirty="0" err="1" smtClean="0">
                <a:cs typeface="Calibri"/>
              </a:rPr>
              <a:t>управління</a:t>
            </a:r>
            <a:endParaRPr lang="ru-RU" sz="1400" spc="-5" dirty="0" smtClean="0">
              <a:cs typeface="Calibri"/>
            </a:endParaRPr>
          </a:p>
          <a:p>
            <a:pPr marL="355600" marR="445134" indent="-342900">
              <a:lnSpc>
                <a:spcPct val="100000"/>
              </a:lnSpc>
              <a:spcBef>
                <a:spcPts val="335"/>
              </a:spcBef>
              <a:tabLst>
                <a:tab pos="354965" algn="l"/>
                <a:tab pos="355600" algn="l"/>
              </a:tabLst>
            </a:pPr>
            <a:r>
              <a:rPr lang="ru-RU" sz="1400" spc="-5" dirty="0" smtClean="0">
                <a:latin typeface="Calibri"/>
                <a:cs typeface="Calibri"/>
              </a:rPr>
              <a:t>         </a:t>
            </a:r>
            <a:r>
              <a:rPr sz="1400" spc="-10" dirty="0" smtClean="0">
                <a:latin typeface="Calibri"/>
                <a:cs typeface="Calibri"/>
              </a:rPr>
              <a:t>(</a:t>
            </a:r>
            <a:r>
              <a:rPr sz="1400" spc="-10" dirty="0" err="1" smtClean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ссылка</a:t>
            </a:r>
            <a:r>
              <a:rPr sz="1400" spc="-10" dirty="0" smtClean="0">
                <a:latin typeface="Calibri"/>
                <a:cs typeface="Calibri"/>
              </a:rPr>
              <a:t>)</a:t>
            </a:r>
            <a:endParaRPr sz="1400" dirty="0" smtClean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400" dirty="0" err="1" smtClean="0">
                <a:latin typeface="Calibri"/>
                <a:cs typeface="Calibri"/>
              </a:rPr>
              <a:t>Портал</a:t>
            </a:r>
            <a:r>
              <a:rPr sz="1400" dirty="0" smtClean="0">
                <a:latin typeface="Calibri"/>
                <a:cs typeface="Calibri"/>
              </a:rPr>
              <a:t> </a:t>
            </a:r>
            <a:r>
              <a:rPr sz="1400" dirty="0" err="1" smtClean="0">
                <a:latin typeface="Calibri"/>
                <a:cs typeface="Calibri"/>
              </a:rPr>
              <a:t>дан</a:t>
            </a:r>
            <a:r>
              <a:rPr lang="uk-UA" sz="1400" dirty="0" smtClean="0">
                <a:latin typeface="Calibri"/>
                <a:cs typeface="Calibri"/>
              </a:rPr>
              <a:t>и</a:t>
            </a:r>
            <a:r>
              <a:rPr sz="1400" dirty="0" smtClean="0">
                <a:latin typeface="Calibri"/>
                <a:cs typeface="Calibri"/>
              </a:rPr>
              <a:t>х BMBF</a:t>
            </a:r>
            <a:r>
              <a:rPr sz="1400" spc="-70" dirty="0" smtClean="0">
                <a:latin typeface="Calibri"/>
                <a:cs typeface="Calibri"/>
              </a:rPr>
              <a:t> </a:t>
            </a:r>
            <a:r>
              <a:rPr sz="1400" spc="-10" dirty="0" smtClean="0">
                <a:latin typeface="Calibri"/>
                <a:cs typeface="Calibri"/>
              </a:rPr>
              <a:t>(</a:t>
            </a:r>
            <a:r>
              <a:rPr sz="1400" spc="-10" dirty="0" err="1" smtClean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ссылка</a:t>
            </a:r>
            <a:r>
              <a:rPr sz="1400" spc="-10" dirty="0" smtClean="0">
                <a:latin typeface="Calibri"/>
                <a:cs typeface="Calibri"/>
              </a:rPr>
              <a:t>)</a:t>
            </a:r>
            <a:endParaRPr sz="1400" dirty="0" smtClean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1250" dirty="0" smtClean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b="1" i="1" dirty="0" err="1" smtClean="0">
                <a:latin typeface="Calibri"/>
                <a:cs typeface="Calibri"/>
              </a:rPr>
              <a:t>Стандарт</a:t>
            </a:r>
            <a:r>
              <a:rPr lang="uk-UA" sz="1400" b="1" i="1" dirty="0" smtClean="0">
                <a:latin typeface="Calibri"/>
                <a:cs typeface="Calibri"/>
              </a:rPr>
              <a:t>и </a:t>
            </a:r>
            <a:r>
              <a:rPr lang="uk-UA" sz="1400" b="1" i="1" dirty="0" err="1" smtClean="0">
                <a:latin typeface="Calibri"/>
                <a:cs typeface="Calibri"/>
              </a:rPr>
              <a:t>профнавчання</a:t>
            </a:r>
            <a:endParaRPr sz="1400" dirty="0" smtClean="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33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400" spc="-5" dirty="0" err="1" smtClean="0">
                <a:latin typeface="Calibri"/>
                <a:cs typeface="Calibri"/>
              </a:rPr>
              <a:t>Брош</a:t>
            </a:r>
            <a:r>
              <a:rPr lang="uk-UA" sz="1400" spc="-5" dirty="0" smtClean="0">
                <a:latin typeface="Calibri"/>
                <a:cs typeface="Calibri"/>
              </a:rPr>
              <a:t>у</a:t>
            </a:r>
            <a:r>
              <a:rPr sz="1400" spc="-5" dirty="0" err="1" smtClean="0">
                <a:latin typeface="Calibri"/>
                <a:cs typeface="Calibri"/>
              </a:rPr>
              <a:t>ра</a:t>
            </a:r>
            <a:r>
              <a:rPr sz="1400" spc="-5" dirty="0" smtClean="0">
                <a:latin typeface="Calibri"/>
                <a:cs typeface="Calibri"/>
              </a:rPr>
              <a:t> BIBB: </a:t>
            </a:r>
            <a:r>
              <a:rPr sz="1400" spc="-10" dirty="0" smtClean="0">
                <a:latin typeface="Calibri"/>
                <a:cs typeface="Calibri"/>
              </a:rPr>
              <a:t>«</a:t>
            </a:r>
            <a:r>
              <a:rPr sz="1400" spc="-10" dirty="0" err="1" smtClean="0">
                <a:latin typeface="Calibri"/>
                <a:cs typeface="Calibri"/>
              </a:rPr>
              <a:t>Регламент</a:t>
            </a:r>
            <a:r>
              <a:rPr lang="uk-UA" sz="1400" spc="-10" dirty="0" smtClean="0">
                <a:latin typeface="Calibri"/>
                <a:cs typeface="Calibri"/>
              </a:rPr>
              <a:t>и</a:t>
            </a:r>
            <a:r>
              <a:rPr sz="1400" spc="-10" dirty="0" smtClean="0">
                <a:latin typeface="Calibri"/>
                <a:cs typeface="Calibri"/>
              </a:rPr>
              <a:t> </a:t>
            </a:r>
            <a:r>
              <a:rPr sz="1400" dirty="0" smtClean="0">
                <a:latin typeface="Calibri"/>
                <a:cs typeface="Calibri"/>
              </a:rPr>
              <a:t>п</a:t>
            </a:r>
            <a:r>
              <a:rPr lang="uk-UA" sz="1400" dirty="0" err="1" smtClean="0">
                <a:latin typeface="Calibri"/>
                <a:cs typeface="Calibri"/>
              </a:rPr>
              <a:t>рофнавчання</a:t>
            </a:r>
            <a:r>
              <a:rPr sz="1400" dirty="0" smtClean="0">
                <a:latin typeface="Calibri"/>
                <a:cs typeface="Calibri"/>
              </a:rPr>
              <a:t>  </a:t>
            </a:r>
            <a:r>
              <a:rPr lang="uk-UA" sz="1400" dirty="0" smtClean="0">
                <a:latin typeface="Calibri"/>
                <a:cs typeface="Calibri"/>
              </a:rPr>
              <a:t>і </a:t>
            </a:r>
            <a:r>
              <a:rPr lang="uk-UA" sz="1400" spc="-10" dirty="0" smtClean="0">
                <a:latin typeface="Calibri"/>
                <a:cs typeface="Calibri"/>
              </a:rPr>
              <a:t>як</a:t>
            </a:r>
            <a:r>
              <a:rPr sz="1400" spc="-10" dirty="0" smtClean="0">
                <a:latin typeface="Calibri"/>
                <a:cs typeface="Calibri"/>
              </a:rPr>
              <a:t> </a:t>
            </a:r>
            <a:r>
              <a:rPr lang="uk-UA" sz="1400" spc="-10" dirty="0" smtClean="0">
                <a:latin typeface="Calibri"/>
                <a:cs typeface="Calibri"/>
              </a:rPr>
              <a:t>в</a:t>
            </a:r>
            <a:r>
              <a:rPr sz="1400" dirty="0" err="1" smtClean="0">
                <a:latin typeface="Calibri"/>
                <a:cs typeface="Calibri"/>
              </a:rPr>
              <a:t>они</a:t>
            </a:r>
            <a:r>
              <a:rPr sz="1400" dirty="0" smtClean="0">
                <a:latin typeface="Calibri"/>
                <a:cs typeface="Calibri"/>
              </a:rPr>
              <a:t> </a:t>
            </a:r>
            <a:r>
              <a:rPr sz="1400" spc="-10" dirty="0" smtClean="0">
                <a:latin typeface="Calibri"/>
                <a:cs typeface="Calibri"/>
              </a:rPr>
              <a:t>с</a:t>
            </a:r>
            <a:r>
              <a:rPr lang="uk-UA" sz="1400" spc="-10" dirty="0" err="1" smtClean="0">
                <a:latin typeface="Calibri"/>
                <a:cs typeface="Calibri"/>
              </a:rPr>
              <a:t>кладаються</a:t>
            </a:r>
            <a:r>
              <a:rPr sz="1400" spc="-10" dirty="0" smtClean="0">
                <a:latin typeface="Calibri"/>
                <a:cs typeface="Calibri"/>
              </a:rPr>
              <a:t>»</a:t>
            </a:r>
            <a:r>
              <a:rPr sz="1400" spc="-15" dirty="0" smtClean="0">
                <a:latin typeface="Calibri"/>
                <a:cs typeface="Calibri"/>
              </a:rPr>
              <a:t> </a:t>
            </a:r>
            <a:r>
              <a:rPr lang="uk-UA" sz="1400" spc="-15" dirty="0" smtClean="0">
                <a:latin typeface="Calibri"/>
                <a:cs typeface="Calibri"/>
              </a:rPr>
              <a:t>           </a:t>
            </a:r>
            <a:r>
              <a:rPr sz="1400" spc="-10" dirty="0" smtClean="0">
                <a:latin typeface="Calibri"/>
                <a:cs typeface="Calibri"/>
              </a:rPr>
              <a:t>(</a:t>
            </a:r>
            <a:r>
              <a:rPr sz="1400" spc="-10" dirty="0" err="1" smtClean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ссылка</a:t>
            </a:r>
            <a:r>
              <a:rPr sz="1400" spc="-10" dirty="0" smtClean="0">
                <a:latin typeface="Calibri"/>
                <a:cs typeface="Calibri"/>
              </a:rPr>
              <a:t>)</a:t>
            </a:r>
            <a:endParaRPr sz="1400" dirty="0" smtClean="0">
              <a:latin typeface="Calibri"/>
              <a:cs typeface="Calibri"/>
            </a:endParaRPr>
          </a:p>
          <a:p>
            <a:pPr marL="355600" marR="240665" indent="-342900">
              <a:lnSpc>
                <a:spcPct val="100000"/>
              </a:lnSpc>
              <a:spcBef>
                <a:spcPts val="33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400" spc="-5" dirty="0" err="1" smtClean="0">
                <a:latin typeface="Calibri"/>
                <a:cs typeface="Calibri"/>
              </a:rPr>
              <a:t>При</a:t>
            </a:r>
            <a:r>
              <a:rPr lang="uk-UA" sz="1400" spc="-5" dirty="0" smtClean="0">
                <a:latin typeface="Calibri"/>
                <a:cs typeface="Calibri"/>
              </a:rPr>
              <a:t>клади</a:t>
            </a:r>
            <a:r>
              <a:rPr sz="1400" spc="-5" dirty="0" smtClean="0">
                <a:latin typeface="Calibri"/>
                <a:cs typeface="Calibri"/>
              </a:rPr>
              <a:t> </a:t>
            </a:r>
            <a:r>
              <a:rPr sz="1400" spc="-10" dirty="0" err="1" smtClean="0">
                <a:latin typeface="Calibri"/>
                <a:cs typeface="Calibri"/>
              </a:rPr>
              <a:t>регламент</a:t>
            </a:r>
            <a:r>
              <a:rPr lang="uk-UA" sz="1400" spc="-10" dirty="0" smtClean="0">
                <a:latin typeface="Calibri"/>
                <a:cs typeface="Calibri"/>
              </a:rPr>
              <a:t>і</a:t>
            </a:r>
            <a:r>
              <a:rPr sz="1400" spc="-10" dirty="0" smtClean="0">
                <a:latin typeface="Calibri"/>
                <a:cs typeface="Calibri"/>
              </a:rPr>
              <a:t>в </a:t>
            </a:r>
            <a:r>
              <a:rPr lang="uk-UA" sz="1400" dirty="0" smtClean="0">
                <a:latin typeface="Calibri"/>
                <a:cs typeface="Calibri"/>
              </a:rPr>
              <a:t>і</a:t>
            </a:r>
            <a:r>
              <a:rPr sz="1400" dirty="0" smtClean="0">
                <a:latin typeface="Calibri"/>
                <a:cs typeface="Calibri"/>
              </a:rPr>
              <a:t> </a:t>
            </a:r>
            <a:r>
              <a:rPr sz="1400" dirty="0" err="1" smtClean="0">
                <a:latin typeface="Calibri"/>
                <a:cs typeface="Calibri"/>
              </a:rPr>
              <a:t>рамочн</a:t>
            </a:r>
            <a:r>
              <a:rPr lang="uk-UA" sz="1400" dirty="0" smtClean="0">
                <a:latin typeface="Calibri"/>
                <a:cs typeface="Calibri"/>
              </a:rPr>
              <a:t>и</a:t>
            </a:r>
            <a:r>
              <a:rPr sz="1400" dirty="0" smtClean="0">
                <a:latin typeface="Calibri"/>
                <a:cs typeface="Calibri"/>
              </a:rPr>
              <a:t>х </a:t>
            </a:r>
            <a:r>
              <a:rPr lang="uk-UA" sz="1400" dirty="0" smtClean="0">
                <a:latin typeface="Calibri"/>
                <a:cs typeface="Calibri"/>
              </a:rPr>
              <a:t>навчальних</a:t>
            </a:r>
            <a:r>
              <a:rPr sz="1400" dirty="0" smtClean="0">
                <a:latin typeface="Calibri"/>
                <a:cs typeface="Calibri"/>
              </a:rPr>
              <a:t>  </a:t>
            </a:r>
            <a:r>
              <a:rPr sz="1400" dirty="0" err="1" smtClean="0">
                <a:latin typeface="Calibri"/>
                <a:cs typeface="Calibri"/>
              </a:rPr>
              <a:t>програм</a:t>
            </a:r>
            <a:r>
              <a:rPr sz="1400" dirty="0" smtClean="0">
                <a:latin typeface="Calibri"/>
                <a:cs typeface="Calibri"/>
              </a:rPr>
              <a:t> </a:t>
            </a:r>
            <a:r>
              <a:rPr sz="1400" spc="-5" dirty="0" smtClean="0">
                <a:latin typeface="Calibri"/>
                <a:cs typeface="Calibri"/>
              </a:rPr>
              <a:t>(BIBB)</a:t>
            </a:r>
            <a:r>
              <a:rPr sz="1400" spc="-55" dirty="0" smtClean="0">
                <a:latin typeface="Calibri"/>
                <a:cs typeface="Calibri"/>
              </a:rPr>
              <a:t> </a:t>
            </a:r>
            <a:r>
              <a:rPr lang="uk-UA" sz="1400" spc="-55" dirty="0" smtClean="0">
                <a:latin typeface="Calibri"/>
                <a:cs typeface="Calibri"/>
              </a:rPr>
              <a:t>   </a:t>
            </a:r>
            <a:r>
              <a:rPr sz="1400" spc="-10" dirty="0" smtClean="0">
                <a:latin typeface="Calibri"/>
                <a:cs typeface="Calibri"/>
              </a:rPr>
              <a:t>(</a:t>
            </a:r>
            <a:r>
              <a:rPr sz="1400" spc="-10" dirty="0" err="1" smtClean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ссылка</a:t>
            </a:r>
            <a:r>
              <a:rPr sz="1400" spc="-10" dirty="0" smtClean="0">
                <a:latin typeface="Calibri"/>
                <a:cs typeface="Calibri"/>
              </a:rPr>
              <a:t>)</a:t>
            </a:r>
            <a:endParaRPr sz="1400" dirty="0" smtClean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1250" dirty="0" smtClean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b="1" dirty="0" err="1" smtClean="0">
                <a:latin typeface="Calibri"/>
                <a:cs typeface="Calibri"/>
              </a:rPr>
              <a:t>Юридич</a:t>
            </a:r>
            <a:r>
              <a:rPr lang="uk-UA" sz="1400" b="1" dirty="0" smtClean="0">
                <a:latin typeface="Calibri"/>
                <a:cs typeface="Calibri"/>
              </a:rPr>
              <a:t>ні</a:t>
            </a:r>
            <a:r>
              <a:rPr sz="1400" b="1" spc="-125" dirty="0" smtClean="0">
                <a:latin typeface="Calibri"/>
                <a:cs typeface="Calibri"/>
              </a:rPr>
              <a:t> </a:t>
            </a:r>
            <a:r>
              <a:rPr sz="1400" b="1" spc="-5" dirty="0" err="1" smtClean="0">
                <a:latin typeface="Calibri"/>
                <a:cs typeface="Calibri"/>
              </a:rPr>
              <a:t>документ</a:t>
            </a:r>
            <a:r>
              <a:rPr lang="uk-UA" sz="1400" b="1" spc="-5" dirty="0" smtClean="0">
                <a:latin typeface="Calibri"/>
                <a:cs typeface="Calibri"/>
              </a:rPr>
              <a:t>и</a:t>
            </a:r>
            <a:endParaRPr sz="1400" dirty="0" smtClean="0">
              <a:latin typeface="Calibri"/>
              <a:cs typeface="Calibri"/>
            </a:endParaRPr>
          </a:p>
          <a:p>
            <a:pPr marL="355600" marR="462280" indent="-342900">
              <a:lnSpc>
                <a:spcPct val="100000"/>
              </a:lnSpc>
              <a:spcBef>
                <a:spcPts val="33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400" spc="-10" dirty="0" err="1" smtClean="0">
                <a:latin typeface="Calibri"/>
                <a:cs typeface="Calibri"/>
              </a:rPr>
              <a:t>Закон</a:t>
            </a:r>
            <a:r>
              <a:rPr sz="1400" spc="-10" dirty="0" smtClean="0">
                <a:latin typeface="Calibri"/>
                <a:cs typeface="Calibri"/>
              </a:rPr>
              <a:t> </a:t>
            </a:r>
            <a:r>
              <a:rPr lang="uk-UA" sz="1400" spc="-10" dirty="0" err="1" smtClean="0">
                <a:latin typeface="Calibri"/>
                <a:cs typeface="Calibri"/>
              </a:rPr>
              <a:t>пр</a:t>
            </a:r>
            <a:r>
              <a:rPr sz="1400" dirty="0" smtClean="0">
                <a:latin typeface="Calibri"/>
                <a:cs typeface="Calibri"/>
              </a:rPr>
              <a:t>о </a:t>
            </a:r>
            <a:r>
              <a:rPr sz="1400" dirty="0" err="1" smtClean="0">
                <a:latin typeface="Calibri"/>
                <a:cs typeface="Calibri"/>
              </a:rPr>
              <a:t>профес</a:t>
            </a:r>
            <a:r>
              <a:rPr lang="uk-UA" sz="1400" dirty="0" err="1" smtClean="0">
                <a:latin typeface="Calibri"/>
                <a:cs typeface="Calibri"/>
              </a:rPr>
              <a:t>ійне</a:t>
            </a:r>
            <a:r>
              <a:rPr lang="uk-UA" sz="1400" dirty="0" smtClean="0">
                <a:latin typeface="Calibri"/>
                <a:cs typeface="Calibri"/>
              </a:rPr>
              <a:t> навчання                  </a:t>
            </a:r>
            <a:r>
              <a:rPr sz="1400" dirty="0" smtClean="0">
                <a:latin typeface="Calibri"/>
                <a:cs typeface="Calibri"/>
              </a:rPr>
              <a:t>  </a:t>
            </a:r>
            <a:r>
              <a:rPr sz="1400" spc="-10" dirty="0" smtClean="0">
                <a:latin typeface="Calibri"/>
                <a:cs typeface="Calibri"/>
              </a:rPr>
              <a:t>(</a:t>
            </a:r>
            <a:r>
              <a:rPr sz="1400" spc="-10" dirty="0" err="1" smtClean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ссылка</a:t>
            </a:r>
            <a:r>
              <a:rPr sz="1400" spc="-10" dirty="0" smtClean="0">
                <a:latin typeface="Calibri"/>
                <a:cs typeface="Calibri"/>
              </a:rPr>
              <a:t>)</a:t>
            </a:r>
            <a:endParaRPr sz="1400" dirty="0" smtClean="0">
              <a:latin typeface="Calibri"/>
              <a:cs typeface="Calibri"/>
            </a:endParaRPr>
          </a:p>
          <a:p>
            <a:pPr marL="355600" marR="213995" indent="-342900">
              <a:lnSpc>
                <a:spcPct val="100000"/>
              </a:lnSpc>
              <a:spcBef>
                <a:spcPts val="33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400" spc="-10" dirty="0" err="1" smtClean="0">
                <a:latin typeface="Calibri"/>
                <a:cs typeface="Calibri"/>
              </a:rPr>
              <a:t>Закон</a:t>
            </a:r>
            <a:r>
              <a:rPr sz="1400" spc="-10" dirty="0" smtClean="0">
                <a:latin typeface="Calibri"/>
                <a:cs typeface="Calibri"/>
              </a:rPr>
              <a:t> </a:t>
            </a:r>
            <a:r>
              <a:rPr lang="uk-UA" sz="1400" dirty="0" smtClean="0">
                <a:latin typeface="Calibri"/>
                <a:cs typeface="Calibri"/>
              </a:rPr>
              <a:t>про</a:t>
            </a:r>
            <a:r>
              <a:rPr sz="1400" dirty="0" smtClean="0">
                <a:latin typeface="Calibri"/>
                <a:cs typeface="Calibri"/>
              </a:rPr>
              <a:t> </a:t>
            </a:r>
            <a:r>
              <a:rPr lang="uk-UA" sz="1400" dirty="0" smtClean="0">
                <a:latin typeface="Calibri"/>
                <a:cs typeface="Calibri"/>
              </a:rPr>
              <a:t>охорону праці</a:t>
            </a:r>
            <a:r>
              <a:rPr sz="1400" spc="-15" dirty="0" smtClean="0">
                <a:latin typeface="Calibri"/>
                <a:cs typeface="Calibri"/>
              </a:rPr>
              <a:t> </a:t>
            </a:r>
            <a:r>
              <a:rPr sz="1400" spc="-5" dirty="0" smtClean="0">
                <a:latin typeface="Calibri"/>
                <a:cs typeface="Calibri"/>
              </a:rPr>
              <a:t>н</a:t>
            </a:r>
            <a:r>
              <a:rPr lang="uk-UA" sz="1400" spc="-5" dirty="0" err="1" smtClean="0">
                <a:latin typeface="Calibri"/>
                <a:cs typeface="Calibri"/>
              </a:rPr>
              <a:t>еповнолітніх</a:t>
            </a:r>
            <a:r>
              <a:rPr sz="1400" spc="-5" dirty="0" smtClean="0">
                <a:latin typeface="Calibri"/>
                <a:cs typeface="Calibri"/>
              </a:rPr>
              <a:t>  </a:t>
            </a:r>
            <a:r>
              <a:rPr sz="1400" spc="-10" dirty="0" smtClean="0">
                <a:latin typeface="Calibri"/>
                <a:cs typeface="Calibri"/>
              </a:rPr>
              <a:t>(</a:t>
            </a:r>
            <a:r>
              <a:rPr sz="1400" spc="-10" dirty="0" err="1" smtClean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ссылка</a:t>
            </a:r>
            <a:r>
              <a:rPr sz="1400" spc="-10" dirty="0" smtClean="0">
                <a:latin typeface="Calibri"/>
                <a:cs typeface="Calibri"/>
              </a:rPr>
              <a:t>)</a:t>
            </a:r>
            <a:endParaRPr sz="1400" dirty="0" smtClean="0">
              <a:latin typeface="Calibri"/>
              <a:cs typeface="Calibri"/>
            </a:endParaRPr>
          </a:p>
          <a:p>
            <a:pPr marL="355600" marR="273050" indent="-342900">
              <a:lnSpc>
                <a:spcPct val="100000"/>
              </a:lnSpc>
              <a:spcBef>
                <a:spcPts val="33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400" spc="-10" dirty="0" err="1" smtClean="0">
                <a:latin typeface="Calibri"/>
                <a:cs typeface="Calibri"/>
              </a:rPr>
              <a:t>Закон</a:t>
            </a:r>
            <a:r>
              <a:rPr sz="1400" spc="-10" dirty="0" smtClean="0">
                <a:latin typeface="Calibri"/>
                <a:cs typeface="Calibri"/>
              </a:rPr>
              <a:t> </a:t>
            </a:r>
            <a:r>
              <a:rPr lang="uk-UA" sz="1400" spc="-10" dirty="0" err="1" smtClean="0">
                <a:latin typeface="Calibri"/>
                <a:cs typeface="Calibri"/>
              </a:rPr>
              <a:t>пр</a:t>
            </a:r>
            <a:r>
              <a:rPr sz="1400" dirty="0" smtClean="0">
                <a:latin typeface="Calibri"/>
                <a:cs typeface="Calibri"/>
              </a:rPr>
              <a:t>о </a:t>
            </a:r>
            <a:r>
              <a:rPr sz="1400" spc="-5" dirty="0" err="1" smtClean="0">
                <a:latin typeface="Calibri"/>
                <a:cs typeface="Calibri"/>
              </a:rPr>
              <a:t>торгов</a:t>
            </a:r>
            <a:r>
              <a:rPr lang="uk-UA" sz="1400" spc="-5" dirty="0" smtClean="0">
                <a:latin typeface="Calibri"/>
                <a:cs typeface="Calibri"/>
              </a:rPr>
              <a:t>і</a:t>
            </a:r>
            <a:r>
              <a:rPr sz="1400" spc="-5" dirty="0" smtClean="0">
                <a:latin typeface="Calibri"/>
                <a:cs typeface="Calibri"/>
              </a:rPr>
              <a:t> </a:t>
            </a:r>
            <a:r>
              <a:rPr lang="uk-UA" sz="1400" dirty="0" smtClean="0">
                <a:latin typeface="Calibri"/>
                <a:cs typeface="Calibri"/>
              </a:rPr>
              <a:t>і</a:t>
            </a:r>
            <a:r>
              <a:rPr sz="1400" dirty="0" smtClean="0">
                <a:latin typeface="Calibri"/>
                <a:cs typeface="Calibri"/>
              </a:rPr>
              <a:t> </a:t>
            </a:r>
            <a:r>
              <a:rPr sz="1400" dirty="0" err="1" smtClean="0">
                <a:latin typeface="Calibri"/>
                <a:cs typeface="Calibri"/>
              </a:rPr>
              <a:t>пром</a:t>
            </a:r>
            <a:r>
              <a:rPr lang="uk-UA" sz="1400" dirty="0" err="1" smtClean="0">
                <a:latin typeface="Calibri"/>
                <a:cs typeface="Calibri"/>
              </a:rPr>
              <a:t>ислові</a:t>
            </a:r>
            <a:r>
              <a:rPr sz="1400" dirty="0" smtClean="0">
                <a:latin typeface="Calibri"/>
                <a:cs typeface="Calibri"/>
              </a:rPr>
              <a:t> </a:t>
            </a:r>
            <a:r>
              <a:rPr sz="1400" dirty="0" err="1" smtClean="0">
                <a:latin typeface="Calibri"/>
                <a:cs typeface="Calibri"/>
              </a:rPr>
              <a:t>палат</a:t>
            </a:r>
            <a:r>
              <a:rPr lang="uk-UA" sz="1400" dirty="0" smtClean="0">
                <a:latin typeface="Calibri"/>
                <a:cs typeface="Calibri"/>
              </a:rPr>
              <a:t>и</a:t>
            </a:r>
            <a:r>
              <a:rPr sz="1400" dirty="0" smtClean="0">
                <a:latin typeface="Calibri"/>
                <a:cs typeface="Calibri"/>
              </a:rPr>
              <a:t>  </a:t>
            </a:r>
            <a:r>
              <a:rPr sz="1400" spc="-10" dirty="0" smtClean="0">
                <a:latin typeface="Calibri"/>
                <a:cs typeface="Calibri"/>
              </a:rPr>
              <a:t>(</a:t>
            </a:r>
            <a:r>
              <a:rPr sz="1400" spc="-10" dirty="0" err="1" smtClean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ссылка</a:t>
            </a:r>
            <a:r>
              <a:rPr sz="1400" spc="-10" dirty="0" smtClean="0">
                <a:latin typeface="Calibri"/>
                <a:cs typeface="Calibri"/>
              </a:rPr>
              <a:t>)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44880" y="5852947"/>
            <a:ext cx="523240" cy="0"/>
          </a:xfrm>
          <a:custGeom>
            <a:avLst/>
            <a:gdLst/>
            <a:ahLst/>
            <a:cxnLst/>
            <a:rect l="l" t="t" r="r" b="b"/>
            <a:pathLst>
              <a:path w="523240">
                <a:moveTo>
                  <a:pt x="0" y="0"/>
                </a:moveTo>
                <a:lnTo>
                  <a:pt x="522731" y="0"/>
                </a:lnTo>
              </a:path>
            </a:pathLst>
          </a:custGeom>
          <a:ln w="12191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355847" y="6108979"/>
            <a:ext cx="523240" cy="0"/>
          </a:xfrm>
          <a:custGeom>
            <a:avLst/>
            <a:gdLst/>
            <a:ahLst/>
            <a:cxnLst/>
            <a:rect l="l" t="t" r="r" b="b"/>
            <a:pathLst>
              <a:path w="523239">
                <a:moveTo>
                  <a:pt x="0" y="0"/>
                </a:moveTo>
                <a:lnTo>
                  <a:pt x="522731" y="0"/>
                </a:lnTo>
              </a:path>
            </a:pathLst>
          </a:custGeom>
          <a:ln w="12191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35940" y="5906617"/>
            <a:ext cx="3410585" cy="4693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400" spc="-10" dirty="0" err="1">
                <a:latin typeface="Calibri"/>
                <a:cs typeface="Calibri"/>
              </a:rPr>
              <a:t>Закон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lang="uk-UA" sz="1400" spc="-10" dirty="0" err="1" smtClean="0">
                <a:latin typeface="Calibri"/>
                <a:cs typeface="Calibri"/>
              </a:rPr>
              <a:t>пр</a:t>
            </a:r>
            <a:r>
              <a:rPr sz="1400" dirty="0" smtClean="0">
                <a:latin typeface="Calibri"/>
                <a:cs typeface="Calibri"/>
              </a:rPr>
              <a:t>о </a:t>
            </a:r>
            <a:r>
              <a:rPr sz="1400" dirty="0" err="1" smtClean="0">
                <a:latin typeface="Calibri"/>
                <a:cs typeface="Calibri"/>
              </a:rPr>
              <a:t>тарифн</a:t>
            </a:r>
            <a:r>
              <a:rPr lang="uk-UA" sz="1400" dirty="0" smtClean="0">
                <a:latin typeface="Calibri"/>
                <a:cs typeface="Calibri"/>
              </a:rPr>
              <a:t>і</a:t>
            </a:r>
            <a:r>
              <a:rPr sz="1400" dirty="0" smtClean="0">
                <a:latin typeface="Calibri"/>
                <a:cs typeface="Calibri"/>
              </a:rPr>
              <a:t> </a:t>
            </a:r>
            <a:r>
              <a:rPr lang="uk-UA" sz="1400" spc="-10" dirty="0" smtClean="0">
                <a:latin typeface="Calibri"/>
                <a:cs typeface="Calibri"/>
              </a:rPr>
              <a:t>угоди</a:t>
            </a:r>
            <a:r>
              <a:rPr sz="1400" spc="-10" dirty="0" smtClean="0">
                <a:latin typeface="Calibri"/>
                <a:cs typeface="Calibri"/>
              </a:rPr>
              <a:t> </a:t>
            </a:r>
            <a:r>
              <a:rPr lang="uk-UA" sz="1400" spc="-10" dirty="0" smtClean="0">
                <a:latin typeface="Calibri"/>
                <a:cs typeface="Calibri"/>
              </a:rPr>
              <a:t>              </a:t>
            </a:r>
            <a:r>
              <a:rPr sz="1400" spc="-10" dirty="0" smtClean="0">
                <a:latin typeface="Calibri"/>
                <a:cs typeface="Calibri"/>
              </a:rPr>
              <a:t>(</a:t>
            </a:r>
            <a:r>
              <a:rPr sz="1400" u="sng" spc="-10" dirty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ссылка</a:t>
            </a:r>
            <a:r>
              <a:rPr sz="1400" spc="-10" dirty="0">
                <a:latin typeface="Calibri"/>
                <a:cs typeface="Calibri"/>
              </a:rPr>
              <a:t>)</a:t>
            </a:r>
            <a:endParaRPr sz="1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400" dirty="0">
                <a:solidFill>
                  <a:srgbClr val="252525"/>
                </a:solidFill>
                <a:latin typeface="Arial"/>
                <a:cs typeface="Arial"/>
              </a:rPr>
              <a:t>•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78839" y="6162649"/>
            <a:ext cx="323786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0" dirty="0" err="1">
                <a:solidFill>
                  <a:srgbClr val="252525"/>
                </a:solidFill>
                <a:latin typeface="Calibri"/>
                <a:cs typeface="Calibri"/>
              </a:rPr>
              <a:t>Закон</a:t>
            </a:r>
            <a:r>
              <a:rPr sz="1400" spc="-1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uk-UA" sz="1400" spc="-10" dirty="0" smtClean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lang="uk-UA" sz="1400" spc="-10" dirty="0" err="1" smtClean="0">
                <a:solidFill>
                  <a:srgbClr val="252525"/>
                </a:solidFill>
                <a:latin typeface="Calibri"/>
                <a:cs typeface="Calibri"/>
              </a:rPr>
              <a:t>пр</a:t>
            </a:r>
            <a:r>
              <a:rPr sz="1400" dirty="0" smtClean="0">
                <a:solidFill>
                  <a:srgbClr val="252525"/>
                </a:solidFill>
                <a:latin typeface="Calibri"/>
                <a:cs typeface="Calibri"/>
              </a:rPr>
              <a:t>о </a:t>
            </a:r>
            <a:r>
              <a:rPr sz="1400" spc="-5" dirty="0" err="1" smtClean="0">
                <a:solidFill>
                  <a:srgbClr val="252525"/>
                </a:solidFill>
                <a:latin typeface="Calibri"/>
                <a:cs typeface="Calibri"/>
              </a:rPr>
              <a:t>регул</a:t>
            </a:r>
            <a:r>
              <a:rPr lang="uk-UA" sz="1400" spc="-5" dirty="0" err="1" smtClean="0">
                <a:solidFill>
                  <a:srgbClr val="252525"/>
                </a:solidFill>
                <a:latin typeface="Calibri"/>
                <a:cs typeface="Calibri"/>
              </a:rPr>
              <a:t>ювання</a:t>
            </a:r>
            <a:r>
              <a:rPr sz="1400" spc="-5" dirty="0" smtClean="0">
                <a:solidFill>
                  <a:srgbClr val="252525"/>
                </a:solidFill>
                <a:latin typeface="Calibri"/>
                <a:cs typeface="Calibri"/>
              </a:rPr>
              <a:t> п</a:t>
            </a:r>
            <a:r>
              <a:rPr lang="uk-UA" sz="1400" spc="-5" dirty="0" err="1" smtClean="0">
                <a:solidFill>
                  <a:srgbClr val="252525"/>
                </a:solidFill>
                <a:latin typeface="Calibri"/>
                <a:cs typeface="Calibri"/>
              </a:rPr>
              <a:t>ідприємств</a:t>
            </a:r>
            <a:r>
              <a:rPr sz="1400" spc="30" dirty="0" smtClean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585858"/>
                </a:solidFill>
                <a:latin typeface="Calibri"/>
                <a:cs typeface="Calibri"/>
              </a:rPr>
              <a:t>(</a:t>
            </a:r>
            <a:r>
              <a:rPr sz="1400" u="sng" spc="-5" dirty="0">
                <a:solidFill>
                  <a:srgbClr val="0000FF"/>
                </a:solidFill>
                <a:latin typeface="Calibri"/>
                <a:cs typeface="Calibri"/>
                <a:hlinkClick r:id="rId3"/>
              </a:rPr>
              <a:t>link</a:t>
            </a:r>
            <a:r>
              <a:rPr sz="1400" spc="-5" dirty="0">
                <a:solidFill>
                  <a:srgbClr val="404040"/>
                </a:solidFill>
                <a:latin typeface="Calibri"/>
                <a:cs typeface="Calibri"/>
              </a:rPr>
              <a:t>)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178933" y="1559305"/>
            <a:ext cx="2429510" cy="12977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uk-UA" sz="1400" b="1" dirty="0" smtClean="0">
                <a:latin typeface="Calibri"/>
                <a:cs typeface="Calibri"/>
              </a:rPr>
              <a:t>Інтернет - сайти</a:t>
            </a:r>
            <a:endParaRPr sz="1400" dirty="0">
              <a:latin typeface="Calibri"/>
              <a:cs typeface="Calibri"/>
            </a:endParaRPr>
          </a:p>
          <a:p>
            <a:pPr marL="382905" indent="-364490">
              <a:lnSpc>
                <a:spcPct val="100000"/>
              </a:lnSpc>
              <a:spcBef>
                <a:spcPts val="335"/>
              </a:spcBef>
              <a:buClr>
                <a:srgbClr val="000000"/>
              </a:buClr>
              <a:buFont typeface="Arial"/>
              <a:buChar char="•"/>
              <a:tabLst>
                <a:tab pos="382905" algn="l"/>
                <a:tab pos="383540" algn="l"/>
              </a:tabLst>
            </a:pPr>
            <a:r>
              <a:rPr sz="1400" u="sng" spc="-10" dirty="0">
                <a:solidFill>
                  <a:srgbClr val="0000FF"/>
                </a:solidFill>
                <a:latin typeface="Calibri"/>
                <a:cs typeface="Calibri"/>
                <a:hlinkClick r:id="rId4"/>
              </a:rPr>
              <a:t>www.govet.international</a:t>
            </a:r>
            <a:endParaRPr sz="1400" dirty="0">
              <a:latin typeface="Calibri"/>
              <a:cs typeface="Calibri"/>
            </a:endParaRPr>
          </a:p>
          <a:p>
            <a:pPr marL="382905" indent="-364490">
              <a:lnSpc>
                <a:spcPct val="100000"/>
              </a:lnSpc>
              <a:spcBef>
                <a:spcPts val="335"/>
              </a:spcBef>
              <a:buClr>
                <a:srgbClr val="000000"/>
              </a:buClr>
              <a:buFont typeface="Arial"/>
              <a:buChar char="•"/>
              <a:tabLst>
                <a:tab pos="382905" algn="l"/>
                <a:tab pos="383540" algn="l"/>
              </a:tabLst>
            </a:pPr>
            <a:r>
              <a:rPr sz="1400" u="sng" spc="-20" dirty="0">
                <a:solidFill>
                  <a:srgbClr val="0000FF"/>
                </a:solidFill>
                <a:latin typeface="Calibri"/>
                <a:cs typeface="Calibri"/>
                <a:hlinkClick r:id="rId5"/>
              </a:rPr>
              <a:t>www.bmbf.de</a:t>
            </a:r>
            <a:endParaRPr sz="1400" dirty="0">
              <a:latin typeface="Calibri"/>
              <a:cs typeface="Calibri"/>
            </a:endParaRPr>
          </a:p>
          <a:p>
            <a:pPr marL="382905" indent="-364490">
              <a:lnSpc>
                <a:spcPct val="100000"/>
              </a:lnSpc>
              <a:spcBef>
                <a:spcPts val="335"/>
              </a:spcBef>
              <a:buClr>
                <a:srgbClr val="000000"/>
              </a:buClr>
              <a:buFont typeface="Arial"/>
              <a:buChar char="•"/>
              <a:tabLst>
                <a:tab pos="382905" algn="l"/>
                <a:tab pos="383540" algn="l"/>
              </a:tabLst>
            </a:pPr>
            <a:r>
              <a:rPr sz="1400" u="sng" spc="-10" dirty="0">
                <a:solidFill>
                  <a:srgbClr val="0000FF"/>
                </a:solidFill>
                <a:latin typeface="Calibri"/>
                <a:cs typeface="Calibri"/>
                <a:hlinkClick r:id="rId4"/>
              </a:rPr>
              <a:t>www.bibb.de</a:t>
            </a: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334" y="759353"/>
            <a:ext cx="8771331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VII. </a:t>
            </a:r>
            <a:r>
              <a:rPr lang="ru-RU" dirty="0" err="1" smtClean="0"/>
              <a:t>Основні</a:t>
            </a:r>
            <a:r>
              <a:rPr lang="ru-RU" dirty="0" smtClean="0"/>
              <a:t> </a:t>
            </a:r>
            <a:r>
              <a:rPr lang="ru-RU" dirty="0" err="1" smtClean="0"/>
              <a:t>поняття</a:t>
            </a:r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5130927" y="4942763"/>
            <a:ext cx="355587" cy="5398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04532" y="3964775"/>
            <a:ext cx="264185" cy="6407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08139" y="4726432"/>
            <a:ext cx="471170" cy="7035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130927" y="2708592"/>
            <a:ext cx="547166" cy="6066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04532" y="3144431"/>
            <a:ext cx="239179" cy="61743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84033" y="2283599"/>
            <a:ext cx="239179" cy="62660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31594" y="2297785"/>
            <a:ext cx="252514" cy="61241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9079" y="5621680"/>
            <a:ext cx="682015" cy="25859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130927" y="1257769"/>
            <a:ext cx="671423" cy="32807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130927" y="3435667"/>
            <a:ext cx="697877" cy="67335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130927" y="4187316"/>
            <a:ext cx="501548" cy="64173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130927" y="1997798"/>
            <a:ext cx="652741" cy="39742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74370" y="1277111"/>
            <a:ext cx="65405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 smtClean="0">
                <a:solidFill>
                  <a:srgbClr val="375F92"/>
                </a:solidFill>
                <a:latin typeface="Calibri"/>
                <a:cs typeface="Calibri"/>
              </a:rPr>
              <a:t>С</a:t>
            </a:r>
            <a:r>
              <a:rPr lang="uk-UA" sz="1800" b="1" dirty="0" err="1" smtClean="0">
                <a:solidFill>
                  <a:srgbClr val="375F92"/>
                </a:solidFill>
                <a:latin typeface="Calibri"/>
                <a:cs typeface="Calibri"/>
              </a:rPr>
              <a:t>иній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74370" y="1764791"/>
            <a:ext cx="104963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uk-UA" sz="1800" b="1" spc="-5" dirty="0" smtClean="0">
                <a:solidFill>
                  <a:srgbClr val="D99593"/>
                </a:solidFill>
                <a:latin typeface="Calibri"/>
                <a:cs typeface="Calibri"/>
              </a:rPr>
              <a:t>Червоний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698751" y="1249426"/>
            <a:ext cx="108077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uk-UA" b="1" dirty="0" smtClean="0">
                <a:latin typeface="Calibri"/>
                <a:cs typeface="Calibri"/>
              </a:rPr>
              <a:t>Світ праці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698751" y="1767585"/>
            <a:ext cx="219138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5" dirty="0" err="1">
                <a:latin typeface="Calibri"/>
                <a:cs typeface="Calibri"/>
              </a:rPr>
              <a:t>Система</a:t>
            </a:r>
            <a:r>
              <a:rPr sz="1800" b="1" spc="-105" dirty="0">
                <a:latin typeface="Calibri"/>
                <a:cs typeface="Calibri"/>
              </a:rPr>
              <a:t> </a:t>
            </a:r>
            <a:r>
              <a:rPr lang="uk-UA" sz="1800" b="1" dirty="0" smtClean="0">
                <a:latin typeface="Calibri"/>
                <a:cs typeface="Calibri"/>
              </a:rPr>
              <a:t>навчання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sz="half" idx="2"/>
          </p:nvPr>
        </p:nvSpPr>
        <p:spPr>
          <a:xfrm>
            <a:off x="1698751" y="2468879"/>
            <a:ext cx="3184525" cy="43063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uk-UA" spc="-15" dirty="0" smtClean="0"/>
              <a:t>Молодь/учні</a:t>
            </a:r>
            <a:endParaRPr spc="-5" dirty="0"/>
          </a:p>
          <a:p>
            <a:pPr>
              <a:lnSpc>
                <a:spcPct val="100000"/>
              </a:lnSpc>
            </a:pPr>
            <a:endParaRPr dirty="0"/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5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uk-UA" spc="-10" dirty="0" smtClean="0"/>
              <a:t>Роботодавці</a:t>
            </a:r>
            <a:endParaRPr spc="-10" dirty="0"/>
          </a:p>
          <a:p>
            <a:pPr>
              <a:lnSpc>
                <a:spcPct val="100000"/>
              </a:lnSpc>
            </a:pPr>
            <a:endParaRPr dirty="0"/>
          </a:p>
          <a:p>
            <a:pPr marL="12700" marR="5080">
              <a:lnSpc>
                <a:spcPct val="100000"/>
              </a:lnSpc>
              <a:spcBef>
                <a:spcPts val="1290"/>
              </a:spcBef>
            </a:pPr>
            <a:r>
              <a:rPr lang="uk-UA" spc="-10" dirty="0" smtClean="0"/>
              <a:t>Виробничий навчальний  персонал</a:t>
            </a:r>
            <a:endParaRPr dirty="0" smtClean="0"/>
          </a:p>
          <a:p>
            <a:pPr>
              <a:lnSpc>
                <a:spcPct val="100000"/>
              </a:lnSpc>
              <a:spcBef>
                <a:spcPts val="5"/>
              </a:spcBef>
            </a:pPr>
            <a:endParaRPr dirty="0" smtClean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uk-UA" spc="-10" dirty="0" smtClean="0"/>
              <a:t>Викладачі в коледжі</a:t>
            </a:r>
            <a:endParaRPr spc="-15" dirty="0"/>
          </a:p>
          <a:p>
            <a:pPr>
              <a:lnSpc>
                <a:spcPct val="100000"/>
              </a:lnSpc>
            </a:pPr>
            <a:endParaRPr dirty="0"/>
          </a:p>
          <a:p>
            <a:pPr marL="12700">
              <a:lnSpc>
                <a:spcPct val="100000"/>
              </a:lnSpc>
              <a:spcBef>
                <a:spcPts val="1290"/>
              </a:spcBef>
            </a:pPr>
            <a:r>
              <a:rPr lang="uk-UA" dirty="0" smtClean="0"/>
              <a:t>Екзаменаційна комісія</a:t>
            </a:r>
            <a:endParaRPr spc="-5" dirty="0"/>
          </a:p>
          <a:p>
            <a:pPr marL="12700" marR="173990">
              <a:lnSpc>
                <a:spcPct val="100000"/>
              </a:lnSpc>
              <a:spcBef>
                <a:spcPts val="1080"/>
              </a:spcBef>
            </a:pPr>
            <a:r>
              <a:rPr lang="uk-UA" spc="-10" dirty="0" smtClean="0"/>
              <a:t>Свідоцтво  про закінчення</a:t>
            </a:r>
            <a:r>
              <a:rPr lang="uk-UA" spc="-5" dirty="0" smtClean="0"/>
              <a:t>/ </a:t>
            </a:r>
            <a:r>
              <a:rPr lang="uk-UA" spc="-10" dirty="0" smtClean="0"/>
              <a:t>Свідоцтво </a:t>
            </a:r>
            <a:r>
              <a:rPr lang="uk-UA" dirty="0" smtClean="0"/>
              <a:t>про присвоєння кваліфікації</a:t>
            </a:r>
            <a:endParaRPr lang="uk-UA" spc="-5" dirty="0"/>
          </a:p>
        </p:txBody>
      </p:sp>
      <p:sp>
        <p:nvSpPr>
          <p:cNvPr id="20" name="object 20"/>
          <p:cNvSpPr txBox="1"/>
          <p:nvPr/>
        </p:nvSpPr>
        <p:spPr>
          <a:xfrm>
            <a:off x="6343650" y="1276222"/>
            <a:ext cx="2607310" cy="5098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5" dirty="0" err="1" smtClean="0">
                <a:latin typeface="Calibri"/>
                <a:cs typeface="Calibri"/>
              </a:rPr>
              <a:t>Палат</a:t>
            </a:r>
            <a:r>
              <a:rPr lang="uk-UA" sz="1800" b="1" spc="-5" dirty="0" smtClean="0">
                <a:latin typeface="Calibri"/>
                <a:cs typeface="Calibri"/>
              </a:rPr>
              <a:t>и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1800" b="1" dirty="0" err="1" smtClean="0">
                <a:latin typeface="Calibri"/>
                <a:cs typeface="Calibri"/>
              </a:rPr>
              <a:t>Соц</a:t>
            </a:r>
            <a:r>
              <a:rPr lang="uk-UA" sz="1800" b="1" dirty="0" err="1" smtClean="0">
                <a:latin typeface="Calibri"/>
                <a:cs typeface="Calibri"/>
              </a:rPr>
              <a:t>іальні</a:t>
            </a:r>
            <a:r>
              <a:rPr lang="uk-UA" sz="1800" b="1" dirty="0" smtClean="0">
                <a:latin typeface="Calibri"/>
                <a:cs typeface="Calibri"/>
              </a:rPr>
              <a:t> </a:t>
            </a:r>
            <a:r>
              <a:rPr sz="1800" b="1" dirty="0" err="1" smtClean="0">
                <a:latin typeface="Calibri"/>
                <a:cs typeface="Calibri"/>
              </a:rPr>
              <a:t>партнер</a:t>
            </a:r>
            <a:r>
              <a:rPr lang="uk-UA" sz="1800" b="1" dirty="0" smtClean="0">
                <a:latin typeface="Calibri"/>
                <a:cs typeface="Calibri"/>
              </a:rPr>
              <a:t>и</a:t>
            </a:r>
            <a:r>
              <a:rPr sz="1800" b="1" dirty="0" smtClean="0">
                <a:latin typeface="Calibri"/>
                <a:cs typeface="Calibri"/>
              </a:rPr>
              <a:t>  </a:t>
            </a:r>
            <a:r>
              <a:rPr sz="1800" spc="-5" dirty="0" smtClean="0">
                <a:latin typeface="Calibri"/>
                <a:cs typeface="Calibri"/>
              </a:rPr>
              <a:t>(</a:t>
            </a:r>
            <a:r>
              <a:rPr lang="ru-RU" spc="-5" dirty="0" err="1" smtClean="0">
                <a:cs typeface="Calibri"/>
              </a:rPr>
              <a:t>профспілки</a:t>
            </a:r>
            <a:r>
              <a:rPr lang="ru-RU" spc="-5" dirty="0" smtClean="0">
                <a:cs typeface="Calibri"/>
              </a:rPr>
              <a:t> та </a:t>
            </a:r>
            <a:r>
              <a:rPr lang="ru-RU" spc="-5" dirty="0" err="1" smtClean="0">
                <a:cs typeface="Calibri"/>
              </a:rPr>
              <a:t>асоціації</a:t>
            </a:r>
            <a:r>
              <a:rPr lang="ru-RU" spc="-5" dirty="0" smtClean="0">
                <a:cs typeface="Calibri"/>
              </a:rPr>
              <a:t> </a:t>
            </a:r>
            <a:r>
              <a:rPr lang="ru-RU" spc="-5" dirty="0" err="1" smtClean="0">
                <a:cs typeface="Calibri"/>
              </a:rPr>
              <a:t>роботодавців</a:t>
            </a:r>
            <a:r>
              <a:rPr sz="1800" spc="-10" dirty="0" smtClean="0">
                <a:latin typeface="Calibri"/>
                <a:cs typeface="Calibri"/>
              </a:rPr>
              <a:t>)</a:t>
            </a:r>
            <a:endParaRPr sz="1800" dirty="0">
              <a:latin typeface="Calibri"/>
              <a:cs typeface="Calibri"/>
            </a:endParaRPr>
          </a:p>
          <a:p>
            <a:pPr marL="12700" marR="260350">
              <a:lnSpc>
                <a:spcPct val="100000"/>
              </a:lnSpc>
              <a:spcBef>
                <a:spcPts val="1200"/>
              </a:spcBef>
            </a:pPr>
            <a:r>
              <a:rPr sz="1800" b="1" spc="-10" dirty="0" err="1" smtClean="0">
                <a:latin typeface="Calibri"/>
                <a:cs typeface="Calibri"/>
              </a:rPr>
              <a:t>Пол</a:t>
            </a:r>
            <a:r>
              <a:rPr lang="uk-UA" sz="1800" b="1" spc="-10" dirty="0" smtClean="0">
                <a:latin typeface="Calibri"/>
                <a:cs typeface="Calibri"/>
              </a:rPr>
              <a:t>і</a:t>
            </a:r>
            <a:r>
              <a:rPr sz="1800" b="1" spc="-10" dirty="0" err="1" smtClean="0">
                <a:latin typeface="Calibri"/>
                <a:cs typeface="Calibri"/>
              </a:rPr>
              <a:t>тика</a:t>
            </a:r>
            <a:r>
              <a:rPr sz="1800" b="1" spc="-10" dirty="0" smtClean="0">
                <a:latin typeface="Calibri"/>
                <a:cs typeface="Calibri"/>
              </a:rPr>
              <a:t> </a:t>
            </a:r>
            <a:r>
              <a:rPr sz="1800" spc="-5" dirty="0" smtClean="0">
                <a:latin typeface="Calibri"/>
                <a:cs typeface="Calibri"/>
              </a:rPr>
              <a:t>(</a:t>
            </a:r>
            <a:r>
              <a:rPr lang="uk-UA" sz="1800" spc="-5" dirty="0" smtClean="0">
                <a:latin typeface="Calibri"/>
                <a:cs typeface="Calibri"/>
              </a:rPr>
              <a:t>федерація та землі</a:t>
            </a:r>
            <a:r>
              <a:rPr sz="1800" spc="-5" dirty="0" smtClean="0">
                <a:latin typeface="Calibri"/>
                <a:cs typeface="Calibri"/>
              </a:rPr>
              <a:t>)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ru-RU" b="1" spc="-10" dirty="0" err="1" smtClean="0">
                <a:cs typeface="Calibri"/>
              </a:rPr>
              <a:t>Підтримка</a:t>
            </a:r>
            <a:r>
              <a:rPr lang="ru-RU" b="1" spc="-10" dirty="0" smtClean="0">
                <a:cs typeface="Calibri"/>
              </a:rPr>
              <a:t> </a:t>
            </a:r>
            <a:r>
              <a:rPr lang="ru-RU" b="1" spc="-10" dirty="0" err="1" smtClean="0">
                <a:cs typeface="Calibri"/>
              </a:rPr>
              <a:t>учасників</a:t>
            </a:r>
            <a:endParaRPr lang="ru-RU" b="1" spc="-10" dirty="0" smtClean="0">
              <a:cs typeface="Calibri"/>
            </a:endParaRPr>
          </a:p>
          <a:p>
            <a:pPr marL="12700"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90"/>
              </a:spcBef>
            </a:pPr>
            <a:r>
              <a:rPr lang="uk-UA" sz="1800" b="1" spc="-5" dirty="0" smtClean="0">
                <a:latin typeface="Calibri"/>
                <a:cs typeface="Calibri"/>
              </a:rPr>
              <a:t>Перевірка учасників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 dirty="0">
              <a:latin typeface="Times New Roman"/>
              <a:cs typeface="Times New Roman"/>
            </a:endParaRPr>
          </a:p>
          <a:p>
            <a:pPr marL="12700" marR="167005">
              <a:lnSpc>
                <a:spcPct val="100000"/>
              </a:lnSpc>
            </a:pPr>
            <a:r>
              <a:rPr lang="ru-RU" b="1" spc="-5" dirty="0" err="1" smtClean="0">
                <a:cs typeface="Calibri"/>
              </a:rPr>
              <a:t>Дослідження</a:t>
            </a:r>
            <a:r>
              <a:rPr lang="ru-RU" b="1" spc="-5" dirty="0" smtClean="0">
                <a:cs typeface="Calibri"/>
              </a:rPr>
              <a:t> в </a:t>
            </a:r>
            <a:r>
              <a:rPr lang="ru-RU" b="1" spc="-5" dirty="0" err="1" smtClean="0">
                <a:cs typeface="Calibri"/>
              </a:rPr>
              <a:t>області</a:t>
            </a:r>
            <a:r>
              <a:rPr lang="ru-RU" b="1" spc="-5" dirty="0" smtClean="0">
                <a:cs typeface="Calibri"/>
              </a:rPr>
              <a:t> </a:t>
            </a:r>
            <a:r>
              <a:rPr lang="ru-RU" b="1" spc="-5" dirty="0" err="1" smtClean="0">
                <a:cs typeface="Calibri"/>
              </a:rPr>
              <a:t>профосвіти</a:t>
            </a:r>
            <a:endParaRPr lang="ru-RU" b="1" spc="-5" dirty="0" smtClean="0">
              <a:cs typeface="Calibri"/>
            </a:endParaRPr>
          </a:p>
          <a:p>
            <a:pPr marL="12700" marR="167005">
              <a:lnSpc>
                <a:spcPct val="100000"/>
              </a:lnSpc>
            </a:pPr>
            <a:endParaRPr sz="1850" dirty="0">
              <a:latin typeface="Times New Roman"/>
              <a:cs typeface="Times New Roman"/>
            </a:endParaRPr>
          </a:p>
          <a:p>
            <a:pPr marL="12700" marR="432434">
              <a:lnSpc>
                <a:spcPct val="100000"/>
              </a:lnSpc>
            </a:pPr>
            <a:r>
              <a:rPr lang="ru-RU" b="1" spc="-5" dirty="0" err="1" smtClean="0">
                <a:cs typeface="Calibri"/>
              </a:rPr>
              <a:t>Стандарти</a:t>
            </a:r>
            <a:r>
              <a:rPr lang="ru-RU" b="1" spc="-5" dirty="0" smtClean="0">
                <a:cs typeface="Calibri"/>
              </a:rPr>
              <a:t> </a:t>
            </a:r>
            <a:r>
              <a:rPr lang="ru-RU" b="1" spc="-5" dirty="0" err="1" smtClean="0">
                <a:cs typeface="Calibri"/>
              </a:rPr>
              <a:t>дуальної</a:t>
            </a:r>
            <a:r>
              <a:rPr lang="ru-RU" b="1" spc="-5" dirty="0" smtClean="0">
                <a:cs typeface="Calibri"/>
              </a:rPr>
              <a:t> </a:t>
            </a:r>
            <a:r>
              <a:rPr lang="ru-RU" b="1" spc="-5" dirty="0" err="1" smtClean="0">
                <a:cs typeface="Calibri"/>
              </a:rPr>
              <a:t>профосвіти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40663" y="3964736"/>
            <a:ext cx="316496" cy="32113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56145" y="2283663"/>
            <a:ext cx="243776" cy="61688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09422" y="2297836"/>
            <a:ext cx="269875" cy="62113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130927" y="5756021"/>
            <a:ext cx="406641" cy="584415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90169" y="6142609"/>
            <a:ext cx="350494" cy="49951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334" y="759353"/>
            <a:ext cx="8771331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uk-UA" dirty="0" smtClean="0"/>
              <a:t>Зміст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90473" y="1770634"/>
            <a:ext cx="8227695" cy="3806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27685" indent="-514984">
              <a:lnSpc>
                <a:spcPct val="100000"/>
              </a:lnSpc>
              <a:buAutoNum type="arabicPeriod"/>
              <a:tabLst>
                <a:tab pos="527685" algn="l"/>
                <a:tab pos="528320" algn="l"/>
              </a:tabLst>
            </a:pPr>
            <a:r>
              <a:rPr lang="uk-UA" sz="2800" spc="-5" dirty="0" smtClean="0">
                <a:cs typeface="Calibri"/>
              </a:rPr>
              <a:t>Загальна інформація</a:t>
            </a:r>
          </a:p>
          <a:p>
            <a:pPr marL="527685" indent="-514984">
              <a:lnSpc>
                <a:spcPct val="100000"/>
              </a:lnSpc>
              <a:buAutoNum type="arabicPeriod"/>
              <a:tabLst>
                <a:tab pos="527685" algn="l"/>
                <a:tab pos="528320" algn="l"/>
              </a:tabLst>
            </a:pPr>
            <a:r>
              <a:rPr lang="uk-UA" sz="2800" spc="-20" smtClean="0">
                <a:latin typeface="Calibri"/>
                <a:cs typeface="Calibri"/>
              </a:rPr>
              <a:t>Що це </a:t>
            </a:r>
            <a:r>
              <a:rPr lang="uk-UA" sz="2800" spc="-5" dirty="0" smtClean="0">
                <a:latin typeface="Calibri"/>
                <a:cs typeface="Calibri"/>
              </a:rPr>
              <a:t>- </a:t>
            </a:r>
            <a:r>
              <a:rPr lang="uk-UA" sz="2800" spc="-10" dirty="0" smtClean="0">
                <a:latin typeface="Calibri"/>
                <a:cs typeface="Calibri"/>
              </a:rPr>
              <a:t>дуальне </a:t>
            </a:r>
            <a:r>
              <a:rPr lang="uk-UA" sz="2800" spc="-5" dirty="0" smtClean="0">
                <a:latin typeface="Calibri"/>
                <a:cs typeface="Calibri"/>
              </a:rPr>
              <a:t>професійне навчання?</a:t>
            </a:r>
            <a:endParaRPr lang="uk-UA" sz="2800" dirty="0" smtClean="0">
              <a:latin typeface="Calibri"/>
              <a:cs typeface="Calibri"/>
            </a:endParaRPr>
          </a:p>
          <a:p>
            <a:pPr marL="527685" indent="-514984">
              <a:lnSpc>
                <a:spcPct val="100000"/>
              </a:lnSpc>
              <a:spcBef>
                <a:spcPts val="67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lang="uk-UA" sz="2800" spc="-10" dirty="0" smtClean="0">
                <a:cs typeface="Calibri"/>
              </a:rPr>
              <a:t>Переваги та актуальні питання</a:t>
            </a:r>
          </a:p>
          <a:p>
            <a:pPr marL="527685" indent="-514984">
              <a:lnSpc>
                <a:spcPct val="100000"/>
              </a:lnSpc>
              <a:spcBef>
                <a:spcPts val="67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lang="uk-UA" sz="2800" spc="-5" dirty="0" smtClean="0">
                <a:cs typeface="Calibri"/>
              </a:rPr>
              <a:t>Чому дуальна професійна освіта функціонує в Німеччині?</a:t>
            </a:r>
            <a:endParaRPr lang="uk-UA" sz="2800" dirty="0" smtClean="0">
              <a:latin typeface="Calibri"/>
              <a:cs typeface="Calibri"/>
            </a:endParaRPr>
          </a:p>
          <a:p>
            <a:pPr marL="527685" marR="1948814" indent="-514984">
              <a:lnSpc>
                <a:spcPct val="100000"/>
              </a:lnSpc>
              <a:spcBef>
                <a:spcPts val="67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lang="uk-UA" sz="2800" spc="-5" dirty="0" smtClean="0">
                <a:cs typeface="Calibri"/>
              </a:rPr>
              <a:t>П'ять показників якості німецької професійної освіти</a:t>
            </a:r>
          </a:p>
          <a:p>
            <a:pPr marL="527685" marR="1948814" indent="-514984">
              <a:lnSpc>
                <a:spcPct val="100000"/>
              </a:lnSpc>
              <a:spcBef>
                <a:spcPts val="67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lang="uk-UA" sz="2800" spc="-15" dirty="0" smtClean="0">
                <a:latin typeface="Calibri"/>
                <a:cs typeface="Calibri"/>
              </a:rPr>
              <a:t>Додаткова</a:t>
            </a:r>
            <a:r>
              <a:rPr lang="uk-UA" sz="2800" spc="-30" dirty="0" smtClean="0">
                <a:latin typeface="Calibri"/>
                <a:cs typeface="Calibri"/>
              </a:rPr>
              <a:t> </a:t>
            </a:r>
            <a:r>
              <a:rPr lang="uk-UA" sz="2800" spc="-5" dirty="0" smtClean="0">
                <a:latin typeface="Calibri"/>
                <a:cs typeface="Calibri"/>
              </a:rPr>
              <a:t>інформація</a:t>
            </a:r>
            <a:endParaRPr lang="uk-UA"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903596" y="4911267"/>
            <a:ext cx="3629025" cy="429259"/>
          </a:xfrm>
          <a:custGeom>
            <a:avLst/>
            <a:gdLst/>
            <a:ahLst/>
            <a:cxnLst/>
            <a:rect l="l" t="t" r="r" b="b"/>
            <a:pathLst>
              <a:path w="3629025" h="429260">
                <a:moveTo>
                  <a:pt x="0" y="429082"/>
                </a:moveTo>
                <a:lnTo>
                  <a:pt x="3628771" y="429082"/>
                </a:lnTo>
                <a:lnTo>
                  <a:pt x="3628771" y="0"/>
                </a:lnTo>
                <a:lnTo>
                  <a:pt x="0" y="0"/>
                </a:lnTo>
                <a:lnTo>
                  <a:pt x="0" y="429082"/>
                </a:lnTo>
                <a:close/>
              </a:path>
            </a:pathLst>
          </a:custGeom>
          <a:solidFill>
            <a:srgbClr val="E6B8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6334" y="759353"/>
            <a:ext cx="8771331" cy="482547"/>
          </a:xfrm>
          <a:prstGeom prst="rect">
            <a:avLst/>
          </a:prstGeom>
        </p:spPr>
        <p:txBody>
          <a:bodyPr vert="horz" wrap="square" lIns="0" tIns="112120" rIns="0" bIns="0" rtlCol="0">
            <a:spAutoFit/>
          </a:bodyPr>
          <a:lstStyle/>
          <a:p>
            <a:pPr marL="441959">
              <a:lnSpc>
                <a:spcPct val="100000"/>
              </a:lnSpc>
            </a:pPr>
            <a:r>
              <a:rPr lang="ru-RU" dirty="0" smtClean="0"/>
              <a:t>I. </a:t>
            </a:r>
            <a:r>
              <a:rPr lang="ru-RU" dirty="0" err="1" smtClean="0"/>
              <a:t>Огляд</a:t>
            </a:r>
            <a:r>
              <a:rPr lang="ru-RU" dirty="0" smtClean="0"/>
              <a:t> - шлях </a:t>
            </a:r>
            <a:r>
              <a:rPr lang="ru-RU" dirty="0" err="1" smtClean="0"/>
              <a:t>молодих</a:t>
            </a:r>
            <a:r>
              <a:rPr lang="ru-RU" dirty="0" smtClean="0"/>
              <a:t> людей в </a:t>
            </a:r>
            <a:r>
              <a:rPr lang="ru-RU" dirty="0" err="1" smtClean="0"/>
              <a:t>професійне</a:t>
            </a:r>
            <a:r>
              <a:rPr lang="ru-RU" dirty="0" smtClean="0"/>
              <a:t> </a:t>
            </a:r>
            <a:r>
              <a:rPr lang="ru-RU" dirty="0" err="1" smtClean="0"/>
              <a:t>життя</a:t>
            </a:r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603884" y="2928366"/>
            <a:ext cx="1061720" cy="1553845"/>
          </a:xfrm>
          <a:custGeom>
            <a:avLst/>
            <a:gdLst/>
            <a:ahLst/>
            <a:cxnLst/>
            <a:rect l="l" t="t" r="r" b="b"/>
            <a:pathLst>
              <a:path w="1061720" h="1553845">
                <a:moveTo>
                  <a:pt x="530682" y="0"/>
                </a:moveTo>
                <a:lnTo>
                  <a:pt x="0" y="392049"/>
                </a:lnTo>
                <a:lnTo>
                  <a:pt x="0" y="1553845"/>
                </a:lnTo>
                <a:lnTo>
                  <a:pt x="1061339" y="1553845"/>
                </a:lnTo>
                <a:lnTo>
                  <a:pt x="1061339" y="392049"/>
                </a:lnTo>
                <a:lnTo>
                  <a:pt x="530682" y="0"/>
                </a:lnTo>
                <a:close/>
              </a:path>
            </a:pathLst>
          </a:custGeom>
          <a:solidFill>
            <a:srgbClr val="D995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41542" y="2051304"/>
            <a:ext cx="2778760" cy="2435225"/>
          </a:xfrm>
          <a:custGeom>
            <a:avLst/>
            <a:gdLst/>
            <a:ahLst/>
            <a:cxnLst/>
            <a:rect l="l" t="t" r="r" b="b"/>
            <a:pathLst>
              <a:path w="2778759" h="2435225">
                <a:moveTo>
                  <a:pt x="1389126" y="0"/>
                </a:moveTo>
                <a:lnTo>
                  <a:pt x="0" y="966216"/>
                </a:lnTo>
                <a:lnTo>
                  <a:pt x="0" y="2435225"/>
                </a:lnTo>
                <a:lnTo>
                  <a:pt x="2778252" y="2435225"/>
                </a:lnTo>
                <a:lnTo>
                  <a:pt x="2778252" y="966216"/>
                </a:lnTo>
                <a:lnTo>
                  <a:pt x="1389126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875782" y="3676142"/>
            <a:ext cx="216344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uk-UA" sz="1800" b="1" spc="-5" dirty="0" smtClean="0">
                <a:solidFill>
                  <a:srgbClr val="FFFFFF"/>
                </a:solidFill>
                <a:latin typeface="Calibri"/>
                <a:cs typeface="Calibri"/>
              </a:rPr>
              <a:t>Вища освіта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03884" y="1881924"/>
            <a:ext cx="4995545" cy="974725"/>
          </a:xfrm>
          <a:custGeom>
            <a:avLst/>
            <a:gdLst/>
            <a:ahLst/>
            <a:cxnLst/>
            <a:rect l="l" t="t" r="r" b="b"/>
            <a:pathLst>
              <a:path w="4995545" h="974725">
                <a:moveTo>
                  <a:pt x="0" y="974432"/>
                </a:moveTo>
                <a:lnTo>
                  <a:pt x="4995418" y="974432"/>
                </a:lnTo>
                <a:lnTo>
                  <a:pt x="4995418" y="0"/>
                </a:lnTo>
                <a:lnTo>
                  <a:pt x="0" y="0"/>
                </a:lnTo>
                <a:lnTo>
                  <a:pt x="0" y="974432"/>
                </a:lnTo>
                <a:close/>
              </a:path>
            </a:pathLst>
          </a:custGeom>
          <a:solidFill>
            <a:srgbClr val="94B3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3884" y="1374952"/>
            <a:ext cx="7915909" cy="6174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03884" y="5340350"/>
            <a:ext cx="7928609" cy="1132840"/>
          </a:xfrm>
          <a:custGeom>
            <a:avLst/>
            <a:gdLst/>
            <a:ahLst/>
            <a:cxnLst/>
            <a:rect l="l" t="t" r="r" b="b"/>
            <a:pathLst>
              <a:path w="7928609" h="1132839">
                <a:moveTo>
                  <a:pt x="0" y="1132395"/>
                </a:moveTo>
                <a:lnTo>
                  <a:pt x="7928609" y="1132395"/>
                </a:lnTo>
                <a:lnTo>
                  <a:pt x="7928609" y="0"/>
                </a:lnTo>
                <a:lnTo>
                  <a:pt x="0" y="0"/>
                </a:lnTo>
                <a:lnTo>
                  <a:pt x="0" y="1132395"/>
                </a:lnTo>
                <a:close/>
              </a:path>
            </a:pathLst>
          </a:custGeom>
          <a:solidFill>
            <a:srgbClr val="E6B8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580638" y="5817717"/>
            <a:ext cx="310642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uk-UA" sz="1800" b="1" spc="-5" dirty="0" smtClean="0">
                <a:solidFill>
                  <a:srgbClr val="FFFFFF"/>
                </a:solidFill>
                <a:latin typeface="Calibri"/>
                <a:cs typeface="Calibri"/>
              </a:rPr>
              <a:t>Загальна шкільна освіта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27354" y="3463670"/>
            <a:ext cx="727075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lang="uk-UA" sz="1400" b="1" spc="-25" dirty="0" smtClean="0">
                <a:solidFill>
                  <a:srgbClr val="FFFFFF"/>
                </a:solidFill>
                <a:latin typeface="Calibri"/>
                <a:cs typeface="Calibri"/>
              </a:rPr>
              <a:t>Коледж повного дня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230361" y="5193845"/>
            <a:ext cx="179536" cy="88455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0</a:t>
            </a:r>
            <a:r>
              <a:rPr sz="14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–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13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uk-UA" sz="1400" dirty="0" smtClean="0">
                <a:solidFill>
                  <a:srgbClr val="FFFFFF"/>
                </a:solidFill>
                <a:latin typeface="Calibri"/>
                <a:cs typeface="Calibri"/>
              </a:rPr>
              <a:t>р.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277352" y="3612314"/>
            <a:ext cx="179536" cy="8032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3.5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1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6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uk-UA" sz="1400" dirty="0" smtClean="0">
                <a:solidFill>
                  <a:srgbClr val="FFFFFF"/>
                </a:solidFill>
                <a:latin typeface="Calibri"/>
                <a:cs typeface="Calibri"/>
              </a:rPr>
              <a:t>р.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917064" y="5536438"/>
            <a:ext cx="324421" cy="82096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329688" y="5532831"/>
            <a:ext cx="360337" cy="82933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789302" y="2928366"/>
            <a:ext cx="3810000" cy="1558290"/>
          </a:xfrm>
          <a:custGeom>
            <a:avLst/>
            <a:gdLst/>
            <a:ahLst/>
            <a:cxnLst/>
            <a:rect l="l" t="t" r="r" b="b"/>
            <a:pathLst>
              <a:path w="3810000" h="1558289">
                <a:moveTo>
                  <a:pt x="1905000" y="0"/>
                </a:moveTo>
                <a:lnTo>
                  <a:pt x="0" y="382016"/>
                </a:lnTo>
                <a:lnTo>
                  <a:pt x="0" y="1558163"/>
                </a:lnTo>
                <a:lnTo>
                  <a:pt x="3810000" y="1558163"/>
                </a:lnTo>
                <a:lnTo>
                  <a:pt x="3810000" y="382016"/>
                </a:lnTo>
                <a:lnTo>
                  <a:pt x="1905000" y="0"/>
                </a:lnTo>
                <a:close/>
              </a:path>
            </a:pathLst>
          </a:custGeom>
          <a:solidFill>
            <a:srgbClr val="D995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88541" y="2928366"/>
            <a:ext cx="1915160" cy="1558290"/>
          </a:xfrm>
          <a:custGeom>
            <a:avLst/>
            <a:gdLst/>
            <a:ahLst/>
            <a:cxnLst/>
            <a:rect l="l" t="t" r="r" b="b"/>
            <a:pathLst>
              <a:path w="1915160" h="1558289">
                <a:moveTo>
                  <a:pt x="1905761" y="0"/>
                </a:moveTo>
                <a:lnTo>
                  <a:pt x="0" y="382016"/>
                </a:lnTo>
                <a:lnTo>
                  <a:pt x="761" y="615823"/>
                </a:lnTo>
                <a:lnTo>
                  <a:pt x="761" y="1558163"/>
                </a:lnTo>
                <a:lnTo>
                  <a:pt x="1914906" y="1558163"/>
                </a:lnTo>
                <a:lnTo>
                  <a:pt x="1902713" y="643889"/>
                </a:lnTo>
                <a:lnTo>
                  <a:pt x="1905381" y="1016"/>
                </a:lnTo>
                <a:lnTo>
                  <a:pt x="1905761" y="0"/>
                </a:lnTo>
                <a:close/>
              </a:path>
            </a:pathLst>
          </a:custGeom>
          <a:solidFill>
            <a:srgbClr val="94B3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286001" y="3459098"/>
            <a:ext cx="2667000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472440" algn="ctr">
              <a:lnSpc>
                <a:spcPct val="100000"/>
              </a:lnSpc>
            </a:pPr>
            <a:r>
              <a:rPr lang="uk-UA" sz="2000" b="1" i="1" spc="-5" dirty="0" smtClean="0">
                <a:solidFill>
                  <a:srgbClr val="FFFFFF"/>
                </a:solidFill>
                <a:latin typeface="Calibri"/>
                <a:cs typeface="Calibri"/>
              </a:rPr>
              <a:t>Дуальне професійне навчання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368035" y="3566528"/>
            <a:ext cx="179536" cy="848994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3.5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uk-UA" sz="1400" spc="-10" dirty="0" smtClean="0">
                <a:solidFill>
                  <a:srgbClr val="FFFFFF"/>
                </a:solidFill>
                <a:latin typeface="Calibri"/>
                <a:cs typeface="Calibri"/>
              </a:rPr>
              <a:t>р.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413891" y="3537572"/>
            <a:ext cx="179536" cy="848994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35"/>
              </a:lnSpc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 smtClean="0">
                <a:solidFill>
                  <a:srgbClr val="FFFFFF"/>
                </a:solidFill>
                <a:latin typeface="Calibri"/>
                <a:cs typeface="Calibri"/>
              </a:rPr>
              <a:t>3.5</a:t>
            </a:r>
            <a:r>
              <a:rPr lang="uk-UA" sz="1400" dirty="0" smtClean="0">
                <a:solidFill>
                  <a:srgbClr val="FFFFFF"/>
                </a:solidFill>
                <a:latin typeface="Calibri"/>
                <a:cs typeface="Calibri"/>
              </a:rPr>
              <a:t> р.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997318" y="4486528"/>
            <a:ext cx="266700" cy="603250"/>
          </a:xfrm>
          <a:custGeom>
            <a:avLst/>
            <a:gdLst/>
            <a:ahLst/>
            <a:cxnLst/>
            <a:rect l="l" t="t" r="r" b="b"/>
            <a:pathLst>
              <a:path w="266700" h="603250">
                <a:moveTo>
                  <a:pt x="177800" y="222250"/>
                </a:moveTo>
                <a:lnTo>
                  <a:pt x="88900" y="222250"/>
                </a:lnTo>
                <a:lnTo>
                  <a:pt x="88900" y="603250"/>
                </a:lnTo>
                <a:lnTo>
                  <a:pt x="177800" y="603250"/>
                </a:lnTo>
                <a:lnTo>
                  <a:pt x="177800" y="222250"/>
                </a:lnTo>
                <a:close/>
              </a:path>
              <a:path w="266700" h="603250">
                <a:moveTo>
                  <a:pt x="133350" y="0"/>
                </a:moveTo>
                <a:lnTo>
                  <a:pt x="0" y="266700"/>
                </a:lnTo>
                <a:lnTo>
                  <a:pt x="88900" y="266700"/>
                </a:lnTo>
                <a:lnTo>
                  <a:pt x="88900" y="222250"/>
                </a:lnTo>
                <a:lnTo>
                  <a:pt x="244475" y="222250"/>
                </a:lnTo>
                <a:lnTo>
                  <a:pt x="133350" y="0"/>
                </a:lnTo>
                <a:close/>
              </a:path>
              <a:path w="266700" h="603250">
                <a:moveTo>
                  <a:pt x="244475" y="222250"/>
                </a:moveTo>
                <a:lnTo>
                  <a:pt x="177800" y="222250"/>
                </a:lnTo>
                <a:lnTo>
                  <a:pt x="177800" y="266700"/>
                </a:lnTo>
                <a:lnTo>
                  <a:pt x="266700" y="266700"/>
                </a:lnTo>
                <a:lnTo>
                  <a:pt x="244475" y="222250"/>
                </a:lnTo>
                <a:close/>
              </a:path>
            </a:pathLst>
          </a:custGeom>
          <a:solidFill>
            <a:srgbClr val="E6B8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547871" y="4509134"/>
            <a:ext cx="304800" cy="975360"/>
          </a:xfrm>
          <a:custGeom>
            <a:avLst/>
            <a:gdLst/>
            <a:ahLst/>
            <a:cxnLst/>
            <a:rect l="l" t="t" r="r" b="b"/>
            <a:pathLst>
              <a:path w="304800" h="975360">
                <a:moveTo>
                  <a:pt x="203200" y="254000"/>
                </a:moveTo>
                <a:lnTo>
                  <a:pt x="101600" y="254000"/>
                </a:lnTo>
                <a:lnTo>
                  <a:pt x="101600" y="975232"/>
                </a:lnTo>
                <a:lnTo>
                  <a:pt x="203200" y="975232"/>
                </a:lnTo>
                <a:lnTo>
                  <a:pt x="203200" y="254000"/>
                </a:lnTo>
                <a:close/>
              </a:path>
              <a:path w="304800" h="975360">
                <a:moveTo>
                  <a:pt x="152400" y="0"/>
                </a:moveTo>
                <a:lnTo>
                  <a:pt x="0" y="304800"/>
                </a:lnTo>
                <a:lnTo>
                  <a:pt x="101600" y="304800"/>
                </a:lnTo>
                <a:lnTo>
                  <a:pt x="101600" y="254000"/>
                </a:lnTo>
                <a:lnTo>
                  <a:pt x="279400" y="254000"/>
                </a:lnTo>
                <a:lnTo>
                  <a:pt x="152400" y="0"/>
                </a:lnTo>
                <a:close/>
              </a:path>
              <a:path w="304800" h="975360">
                <a:moveTo>
                  <a:pt x="279400" y="254000"/>
                </a:moveTo>
                <a:lnTo>
                  <a:pt x="203200" y="254000"/>
                </a:lnTo>
                <a:lnTo>
                  <a:pt x="203200" y="304800"/>
                </a:lnTo>
                <a:lnTo>
                  <a:pt x="304800" y="304800"/>
                </a:lnTo>
                <a:lnTo>
                  <a:pt x="279400" y="254000"/>
                </a:lnTo>
                <a:close/>
              </a:path>
            </a:pathLst>
          </a:custGeom>
          <a:solidFill>
            <a:srgbClr val="E6B8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124775" y="4482210"/>
            <a:ext cx="171450" cy="858519"/>
          </a:xfrm>
          <a:custGeom>
            <a:avLst/>
            <a:gdLst/>
            <a:ahLst/>
            <a:cxnLst/>
            <a:rect l="l" t="t" r="r" b="b"/>
            <a:pathLst>
              <a:path w="171450" h="858520">
                <a:moveTo>
                  <a:pt x="114300" y="142875"/>
                </a:moveTo>
                <a:lnTo>
                  <a:pt x="57150" y="142875"/>
                </a:lnTo>
                <a:lnTo>
                  <a:pt x="57137" y="858138"/>
                </a:lnTo>
                <a:lnTo>
                  <a:pt x="114287" y="858138"/>
                </a:lnTo>
                <a:lnTo>
                  <a:pt x="114300" y="142875"/>
                </a:lnTo>
                <a:close/>
              </a:path>
              <a:path w="171450" h="858520">
                <a:moveTo>
                  <a:pt x="85725" y="0"/>
                </a:moveTo>
                <a:lnTo>
                  <a:pt x="0" y="171450"/>
                </a:lnTo>
                <a:lnTo>
                  <a:pt x="57149" y="171450"/>
                </a:lnTo>
                <a:lnTo>
                  <a:pt x="57150" y="142875"/>
                </a:lnTo>
                <a:lnTo>
                  <a:pt x="157109" y="142875"/>
                </a:lnTo>
                <a:lnTo>
                  <a:pt x="85725" y="0"/>
                </a:lnTo>
                <a:close/>
              </a:path>
              <a:path w="171450" h="858520">
                <a:moveTo>
                  <a:pt x="157109" y="142875"/>
                </a:moveTo>
                <a:lnTo>
                  <a:pt x="114300" y="142875"/>
                </a:lnTo>
                <a:lnTo>
                  <a:pt x="114299" y="171450"/>
                </a:lnTo>
                <a:lnTo>
                  <a:pt x="171386" y="171450"/>
                </a:lnTo>
                <a:lnTo>
                  <a:pt x="157109" y="142875"/>
                </a:lnTo>
                <a:close/>
              </a:path>
            </a:pathLst>
          </a:custGeom>
          <a:solidFill>
            <a:srgbClr val="E6B8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892802" y="4482210"/>
            <a:ext cx="410209" cy="485140"/>
          </a:xfrm>
          <a:custGeom>
            <a:avLst/>
            <a:gdLst/>
            <a:ahLst/>
            <a:cxnLst/>
            <a:rect l="l" t="t" r="r" b="b"/>
            <a:pathLst>
              <a:path w="410210" h="485139">
                <a:moveTo>
                  <a:pt x="371983" y="242315"/>
                </a:moveTo>
                <a:lnTo>
                  <a:pt x="371983" y="484758"/>
                </a:lnTo>
                <a:lnTo>
                  <a:pt x="410083" y="484758"/>
                </a:lnTo>
                <a:lnTo>
                  <a:pt x="410083" y="261365"/>
                </a:lnTo>
                <a:lnTo>
                  <a:pt x="391033" y="261365"/>
                </a:lnTo>
                <a:lnTo>
                  <a:pt x="371983" y="242315"/>
                </a:lnTo>
                <a:close/>
              </a:path>
              <a:path w="410210" h="485139">
                <a:moveTo>
                  <a:pt x="76200" y="95250"/>
                </a:moveTo>
                <a:lnTo>
                  <a:pt x="38100" y="95250"/>
                </a:lnTo>
                <a:lnTo>
                  <a:pt x="38100" y="242315"/>
                </a:lnTo>
                <a:lnTo>
                  <a:pt x="39594" y="249739"/>
                </a:lnTo>
                <a:lnTo>
                  <a:pt x="43672" y="255793"/>
                </a:lnTo>
                <a:lnTo>
                  <a:pt x="49726" y="259871"/>
                </a:lnTo>
                <a:lnTo>
                  <a:pt x="57150" y="261365"/>
                </a:lnTo>
                <a:lnTo>
                  <a:pt x="371983" y="261365"/>
                </a:lnTo>
                <a:lnTo>
                  <a:pt x="371983" y="242315"/>
                </a:lnTo>
                <a:lnTo>
                  <a:pt x="76200" y="242315"/>
                </a:lnTo>
                <a:lnTo>
                  <a:pt x="57150" y="223265"/>
                </a:lnTo>
                <a:lnTo>
                  <a:pt x="76200" y="223265"/>
                </a:lnTo>
                <a:lnTo>
                  <a:pt x="76200" y="95250"/>
                </a:lnTo>
                <a:close/>
              </a:path>
              <a:path w="410210" h="485139">
                <a:moveTo>
                  <a:pt x="391033" y="223265"/>
                </a:moveTo>
                <a:lnTo>
                  <a:pt x="76200" y="223265"/>
                </a:lnTo>
                <a:lnTo>
                  <a:pt x="76200" y="242315"/>
                </a:lnTo>
                <a:lnTo>
                  <a:pt x="371983" y="242315"/>
                </a:lnTo>
                <a:lnTo>
                  <a:pt x="391033" y="261365"/>
                </a:lnTo>
                <a:lnTo>
                  <a:pt x="410083" y="261365"/>
                </a:lnTo>
                <a:lnTo>
                  <a:pt x="410083" y="242315"/>
                </a:lnTo>
                <a:lnTo>
                  <a:pt x="408588" y="234892"/>
                </a:lnTo>
                <a:lnTo>
                  <a:pt x="404510" y="228838"/>
                </a:lnTo>
                <a:lnTo>
                  <a:pt x="398456" y="224760"/>
                </a:lnTo>
                <a:lnTo>
                  <a:pt x="391033" y="223265"/>
                </a:lnTo>
                <a:close/>
              </a:path>
              <a:path w="410210" h="485139">
                <a:moveTo>
                  <a:pt x="76200" y="223265"/>
                </a:moveTo>
                <a:lnTo>
                  <a:pt x="57150" y="223265"/>
                </a:lnTo>
                <a:lnTo>
                  <a:pt x="76200" y="242315"/>
                </a:lnTo>
                <a:lnTo>
                  <a:pt x="76200" y="223265"/>
                </a:lnTo>
                <a:close/>
              </a:path>
              <a:path w="410210" h="485139">
                <a:moveTo>
                  <a:pt x="57150" y="0"/>
                </a:moveTo>
                <a:lnTo>
                  <a:pt x="0" y="114300"/>
                </a:lnTo>
                <a:lnTo>
                  <a:pt x="38100" y="114300"/>
                </a:lnTo>
                <a:lnTo>
                  <a:pt x="38100" y="95250"/>
                </a:lnTo>
                <a:lnTo>
                  <a:pt x="104775" y="95250"/>
                </a:lnTo>
                <a:lnTo>
                  <a:pt x="57150" y="0"/>
                </a:lnTo>
                <a:close/>
              </a:path>
              <a:path w="410210" h="485139">
                <a:moveTo>
                  <a:pt x="104775" y="95250"/>
                </a:moveTo>
                <a:lnTo>
                  <a:pt x="76200" y="95250"/>
                </a:lnTo>
                <a:lnTo>
                  <a:pt x="76200" y="114300"/>
                </a:lnTo>
                <a:lnTo>
                  <a:pt x="114300" y="114300"/>
                </a:lnTo>
                <a:lnTo>
                  <a:pt x="104775" y="95250"/>
                </a:lnTo>
                <a:close/>
              </a:path>
            </a:pathLst>
          </a:custGeom>
          <a:solidFill>
            <a:srgbClr val="E6B8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533397" y="4486528"/>
            <a:ext cx="111125" cy="386080"/>
          </a:xfrm>
          <a:custGeom>
            <a:avLst/>
            <a:gdLst/>
            <a:ahLst/>
            <a:cxnLst/>
            <a:rect l="l" t="t" r="r" b="b"/>
            <a:pathLst>
              <a:path w="111125" h="386079">
                <a:moveTo>
                  <a:pt x="55308" y="37664"/>
                </a:moveTo>
                <a:lnTo>
                  <a:pt x="45846" y="53884"/>
                </a:lnTo>
                <a:lnTo>
                  <a:pt x="45846" y="386080"/>
                </a:lnTo>
                <a:lnTo>
                  <a:pt x="64896" y="386080"/>
                </a:lnTo>
                <a:lnTo>
                  <a:pt x="64896" y="54102"/>
                </a:lnTo>
                <a:lnTo>
                  <a:pt x="55308" y="37664"/>
                </a:lnTo>
                <a:close/>
              </a:path>
              <a:path w="111125" h="386079">
                <a:moveTo>
                  <a:pt x="55371" y="0"/>
                </a:moveTo>
                <a:lnTo>
                  <a:pt x="2667" y="90297"/>
                </a:lnTo>
                <a:lnTo>
                  <a:pt x="0" y="94742"/>
                </a:lnTo>
                <a:lnTo>
                  <a:pt x="1524" y="100584"/>
                </a:lnTo>
                <a:lnTo>
                  <a:pt x="10668" y="105918"/>
                </a:lnTo>
                <a:lnTo>
                  <a:pt x="16510" y="104394"/>
                </a:lnTo>
                <a:lnTo>
                  <a:pt x="19050" y="99822"/>
                </a:lnTo>
                <a:lnTo>
                  <a:pt x="45846" y="53884"/>
                </a:lnTo>
                <a:lnTo>
                  <a:pt x="45846" y="18796"/>
                </a:lnTo>
                <a:lnTo>
                  <a:pt x="66316" y="18796"/>
                </a:lnTo>
                <a:lnTo>
                  <a:pt x="55371" y="0"/>
                </a:lnTo>
                <a:close/>
              </a:path>
              <a:path w="111125" h="386079">
                <a:moveTo>
                  <a:pt x="66316" y="18796"/>
                </a:moveTo>
                <a:lnTo>
                  <a:pt x="64896" y="18796"/>
                </a:lnTo>
                <a:lnTo>
                  <a:pt x="64896" y="54102"/>
                </a:lnTo>
                <a:lnTo>
                  <a:pt x="94234" y="104394"/>
                </a:lnTo>
                <a:lnTo>
                  <a:pt x="100076" y="105918"/>
                </a:lnTo>
                <a:lnTo>
                  <a:pt x="104521" y="103251"/>
                </a:lnTo>
                <a:lnTo>
                  <a:pt x="109093" y="100584"/>
                </a:lnTo>
                <a:lnTo>
                  <a:pt x="110616" y="94742"/>
                </a:lnTo>
                <a:lnTo>
                  <a:pt x="107950" y="90297"/>
                </a:lnTo>
                <a:lnTo>
                  <a:pt x="66316" y="18796"/>
                </a:lnTo>
                <a:close/>
              </a:path>
              <a:path w="111125" h="386079">
                <a:moveTo>
                  <a:pt x="64896" y="23622"/>
                </a:moveTo>
                <a:lnTo>
                  <a:pt x="63500" y="23622"/>
                </a:lnTo>
                <a:lnTo>
                  <a:pt x="55308" y="37664"/>
                </a:lnTo>
                <a:lnTo>
                  <a:pt x="64896" y="54102"/>
                </a:lnTo>
                <a:lnTo>
                  <a:pt x="64896" y="23622"/>
                </a:lnTo>
                <a:close/>
              </a:path>
              <a:path w="111125" h="386079">
                <a:moveTo>
                  <a:pt x="64896" y="18796"/>
                </a:moveTo>
                <a:lnTo>
                  <a:pt x="45846" y="18796"/>
                </a:lnTo>
                <a:lnTo>
                  <a:pt x="45846" y="53884"/>
                </a:lnTo>
                <a:lnTo>
                  <a:pt x="55308" y="37664"/>
                </a:lnTo>
                <a:lnTo>
                  <a:pt x="47117" y="23622"/>
                </a:lnTo>
                <a:lnTo>
                  <a:pt x="64896" y="23622"/>
                </a:lnTo>
                <a:lnTo>
                  <a:pt x="64896" y="18796"/>
                </a:lnTo>
                <a:close/>
              </a:path>
              <a:path w="111125" h="386079">
                <a:moveTo>
                  <a:pt x="63500" y="23622"/>
                </a:moveTo>
                <a:lnTo>
                  <a:pt x="47117" y="23622"/>
                </a:lnTo>
                <a:lnTo>
                  <a:pt x="55308" y="37664"/>
                </a:lnTo>
                <a:lnTo>
                  <a:pt x="63500" y="23622"/>
                </a:lnTo>
                <a:close/>
              </a:path>
            </a:pathLst>
          </a:custGeom>
          <a:solidFill>
            <a:srgbClr val="E6B8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578610" y="4871973"/>
            <a:ext cx="3464560" cy="635"/>
          </a:xfrm>
          <a:custGeom>
            <a:avLst/>
            <a:gdLst/>
            <a:ahLst/>
            <a:cxnLst/>
            <a:rect l="l" t="t" r="r" b="b"/>
            <a:pathLst>
              <a:path w="3464560" h="635">
                <a:moveTo>
                  <a:pt x="0" y="634"/>
                </a:moveTo>
                <a:lnTo>
                  <a:pt x="3464179" y="0"/>
                </a:lnTo>
              </a:path>
            </a:pathLst>
          </a:custGeom>
          <a:ln w="19050">
            <a:solidFill>
              <a:srgbClr val="E6B8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035041" y="4872609"/>
            <a:ext cx="0" cy="86360"/>
          </a:xfrm>
          <a:custGeom>
            <a:avLst/>
            <a:gdLst/>
            <a:ahLst/>
            <a:cxnLst/>
            <a:rect l="l" t="t" r="r" b="b"/>
            <a:pathLst>
              <a:path h="86360">
                <a:moveTo>
                  <a:pt x="0" y="86106"/>
                </a:moveTo>
                <a:lnTo>
                  <a:pt x="0" y="0"/>
                </a:lnTo>
              </a:path>
            </a:pathLst>
          </a:custGeom>
          <a:ln w="19050">
            <a:solidFill>
              <a:srgbClr val="E6B8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603884" y="1881924"/>
            <a:ext cx="4995545" cy="2436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64410">
              <a:lnSpc>
                <a:spcPts val="1939"/>
              </a:lnSpc>
            </a:pPr>
            <a:r>
              <a:rPr lang="uk-UA" sz="1800" b="1" dirty="0" smtClean="0">
                <a:solidFill>
                  <a:srgbClr val="FFFFFF"/>
                </a:solidFill>
                <a:latin typeface="Calibri"/>
                <a:cs typeface="Calibri"/>
              </a:rPr>
              <a:t>Ринок праці</a:t>
            </a:r>
            <a:endParaRPr sz="1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196" y="5631179"/>
            <a:ext cx="1813560" cy="3718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96569" y="5672429"/>
            <a:ext cx="565150" cy="266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Вклад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86334" y="659257"/>
            <a:ext cx="689229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1615" marR="5080" indent="-209550">
              <a:lnSpc>
                <a:spcPct val="100000"/>
              </a:lnSpc>
            </a:pPr>
            <a:r>
              <a:rPr lang="ru-RU" dirty="0" smtClean="0"/>
              <a:t>I. </a:t>
            </a:r>
            <a:r>
              <a:rPr lang="ru-RU" dirty="0" err="1" smtClean="0"/>
              <a:t>Огляд</a:t>
            </a:r>
            <a:r>
              <a:rPr lang="ru-RU" dirty="0" smtClean="0"/>
              <a:t> - </a:t>
            </a:r>
            <a:r>
              <a:rPr lang="ru-RU" dirty="0" err="1" smtClean="0"/>
              <a:t>результати</a:t>
            </a:r>
            <a:r>
              <a:rPr lang="ru-RU" dirty="0" smtClean="0"/>
              <a:t> </a:t>
            </a:r>
            <a:r>
              <a:rPr lang="ru-RU" dirty="0" err="1" smtClean="0"/>
              <a:t>дуальної</a:t>
            </a:r>
            <a:r>
              <a:rPr lang="ru-RU" dirty="0" smtClean="0"/>
              <a:t> </a:t>
            </a:r>
            <a:r>
              <a:rPr lang="ru-RU" dirty="0" err="1" smtClean="0"/>
              <a:t>професійної</a:t>
            </a:r>
            <a:r>
              <a:rPr lang="ru-RU" dirty="0" smtClean="0"/>
              <a:t> </a:t>
            </a:r>
            <a:r>
              <a:rPr lang="ru-RU" dirty="0" err="1" smtClean="0"/>
              <a:t>освіти</a:t>
            </a:r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1896872" y="5529986"/>
            <a:ext cx="5287010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b="1" dirty="0" err="1" smtClean="0">
                <a:solidFill>
                  <a:srgbClr val="E36C09"/>
                </a:solidFill>
                <a:cs typeface="Calibri"/>
              </a:rPr>
              <a:t>Національна</a:t>
            </a:r>
            <a:r>
              <a:rPr lang="ru-RU" b="1" dirty="0" smtClean="0">
                <a:solidFill>
                  <a:srgbClr val="E36C09"/>
                </a:solidFill>
                <a:cs typeface="Calibri"/>
              </a:rPr>
              <a:t> </a:t>
            </a:r>
            <a:r>
              <a:rPr lang="ru-RU" b="1" dirty="0" err="1" smtClean="0">
                <a:solidFill>
                  <a:srgbClr val="E36C09"/>
                </a:solidFill>
                <a:cs typeface="Calibri"/>
              </a:rPr>
              <a:t>економіка</a:t>
            </a:r>
            <a:r>
              <a:rPr lang="ru-RU" b="1" dirty="0" smtClean="0">
                <a:solidFill>
                  <a:srgbClr val="E36C09"/>
                </a:solidFill>
                <a:cs typeface="Calibri"/>
              </a:rPr>
              <a:t> / </a:t>
            </a:r>
            <a:r>
              <a:rPr lang="ru-RU" b="1" dirty="0" err="1" smtClean="0">
                <a:solidFill>
                  <a:srgbClr val="E36C09"/>
                </a:solidFill>
                <a:cs typeface="Calibri"/>
              </a:rPr>
              <a:t>суспільство</a:t>
            </a:r>
            <a:endParaRPr lang="ru-RU" b="1" dirty="0" smtClean="0">
              <a:solidFill>
                <a:srgbClr val="E36C09"/>
              </a:solidFill>
              <a:cs typeface="Calibri"/>
            </a:endParaRPr>
          </a:p>
          <a:p>
            <a:pPr marL="195580" indent="-182880">
              <a:buFont typeface="Arial"/>
              <a:buChar char="•"/>
              <a:tabLst>
                <a:tab pos="195580" algn="l"/>
              </a:tabLst>
            </a:pPr>
            <a:r>
              <a:rPr lang="ru-RU" sz="1400" spc="-5" dirty="0" err="1" smtClean="0">
                <a:solidFill>
                  <a:srgbClr val="585858"/>
                </a:solidFill>
                <a:latin typeface="Calibri"/>
                <a:cs typeface="Calibri"/>
              </a:rPr>
              <a:t>Висока</a:t>
            </a:r>
            <a:r>
              <a:rPr lang="ru-RU" sz="1400" spc="-5" dirty="0" smtClean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lang="ru-RU" sz="1400" spc="-5" dirty="0" err="1" smtClean="0">
                <a:solidFill>
                  <a:srgbClr val="585858"/>
                </a:solidFill>
                <a:latin typeface="Calibri"/>
                <a:cs typeface="Calibri"/>
              </a:rPr>
              <a:t>конкурентоспроможність</a:t>
            </a:r>
            <a:r>
              <a:rPr lang="ru-RU" sz="1400" spc="-5" dirty="0" smtClean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lang="ru-RU" sz="1400" spc="-5" dirty="0" err="1" smtClean="0">
                <a:solidFill>
                  <a:srgbClr val="585858"/>
                </a:solidFill>
                <a:latin typeface="Calibri"/>
                <a:cs typeface="Calibri"/>
              </a:rPr>
              <a:t>малих</a:t>
            </a:r>
            <a:r>
              <a:rPr lang="ru-RU" sz="1400" spc="-5" dirty="0" smtClean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lang="ru-RU" sz="1400" spc="-5" dirty="0" err="1" smtClean="0">
                <a:solidFill>
                  <a:srgbClr val="585858"/>
                </a:solidFill>
                <a:latin typeface="Calibri"/>
                <a:cs typeface="Calibri"/>
              </a:rPr>
              <a:t>і</a:t>
            </a:r>
            <a:r>
              <a:rPr lang="ru-RU" sz="1400" spc="-5" dirty="0" smtClean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lang="ru-RU" sz="1400" spc="-5" dirty="0" err="1" smtClean="0">
                <a:solidFill>
                  <a:srgbClr val="585858"/>
                </a:solidFill>
                <a:latin typeface="Calibri"/>
                <a:cs typeface="Calibri"/>
              </a:rPr>
              <a:t>середніх</a:t>
            </a:r>
            <a:r>
              <a:rPr lang="ru-RU" sz="1400" spc="-5" dirty="0" smtClean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lang="ru-RU" sz="1400" spc="-5" dirty="0" err="1" smtClean="0">
                <a:solidFill>
                  <a:srgbClr val="585858"/>
                </a:solidFill>
                <a:latin typeface="Calibri"/>
                <a:cs typeface="Calibri"/>
              </a:rPr>
              <a:t>підприємств</a:t>
            </a:r>
            <a:r>
              <a:rPr lang="ru-RU" sz="1400" spc="-5" dirty="0" smtClean="0">
                <a:solidFill>
                  <a:srgbClr val="585858"/>
                </a:solidFill>
                <a:latin typeface="Calibri"/>
                <a:cs typeface="Calibri"/>
              </a:rPr>
              <a:t> на </a:t>
            </a:r>
            <a:r>
              <a:rPr lang="ru-RU" sz="1400" spc="-5" dirty="0" err="1" smtClean="0">
                <a:solidFill>
                  <a:srgbClr val="585858"/>
                </a:solidFill>
                <a:latin typeface="Calibri"/>
                <a:cs typeface="Calibri"/>
              </a:rPr>
              <a:t>світовому</a:t>
            </a:r>
            <a:r>
              <a:rPr lang="ru-RU" sz="1400" spc="-5" dirty="0" smtClean="0">
                <a:solidFill>
                  <a:srgbClr val="585858"/>
                </a:solidFill>
                <a:latin typeface="Calibri"/>
                <a:cs typeface="Calibri"/>
              </a:rPr>
              <a:t> ринку</a:t>
            </a:r>
          </a:p>
          <a:p>
            <a:pPr marL="195580" indent="-182880">
              <a:buFont typeface="Arial"/>
              <a:buChar char="•"/>
              <a:tabLst>
                <a:tab pos="195580" algn="l"/>
              </a:tabLst>
            </a:pPr>
            <a:r>
              <a:rPr lang="ru-RU" sz="1400" spc="-5" dirty="0" err="1" smtClean="0">
                <a:solidFill>
                  <a:srgbClr val="585858"/>
                </a:solidFill>
                <a:latin typeface="Calibri"/>
                <a:cs typeface="Calibri"/>
              </a:rPr>
              <a:t>Відносно</a:t>
            </a:r>
            <a:r>
              <a:rPr lang="ru-RU" sz="1400" spc="-5" dirty="0" smtClean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lang="ru-RU" sz="1400" spc="-5" dirty="0" err="1" smtClean="0">
                <a:solidFill>
                  <a:srgbClr val="585858"/>
                </a:solidFill>
                <a:latin typeface="Calibri"/>
                <a:cs typeface="Calibri"/>
              </a:rPr>
              <a:t>низьке</a:t>
            </a:r>
            <a:r>
              <a:rPr lang="ru-RU" sz="1400" spc="-5" dirty="0" smtClean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lang="ru-RU" sz="1400" spc="-5" dirty="0" err="1" smtClean="0">
                <a:solidFill>
                  <a:srgbClr val="585858"/>
                </a:solidFill>
                <a:latin typeface="Calibri"/>
                <a:cs typeface="Calibri"/>
              </a:rPr>
              <a:t>молодіжне</a:t>
            </a:r>
            <a:r>
              <a:rPr lang="ru-RU" sz="1400" spc="-5" dirty="0" smtClean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lang="ru-RU" sz="1400" spc="-5" dirty="0" err="1" smtClean="0">
                <a:solidFill>
                  <a:srgbClr val="585858"/>
                </a:solidFill>
                <a:latin typeface="Calibri"/>
                <a:cs typeface="Calibri"/>
              </a:rPr>
              <a:t>безробіття</a:t>
            </a:r>
            <a:r>
              <a:rPr lang="ru-RU" sz="1400" spc="-5" dirty="0" smtClean="0">
                <a:solidFill>
                  <a:srgbClr val="585858"/>
                </a:solidFill>
                <a:latin typeface="Calibri"/>
                <a:cs typeface="Calibri"/>
              </a:rPr>
              <a:t> в </a:t>
            </a:r>
            <a:r>
              <a:rPr lang="ru-RU" sz="1400" spc="-5" dirty="0" err="1" smtClean="0">
                <a:solidFill>
                  <a:srgbClr val="585858"/>
                </a:solidFill>
                <a:latin typeface="Calibri"/>
                <a:cs typeface="Calibri"/>
              </a:rPr>
              <a:t>Німеччині</a:t>
            </a:r>
            <a:r>
              <a:rPr lang="ru-RU" sz="1400" spc="-5" dirty="0" smtClean="0">
                <a:solidFill>
                  <a:srgbClr val="585858"/>
                </a:solidFill>
                <a:latin typeface="Calibri"/>
                <a:cs typeface="Calibri"/>
              </a:rPr>
              <a:t> (7,4%)</a:t>
            </a:r>
            <a:endParaRPr sz="1400" spc="-5" dirty="0">
              <a:solidFill>
                <a:srgbClr val="585858"/>
              </a:solidFill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99054" y="1611120"/>
            <a:ext cx="3034665" cy="34624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4950">
              <a:lnSpc>
                <a:spcPct val="100000"/>
              </a:lnSpc>
            </a:pPr>
            <a:r>
              <a:rPr lang="uk-UA" sz="1800" b="1" spc="-10" dirty="0" smtClean="0">
                <a:solidFill>
                  <a:srgbClr val="E36C09"/>
                </a:solidFill>
                <a:latin typeface="Calibri"/>
                <a:cs typeface="Calibri"/>
              </a:rPr>
              <a:t>Роботодавці</a:t>
            </a:r>
          </a:p>
          <a:p>
            <a:pPr marL="234950">
              <a:lnSpc>
                <a:spcPct val="100000"/>
              </a:lnSpc>
            </a:pPr>
            <a:endParaRPr sz="1800" dirty="0">
              <a:latin typeface="Calibri"/>
              <a:cs typeface="Calibri"/>
            </a:endParaRPr>
          </a:p>
          <a:p>
            <a:pPr marL="186055" marR="62230" indent="-173355">
              <a:buFont typeface="Arial"/>
              <a:buChar char="•"/>
              <a:tabLst>
                <a:tab pos="186690" algn="l"/>
              </a:tabLst>
            </a:pPr>
            <a:r>
              <a:rPr lang="ru-RU" sz="1350" dirty="0" smtClean="0">
                <a:solidFill>
                  <a:srgbClr val="585858"/>
                </a:solidFill>
                <a:cs typeface="Calibri"/>
              </a:rPr>
              <a:t>21,3%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німецьких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підприємств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беруть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участь в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системі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дуальної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профосвіти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, в основному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малі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середні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підприємства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 </a:t>
            </a:r>
          </a:p>
          <a:p>
            <a:pPr marL="186055" marR="62230" indent="-173355">
              <a:tabLst>
                <a:tab pos="186690" algn="l"/>
              </a:tabLst>
            </a:pP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    (450 000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з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2,1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млн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)</a:t>
            </a:r>
          </a:p>
          <a:p>
            <a:pPr marL="186055" marR="62230" indent="-173355">
              <a:buFont typeface="Arial"/>
              <a:buChar char="•"/>
              <a:tabLst>
                <a:tab pos="186690" algn="l"/>
              </a:tabLst>
            </a:pP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Навчають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більше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500 000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нових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учнів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щорічно</a:t>
            </a:r>
            <a:endParaRPr lang="ru-RU" sz="1350" dirty="0" smtClean="0">
              <a:solidFill>
                <a:srgbClr val="585858"/>
              </a:solidFill>
              <a:cs typeface="Calibri"/>
            </a:endParaRPr>
          </a:p>
          <a:p>
            <a:pPr marL="186055" marR="62230" indent="-173355">
              <a:buFont typeface="Arial"/>
              <a:buChar char="•"/>
              <a:tabLst>
                <a:tab pos="186690" algn="l"/>
              </a:tabLst>
            </a:pP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Приймають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на роботу 66%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учнів</a:t>
            </a:r>
            <a:endParaRPr lang="ru-RU" sz="1350" dirty="0" smtClean="0">
              <a:solidFill>
                <a:srgbClr val="585858"/>
              </a:solidFill>
              <a:cs typeface="Calibri"/>
            </a:endParaRPr>
          </a:p>
          <a:p>
            <a:pPr marL="186055" marR="62230" indent="-173355">
              <a:tabLst>
                <a:tab pos="186690" algn="l"/>
              </a:tabLst>
            </a:pP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   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після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завершення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навчання</a:t>
            </a:r>
            <a:endParaRPr lang="ru-RU" sz="1350" dirty="0" smtClean="0">
              <a:solidFill>
                <a:srgbClr val="585858"/>
              </a:solidFill>
              <a:cs typeface="Calibri"/>
            </a:endParaRPr>
          </a:p>
          <a:p>
            <a:pPr marL="186055" marR="62230" indent="-173355">
              <a:buFont typeface="Arial"/>
              <a:buChar char="•"/>
              <a:tabLst>
                <a:tab pos="186690" algn="l"/>
              </a:tabLst>
            </a:pP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Інвестують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в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середньому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15 000 € на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учня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в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рік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(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з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цього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46% на оплату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праці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учнів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)</a:t>
            </a:r>
          </a:p>
          <a:p>
            <a:pPr marL="186055" marR="62230" indent="-173355">
              <a:buFont typeface="Arial"/>
              <a:buChar char="•"/>
              <a:tabLst>
                <a:tab pos="186690" algn="l"/>
              </a:tabLst>
            </a:pPr>
            <a:r>
              <a:rPr lang="ru-RU" sz="1350" dirty="0" smtClean="0">
                <a:solidFill>
                  <a:srgbClr val="585858"/>
                </a:solidFill>
                <a:cs typeface="Calibri"/>
              </a:rPr>
              <a:t>76%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інвестицій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амортизуються</a:t>
            </a:r>
            <a:endParaRPr lang="ru-RU" sz="1350" dirty="0" smtClean="0">
              <a:solidFill>
                <a:srgbClr val="585858"/>
              </a:solidFill>
              <a:cs typeface="Calibri"/>
            </a:endParaRPr>
          </a:p>
          <a:p>
            <a:pPr marL="186055" marR="62230" indent="-173355">
              <a:tabLst>
                <a:tab pos="186690" algn="l"/>
              </a:tabLst>
            </a:pP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   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завдяки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трудовому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внеску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учнів</a:t>
            </a:r>
            <a:endParaRPr sz="135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221348" y="1611121"/>
            <a:ext cx="2586355" cy="28392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3995">
              <a:lnSpc>
                <a:spcPct val="100000"/>
              </a:lnSpc>
            </a:pPr>
            <a:r>
              <a:rPr lang="uk-UA" sz="1800" b="1" spc="-25" dirty="0" smtClean="0">
                <a:solidFill>
                  <a:srgbClr val="E36C09"/>
                </a:solidFill>
                <a:latin typeface="Calibri"/>
                <a:cs typeface="Calibri"/>
              </a:rPr>
              <a:t>Держава</a:t>
            </a:r>
          </a:p>
          <a:p>
            <a:pPr marL="213995">
              <a:lnSpc>
                <a:spcPct val="100000"/>
              </a:lnSpc>
            </a:pPr>
            <a:endParaRPr sz="1800" dirty="0">
              <a:latin typeface="Calibri"/>
              <a:cs typeface="Calibri"/>
            </a:endParaRPr>
          </a:p>
          <a:p>
            <a:pPr marL="186690" marR="5080" indent="-173990">
              <a:lnSpc>
                <a:spcPct val="100000"/>
              </a:lnSpc>
              <a:buFont typeface="Arial"/>
              <a:buChar char="•"/>
              <a:tabLst>
                <a:tab pos="187325" algn="l"/>
              </a:tabLst>
            </a:pPr>
            <a:r>
              <a:rPr lang="ru-RU" sz="1350" b="1" spc="-5" dirty="0" smtClean="0">
                <a:solidFill>
                  <a:srgbClr val="585858"/>
                </a:solidFill>
                <a:cs typeface="Calibri"/>
              </a:rPr>
              <a:t>Бере участь у </a:t>
            </a:r>
            <a:r>
              <a:rPr lang="ru-RU" sz="1350" b="1" spc="-5" dirty="0" err="1" smtClean="0">
                <a:solidFill>
                  <a:srgbClr val="585858"/>
                </a:solidFill>
                <a:cs typeface="Calibri"/>
              </a:rPr>
              <a:t>витратах</a:t>
            </a:r>
            <a:r>
              <a:rPr lang="ru-RU" sz="1350" b="1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spc="-5" dirty="0" err="1" smtClean="0">
                <a:solidFill>
                  <a:srgbClr val="585858"/>
                </a:solidFill>
                <a:cs typeface="Calibri"/>
              </a:rPr>
              <a:t>бізнесу</a:t>
            </a:r>
            <a:r>
              <a:rPr lang="ru-RU" sz="1350" spc="-5" dirty="0" smtClean="0">
                <a:solidFill>
                  <a:srgbClr val="585858"/>
                </a:solidFill>
                <a:cs typeface="Calibri"/>
              </a:rPr>
              <a:t> на </a:t>
            </a:r>
            <a:r>
              <a:rPr lang="ru-RU" sz="1350" spc="-5" dirty="0" err="1" smtClean="0">
                <a:solidFill>
                  <a:srgbClr val="585858"/>
                </a:solidFill>
                <a:cs typeface="Calibri"/>
              </a:rPr>
              <a:t>дуальну</a:t>
            </a:r>
            <a:r>
              <a:rPr lang="ru-RU" sz="1350" spc="-5" dirty="0" smtClean="0">
                <a:solidFill>
                  <a:srgbClr val="585858"/>
                </a:solidFill>
                <a:cs typeface="Calibri"/>
              </a:rPr>
              <a:t> систему </a:t>
            </a:r>
            <a:r>
              <a:rPr lang="ru-RU" sz="1350" spc="-5" dirty="0" err="1" smtClean="0">
                <a:solidFill>
                  <a:srgbClr val="585858"/>
                </a:solidFill>
                <a:cs typeface="Calibri"/>
              </a:rPr>
              <a:t>профосвіти</a:t>
            </a:r>
            <a:endParaRPr lang="ru-RU" sz="1350" spc="-5" dirty="0" smtClean="0">
              <a:solidFill>
                <a:srgbClr val="585858"/>
              </a:solidFill>
              <a:cs typeface="Calibri"/>
            </a:endParaRPr>
          </a:p>
          <a:p>
            <a:pPr marL="186690" marR="5080" indent="-173990">
              <a:lnSpc>
                <a:spcPct val="100000"/>
              </a:lnSpc>
              <a:buFont typeface="Arial"/>
              <a:buChar char="•"/>
              <a:tabLst>
                <a:tab pos="187325" algn="l"/>
              </a:tabLst>
            </a:pPr>
            <a:r>
              <a:rPr lang="ru-RU" sz="1350" b="1" spc="-5" dirty="0" err="1" smtClean="0">
                <a:solidFill>
                  <a:srgbClr val="585858"/>
                </a:solidFill>
                <a:cs typeface="Calibri"/>
              </a:rPr>
              <a:t>Державні</a:t>
            </a:r>
            <a:r>
              <a:rPr lang="ru-RU" sz="1350" b="1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b="1" spc="-5" dirty="0" err="1" smtClean="0">
                <a:solidFill>
                  <a:srgbClr val="585858"/>
                </a:solidFill>
                <a:cs typeface="Calibri"/>
              </a:rPr>
              <a:t>витрати</a:t>
            </a:r>
            <a:r>
              <a:rPr lang="ru-RU" sz="1350" b="1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spc="-5" dirty="0" smtClean="0">
                <a:solidFill>
                  <a:srgbClr val="585858"/>
                </a:solidFill>
                <a:cs typeface="Calibri"/>
              </a:rPr>
              <a:t>на </a:t>
            </a:r>
            <a:r>
              <a:rPr lang="ru-RU" sz="1350" spc="-5" dirty="0" err="1" smtClean="0">
                <a:solidFill>
                  <a:srgbClr val="585858"/>
                </a:solidFill>
                <a:cs typeface="Calibri"/>
              </a:rPr>
              <a:t>двоїсте</a:t>
            </a:r>
            <a:r>
              <a:rPr lang="ru-RU" sz="135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spc="-5" dirty="0" err="1" smtClean="0">
                <a:solidFill>
                  <a:srgbClr val="585858"/>
                </a:solidFill>
                <a:cs typeface="Calibri"/>
              </a:rPr>
              <a:t>профосвіта</a:t>
            </a:r>
            <a:r>
              <a:rPr lang="ru-RU" sz="1350" spc="-5" dirty="0" smtClean="0">
                <a:solidFill>
                  <a:srgbClr val="585858"/>
                </a:solidFill>
                <a:cs typeface="Calibri"/>
              </a:rPr>
              <a:t>: 5,9 </a:t>
            </a:r>
            <a:r>
              <a:rPr lang="ru-RU" sz="1350" spc="-5" dirty="0" err="1" smtClean="0">
                <a:solidFill>
                  <a:srgbClr val="585858"/>
                </a:solidFill>
                <a:cs typeface="Calibri"/>
              </a:rPr>
              <a:t>млрд</a:t>
            </a:r>
            <a:r>
              <a:rPr lang="ru-RU" sz="1350" spc="-5" dirty="0" smtClean="0">
                <a:solidFill>
                  <a:srgbClr val="585858"/>
                </a:solidFill>
                <a:cs typeface="Calibri"/>
              </a:rPr>
              <a:t> €</a:t>
            </a:r>
          </a:p>
          <a:p>
            <a:pPr marL="186690" marR="5080" indent="-173990">
              <a:lnSpc>
                <a:spcPct val="100000"/>
              </a:lnSpc>
              <a:buFont typeface="Arial"/>
              <a:buChar char="•"/>
              <a:tabLst>
                <a:tab pos="187325" algn="l"/>
              </a:tabLst>
            </a:pPr>
            <a:r>
              <a:rPr lang="ru-RU" sz="1350" b="1" spc="-5" dirty="0" smtClean="0">
                <a:solidFill>
                  <a:srgbClr val="585858"/>
                </a:solidFill>
                <a:cs typeface="Calibri"/>
              </a:rPr>
              <a:t>3,2 </a:t>
            </a:r>
            <a:r>
              <a:rPr lang="ru-RU" sz="1350" b="1" spc="-5" dirty="0" err="1" smtClean="0">
                <a:solidFill>
                  <a:srgbClr val="585858"/>
                </a:solidFill>
                <a:cs typeface="Calibri"/>
              </a:rPr>
              <a:t>млрд</a:t>
            </a:r>
            <a:r>
              <a:rPr lang="ru-RU" sz="1350" b="1" spc="-5" dirty="0" smtClean="0">
                <a:solidFill>
                  <a:srgbClr val="585858"/>
                </a:solidFill>
                <a:cs typeface="Calibri"/>
              </a:rPr>
              <a:t> € </a:t>
            </a:r>
            <a:r>
              <a:rPr lang="ru-RU" sz="1350" spc="-5" dirty="0" smtClean="0">
                <a:solidFill>
                  <a:srgbClr val="585858"/>
                </a:solidFill>
                <a:cs typeface="Calibri"/>
              </a:rPr>
              <a:t>на 1600 </a:t>
            </a:r>
            <a:r>
              <a:rPr lang="ru-RU" sz="1350" spc="-5" dirty="0" err="1" smtClean="0">
                <a:solidFill>
                  <a:srgbClr val="585858"/>
                </a:solidFill>
                <a:cs typeface="Calibri"/>
              </a:rPr>
              <a:t>коледж</a:t>
            </a:r>
            <a:endParaRPr lang="ru-RU" sz="1350" spc="-5" dirty="0" smtClean="0">
              <a:solidFill>
                <a:srgbClr val="585858"/>
              </a:solidFill>
              <a:cs typeface="Calibri"/>
            </a:endParaRPr>
          </a:p>
          <a:p>
            <a:pPr marL="186690" marR="5080" indent="-173990">
              <a:lnSpc>
                <a:spcPct val="100000"/>
              </a:lnSpc>
              <a:buFont typeface="Arial"/>
              <a:buChar char="•"/>
              <a:tabLst>
                <a:tab pos="187325" algn="l"/>
              </a:tabLst>
            </a:pPr>
            <a:r>
              <a:rPr lang="ru-RU" sz="1350" b="1" spc="-5" dirty="0" smtClean="0">
                <a:solidFill>
                  <a:srgbClr val="585858"/>
                </a:solidFill>
                <a:cs typeface="Calibri"/>
              </a:rPr>
              <a:t>2,7 </a:t>
            </a:r>
            <a:r>
              <a:rPr lang="ru-RU" sz="1350" b="1" spc="-5" dirty="0" err="1" smtClean="0">
                <a:solidFill>
                  <a:srgbClr val="585858"/>
                </a:solidFill>
                <a:cs typeface="Calibri"/>
              </a:rPr>
              <a:t>млрд</a:t>
            </a:r>
            <a:r>
              <a:rPr lang="ru-RU" sz="1350" b="1" spc="-5" dirty="0" smtClean="0">
                <a:solidFill>
                  <a:srgbClr val="585858"/>
                </a:solidFill>
                <a:cs typeface="Calibri"/>
              </a:rPr>
              <a:t> € </a:t>
            </a:r>
            <a:r>
              <a:rPr lang="ru-RU" sz="1350" spc="-5" dirty="0" smtClean="0">
                <a:solidFill>
                  <a:srgbClr val="585858"/>
                </a:solidFill>
                <a:cs typeface="Calibri"/>
              </a:rPr>
              <a:t>на </a:t>
            </a:r>
            <a:r>
              <a:rPr lang="ru-RU" sz="1350" spc="-5" dirty="0" err="1" smtClean="0">
                <a:solidFill>
                  <a:srgbClr val="585858"/>
                </a:solidFill>
                <a:cs typeface="Calibri"/>
              </a:rPr>
              <a:t>управління</a:t>
            </a:r>
            <a:r>
              <a:rPr lang="ru-RU" sz="1350" spc="-5" dirty="0" smtClean="0">
                <a:solidFill>
                  <a:srgbClr val="585858"/>
                </a:solidFill>
                <a:cs typeface="Calibri"/>
              </a:rPr>
              <a:t>, </a:t>
            </a:r>
            <a:r>
              <a:rPr lang="ru-RU" sz="1350" spc="-5" dirty="0" err="1" smtClean="0">
                <a:solidFill>
                  <a:srgbClr val="585858"/>
                </a:solidFill>
                <a:cs typeface="Calibri"/>
              </a:rPr>
              <a:t>моніторинг</a:t>
            </a:r>
            <a:r>
              <a:rPr lang="ru-RU" sz="135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spc="-5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35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spc="-5" dirty="0" err="1" smtClean="0">
                <a:solidFill>
                  <a:srgbClr val="585858"/>
                </a:solidFill>
                <a:cs typeface="Calibri"/>
              </a:rPr>
              <a:t>підтримку</a:t>
            </a:r>
            <a:endParaRPr lang="ru-RU" sz="1350" spc="-5" dirty="0" smtClean="0">
              <a:solidFill>
                <a:srgbClr val="585858"/>
              </a:solidFill>
              <a:cs typeface="Calibri"/>
            </a:endParaRPr>
          </a:p>
          <a:p>
            <a:pPr marL="186690" marR="5080" indent="-173990">
              <a:lnSpc>
                <a:spcPct val="100000"/>
              </a:lnSpc>
              <a:buFont typeface="Arial"/>
              <a:buChar char="•"/>
              <a:tabLst>
                <a:tab pos="187325" algn="l"/>
              </a:tabLst>
            </a:pPr>
            <a:r>
              <a:rPr lang="ru-RU" sz="1350" b="1" spc="-5" dirty="0" err="1" smtClean="0">
                <a:solidFill>
                  <a:srgbClr val="585858"/>
                </a:solidFill>
                <a:cs typeface="Calibri"/>
              </a:rPr>
              <a:t>Бізнес</a:t>
            </a:r>
            <a:r>
              <a:rPr lang="ru-RU" sz="1350" b="1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b="1" spc="-5" dirty="0" err="1" smtClean="0">
                <a:solidFill>
                  <a:srgbClr val="585858"/>
                </a:solidFill>
                <a:cs typeface="Calibri"/>
              </a:rPr>
              <a:t>вкладає</a:t>
            </a:r>
            <a:r>
              <a:rPr lang="ru-RU" sz="1350" b="1" spc="-5" dirty="0" smtClean="0">
                <a:solidFill>
                  <a:srgbClr val="585858"/>
                </a:solidFill>
                <a:cs typeface="Calibri"/>
              </a:rPr>
              <a:t> 5,6 </a:t>
            </a:r>
            <a:r>
              <a:rPr lang="ru-RU" sz="1350" b="1" spc="-5" dirty="0" err="1" smtClean="0">
                <a:solidFill>
                  <a:srgbClr val="585858"/>
                </a:solidFill>
                <a:cs typeface="Calibri"/>
              </a:rPr>
              <a:t>млрд</a:t>
            </a:r>
            <a:r>
              <a:rPr lang="ru-RU" sz="1350" b="1" spc="-5" dirty="0" smtClean="0">
                <a:solidFill>
                  <a:srgbClr val="585858"/>
                </a:solidFill>
                <a:cs typeface="Calibri"/>
              </a:rPr>
              <a:t> € в </a:t>
            </a:r>
            <a:r>
              <a:rPr lang="ru-RU" sz="1350" b="1" spc="-5" dirty="0" err="1" smtClean="0">
                <a:solidFill>
                  <a:srgbClr val="585858"/>
                </a:solidFill>
                <a:cs typeface="Calibri"/>
              </a:rPr>
              <a:t>профосвіта</a:t>
            </a:r>
            <a:r>
              <a:rPr lang="ru-RU" sz="1350" b="1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spc="-5" dirty="0" smtClean="0">
                <a:solidFill>
                  <a:srgbClr val="585858"/>
                </a:solidFill>
                <a:cs typeface="Calibri"/>
              </a:rPr>
              <a:t>(</a:t>
            </a:r>
            <a:r>
              <a:rPr lang="ru-RU" sz="1350" spc="-5" dirty="0" err="1" smtClean="0">
                <a:solidFill>
                  <a:srgbClr val="585858"/>
                </a:solidFill>
                <a:cs typeface="Calibri"/>
              </a:rPr>
              <a:t>загальні</a:t>
            </a:r>
            <a:r>
              <a:rPr lang="ru-RU" sz="135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spc="-5" dirty="0" err="1" smtClean="0">
                <a:solidFill>
                  <a:srgbClr val="585858"/>
                </a:solidFill>
                <a:cs typeface="Calibri"/>
              </a:rPr>
              <a:t>чисті</a:t>
            </a:r>
            <a:r>
              <a:rPr lang="ru-RU" sz="135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spc="-5" dirty="0" err="1" smtClean="0">
                <a:solidFill>
                  <a:srgbClr val="585858"/>
                </a:solidFill>
                <a:cs typeface="Calibri"/>
              </a:rPr>
              <a:t>витрати</a:t>
            </a:r>
            <a:r>
              <a:rPr lang="ru-RU" sz="1350" spc="-5" dirty="0" smtClean="0">
                <a:solidFill>
                  <a:srgbClr val="585858"/>
                </a:solidFill>
                <a:cs typeface="Calibri"/>
              </a:rPr>
              <a:t>; </a:t>
            </a:r>
            <a:r>
              <a:rPr lang="ru-RU" sz="1350" spc="-5" dirty="0" err="1" smtClean="0">
                <a:solidFill>
                  <a:srgbClr val="585858"/>
                </a:solidFill>
                <a:cs typeface="Calibri"/>
              </a:rPr>
              <a:t>витрати</a:t>
            </a:r>
            <a:endParaRPr lang="ru-RU" sz="1350" spc="-5" dirty="0" smtClean="0">
              <a:solidFill>
                <a:srgbClr val="585858"/>
              </a:solidFill>
              <a:cs typeface="Calibri"/>
            </a:endParaRPr>
          </a:p>
          <a:p>
            <a:pPr marL="186690" marR="5080" indent="-173990">
              <a:lnSpc>
                <a:spcPct val="100000"/>
              </a:lnSpc>
              <a:buFont typeface="Arial"/>
              <a:buChar char="•"/>
              <a:tabLst>
                <a:tab pos="187325" algn="l"/>
              </a:tabLst>
            </a:pPr>
            <a:r>
              <a:rPr lang="ru-RU" sz="1350" spc="-5" dirty="0" smtClean="0">
                <a:solidFill>
                  <a:srgbClr val="585858"/>
                </a:solidFill>
                <a:cs typeface="Calibri"/>
              </a:rPr>
              <a:t>брутто = 23,82 </a:t>
            </a:r>
            <a:r>
              <a:rPr lang="ru-RU" sz="1350" spc="-5" dirty="0" err="1" smtClean="0">
                <a:solidFill>
                  <a:srgbClr val="585858"/>
                </a:solidFill>
                <a:cs typeface="Calibri"/>
              </a:rPr>
              <a:t>млрд</a:t>
            </a:r>
            <a:r>
              <a:rPr lang="ru-RU" sz="1350" spc="-5" dirty="0" smtClean="0">
                <a:solidFill>
                  <a:srgbClr val="585858"/>
                </a:solidFill>
                <a:cs typeface="Calibri"/>
              </a:rPr>
              <a:t> €)</a:t>
            </a:r>
            <a:endParaRPr sz="135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33273" y="1611121"/>
            <a:ext cx="2758440" cy="38779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1522730" algn="ctr">
              <a:lnSpc>
                <a:spcPct val="100000"/>
              </a:lnSpc>
            </a:pPr>
            <a:r>
              <a:rPr lang="uk-UA" sz="1800" b="1" spc="-5" dirty="0" smtClean="0">
                <a:solidFill>
                  <a:srgbClr val="E36C09"/>
                </a:solidFill>
                <a:latin typeface="Calibri"/>
                <a:cs typeface="Calibri"/>
              </a:rPr>
              <a:t>Учні</a:t>
            </a:r>
          </a:p>
          <a:p>
            <a:pPr marR="1522730" algn="ctr">
              <a:lnSpc>
                <a:spcPct val="100000"/>
              </a:lnSpc>
            </a:pPr>
            <a:endParaRPr sz="1800" dirty="0" smtClean="0">
              <a:latin typeface="Calibri"/>
              <a:cs typeface="Calibri"/>
            </a:endParaRPr>
          </a:p>
          <a:p>
            <a:pPr marR="86360" indent="-176530">
              <a:lnSpc>
                <a:spcPct val="100000"/>
              </a:lnSpc>
              <a:buFont typeface="Arial"/>
              <a:buChar char="•"/>
              <a:tabLst>
                <a:tab pos="189865" algn="l"/>
              </a:tabLst>
            </a:pPr>
            <a:r>
              <a:rPr lang="ru-RU" sz="1350" dirty="0" smtClean="0">
                <a:solidFill>
                  <a:srgbClr val="585858"/>
                </a:solidFill>
                <a:cs typeface="Calibri"/>
              </a:rPr>
              <a:t>55,7%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однієї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вікової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групи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в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Німеччині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починають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дуальну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профосвіту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,</a:t>
            </a:r>
          </a:p>
          <a:p>
            <a:pPr marR="86360" indent="-176530">
              <a:lnSpc>
                <a:spcPct val="100000"/>
              </a:lnSpc>
              <a:buFont typeface="Arial"/>
              <a:buChar char="•"/>
              <a:tabLst>
                <a:tab pos="189865" algn="l"/>
              </a:tabLst>
            </a:pPr>
            <a:r>
              <a:rPr lang="ru-RU" sz="1350" dirty="0" smtClean="0">
                <a:solidFill>
                  <a:srgbClr val="585858"/>
                </a:solidFill>
                <a:cs typeface="Calibri"/>
              </a:rPr>
              <a:t>44,2%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закінчують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його</a:t>
            </a:r>
            <a:endParaRPr lang="ru-RU" sz="1350" dirty="0" smtClean="0">
              <a:solidFill>
                <a:srgbClr val="585858"/>
              </a:solidFill>
              <a:cs typeface="Calibri"/>
            </a:endParaRPr>
          </a:p>
          <a:p>
            <a:pPr marR="86360" indent="-176530">
              <a:lnSpc>
                <a:spcPct val="100000"/>
              </a:lnSpc>
              <a:buFont typeface="Arial"/>
              <a:buChar char="•"/>
              <a:tabLst>
                <a:tab pos="189865" algn="l"/>
              </a:tabLst>
            </a:pPr>
            <a:r>
              <a:rPr lang="ru-RU" sz="1350" dirty="0" smtClean="0">
                <a:solidFill>
                  <a:srgbClr val="585858"/>
                </a:solidFill>
                <a:cs typeface="Calibri"/>
              </a:rPr>
              <a:t>1,4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млн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учнів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в 330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офіціально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визнаних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професій</a:t>
            </a:r>
            <a:endParaRPr lang="ru-RU" sz="1350" dirty="0" smtClean="0">
              <a:solidFill>
                <a:srgbClr val="585858"/>
              </a:solidFill>
              <a:cs typeface="Calibri"/>
            </a:endParaRPr>
          </a:p>
          <a:p>
            <a:pPr marR="86360" indent="-176530">
              <a:lnSpc>
                <a:spcPct val="100000"/>
              </a:lnSpc>
              <a:buFont typeface="Arial"/>
              <a:buChar char="•"/>
              <a:tabLst>
                <a:tab pos="189865" algn="l"/>
              </a:tabLst>
            </a:pPr>
            <a:r>
              <a:rPr lang="ru-RU" sz="1350" dirty="0" smtClean="0">
                <a:solidFill>
                  <a:srgbClr val="585858"/>
                </a:solidFill>
                <a:cs typeface="Calibri"/>
              </a:rPr>
              <a:t>5,6%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всіх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зайнятих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-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учні</a:t>
            </a:r>
            <a:endParaRPr lang="ru-RU" sz="1350" dirty="0" smtClean="0">
              <a:solidFill>
                <a:srgbClr val="585858"/>
              </a:solidFill>
              <a:cs typeface="Calibri"/>
            </a:endParaRPr>
          </a:p>
          <a:p>
            <a:pPr marR="86360" indent="-176530">
              <a:lnSpc>
                <a:spcPct val="100000"/>
              </a:lnSpc>
              <a:buFont typeface="Arial"/>
              <a:buChar char="•"/>
              <a:tabLst>
                <a:tab pos="189865" algn="l"/>
              </a:tabLst>
            </a:pP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Високий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рівень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зайнятості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(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тільки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5%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випускників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коледжу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шукають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роботу в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порівнянні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з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20% без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профосвіти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)</a:t>
            </a:r>
          </a:p>
          <a:p>
            <a:pPr marR="86360" indent="-176530">
              <a:lnSpc>
                <a:spcPct val="100000"/>
              </a:lnSpc>
              <a:buFont typeface="Arial"/>
              <a:buChar char="•"/>
              <a:tabLst>
                <a:tab pos="189865" algn="l"/>
              </a:tabLst>
            </a:pPr>
            <a:r>
              <a:rPr lang="ru-RU" sz="1350" dirty="0" smtClean="0">
                <a:solidFill>
                  <a:srgbClr val="585858"/>
                </a:solidFill>
                <a:cs typeface="Calibri"/>
              </a:rPr>
              <a:t>43,8%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учнів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працюють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за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спе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-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ціальностю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після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завершення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навчання</a:t>
            </a:r>
            <a:endParaRPr lang="ru-RU" sz="1350" dirty="0" smtClean="0">
              <a:solidFill>
                <a:srgbClr val="585858"/>
              </a:solidFill>
              <a:cs typeface="Calibri"/>
            </a:endParaRPr>
          </a:p>
          <a:p>
            <a:pPr marR="86360" indent="-176530">
              <a:lnSpc>
                <a:spcPct val="100000"/>
              </a:lnSpc>
              <a:buFont typeface="Arial"/>
              <a:buChar char="•"/>
              <a:tabLst>
                <a:tab pos="189865" algn="l"/>
              </a:tabLst>
            </a:pP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Середня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оплата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праці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під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час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профнавчання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складає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 795 € / </a:t>
            </a:r>
            <a:r>
              <a:rPr lang="ru-RU" sz="1350" dirty="0" err="1" smtClean="0">
                <a:solidFill>
                  <a:srgbClr val="585858"/>
                </a:solidFill>
                <a:cs typeface="Calibri"/>
              </a:rPr>
              <a:t>міс</a:t>
            </a:r>
            <a:r>
              <a:rPr lang="ru-RU" sz="1350" dirty="0" smtClean="0">
                <a:solidFill>
                  <a:srgbClr val="585858"/>
                </a:solidFill>
                <a:cs typeface="Calibri"/>
              </a:rPr>
              <a:t>.</a:t>
            </a:r>
            <a:endParaRPr sz="1350" dirty="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996935" y="1378280"/>
            <a:ext cx="535482" cy="5936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098669" y="1432077"/>
            <a:ext cx="260045" cy="6712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315387" y="1436725"/>
            <a:ext cx="238074" cy="62372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917700" y="1432090"/>
            <a:ext cx="256146" cy="62124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334" y="759353"/>
            <a:ext cx="8771331" cy="492293"/>
          </a:xfrm>
          <a:prstGeom prst="rect">
            <a:avLst/>
          </a:prstGeom>
        </p:spPr>
        <p:txBody>
          <a:bodyPr vert="horz" wrap="square" lIns="0" tIns="121772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dirty="0" smtClean="0"/>
              <a:t>II.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це</a:t>
            </a:r>
            <a:r>
              <a:rPr lang="ru-RU" dirty="0" smtClean="0"/>
              <a:t> - дуальна </a:t>
            </a:r>
            <a:r>
              <a:rPr lang="ru-RU" dirty="0" err="1" smtClean="0"/>
              <a:t>професійна</a:t>
            </a:r>
            <a:r>
              <a:rPr lang="ru-RU" dirty="0" smtClean="0"/>
              <a:t> </a:t>
            </a:r>
            <a:r>
              <a:rPr lang="ru-RU" dirty="0" err="1" smtClean="0"/>
              <a:t>освіта</a:t>
            </a:r>
            <a:r>
              <a:rPr lang="ru-RU" dirty="0" smtClean="0"/>
              <a:t>?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381000" y="1371600"/>
            <a:ext cx="6459830" cy="53860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indent="-457200" algn="just">
              <a:lnSpc>
                <a:spcPct val="15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lang="ru-RU" sz="2000" b="1" spc="-20" dirty="0" err="1" smtClean="0">
                <a:cs typeface="Calibri"/>
              </a:rPr>
              <a:t>Вхід</a:t>
            </a:r>
            <a:r>
              <a:rPr lang="ru-RU" sz="2000" b="1" spc="-20" dirty="0" smtClean="0">
                <a:cs typeface="Calibri"/>
              </a:rPr>
              <a:t> в </a:t>
            </a:r>
            <a:r>
              <a:rPr lang="ru-RU" sz="2000" b="1" spc="-20" dirty="0" err="1" smtClean="0">
                <a:cs typeface="Calibri"/>
              </a:rPr>
              <a:t>дуальну</a:t>
            </a:r>
            <a:r>
              <a:rPr lang="ru-RU" sz="2000" b="1" spc="-20" dirty="0" smtClean="0">
                <a:cs typeface="Calibri"/>
              </a:rPr>
              <a:t> </a:t>
            </a:r>
            <a:r>
              <a:rPr lang="ru-RU" sz="2000" b="1" spc="-20" dirty="0" err="1" smtClean="0">
                <a:cs typeface="Calibri"/>
              </a:rPr>
              <a:t>профосвіту</a:t>
            </a:r>
            <a:endParaRPr lang="ru-RU" sz="2000" b="1" spc="-20" dirty="0" smtClean="0">
              <a:cs typeface="Calibri"/>
            </a:endParaRPr>
          </a:p>
          <a:p>
            <a:pPr marL="469900" indent="-457200" algn="just">
              <a:lnSpc>
                <a:spcPct val="15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lang="ru-RU" sz="2000" b="1" spc="-20" dirty="0" err="1" smtClean="0">
                <a:cs typeface="Calibri"/>
              </a:rPr>
              <a:t>Укладення</a:t>
            </a:r>
            <a:r>
              <a:rPr lang="ru-RU" sz="2000" b="1" spc="-20" dirty="0" smtClean="0">
                <a:cs typeface="Calibri"/>
              </a:rPr>
              <a:t> договору про </a:t>
            </a:r>
            <a:r>
              <a:rPr lang="ru-RU" sz="2000" b="1" spc="-20" dirty="0" err="1" smtClean="0">
                <a:cs typeface="Calibri"/>
              </a:rPr>
              <a:t>профнавчання</a:t>
            </a:r>
            <a:endParaRPr lang="ru-RU" sz="2000" b="1" spc="-20" dirty="0" smtClean="0">
              <a:cs typeface="Calibri"/>
            </a:endParaRPr>
          </a:p>
          <a:p>
            <a:pPr marL="469900" indent="-457200" algn="just">
              <a:lnSpc>
                <a:spcPct val="15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lang="ru-RU" sz="2000" b="1" spc="-20" dirty="0" err="1" smtClean="0">
                <a:cs typeface="Calibri"/>
              </a:rPr>
              <a:t>Навчання</a:t>
            </a:r>
            <a:r>
              <a:rPr lang="ru-RU" sz="2000" b="1" spc="-20" dirty="0" smtClean="0">
                <a:cs typeface="Calibri"/>
              </a:rPr>
              <a:t> в </a:t>
            </a:r>
            <a:r>
              <a:rPr lang="ru-RU" sz="2000" b="1" spc="-20" dirty="0" err="1" smtClean="0">
                <a:cs typeface="Calibri"/>
              </a:rPr>
              <a:t>ході</a:t>
            </a:r>
            <a:r>
              <a:rPr lang="ru-RU" sz="2000" b="1" spc="-20" dirty="0" smtClean="0">
                <a:cs typeface="Calibri"/>
              </a:rPr>
              <a:t> </a:t>
            </a:r>
            <a:r>
              <a:rPr lang="ru-RU" sz="2000" b="1" spc="-20" dirty="0" err="1" smtClean="0">
                <a:cs typeface="Calibri"/>
              </a:rPr>
              <a:t>робочого</a:t>
            </a:r>
            <a:r>
              <a:rPr lang="ru-RU" sz="2000" b="1" spc="-20" dirty="0" smtClean="0">
                <a:cs typeface="Calibri"/>
              </a:rPr>
              <a:t> </a:t>
            </a:r>
            <a:r>
              <a:rPr lang="ru-RU" sz="2000" b="1" spc="-20" dirty="0" err="1" smtClean="0">
                <a:cs typeface="Calibri"/>
              </a:rPr>
              <a:t>процесу</a:t>
            </a:r>
            <a:endParaRPr lang="ru-RU" sz="2000" b="1" spc="-20" dirty="0" smtClean="0">
              <a:cs typeface="Calibri"/>
            </a:endParaRPr>
          </a:p>
          <a:p>
            <a:pPr marL="469900" indent="-457200" algn="just">
              <a:lnSpc>
                <a:spcPct val="15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lang="ru-RU" sz="2000" b="1" spc="-20" dirty="0" err="1" smtClean="0">
                <a:cs typeface="Calibri"/>
              </a:rPr>
              <a:t>Незалежні</a:t>
            </a:r>
            <a:r>
              <a:rPr lang="ru-RU" sz="2000" b="1" spc="-20" dirty="0" smtClean="0">
                <a:cs typeface="Calibri"/>
              </a:rPr>
              <a:t> </a:t>
            </a:r>
            <a:r>
              <a:rPr lang="ru-RU" sz="2000" b="1" spc="-20" dirty="0" err="1" smtClean="0">
                <a:cs typeface="Calibri"/>
              </a:rPr>
              <a:t>випускні</a:t>
            </a:r>
            <a:r>
              <a:rPr lang="ru-RU" sz="2000" b="1" spc="-20" dirty="0" smtClean="0">
                <a:cs typeface="Calibri"/>
              </a:rPr>
              <a:t> </a:t>
            </a:r>
            <a:r>
              <a:rPr lang="ru-RU" sz="2000" b="1" spc="-20" dirty="0" err="1" smtClean="0">
                <a:cs typeface="Calibri"/>
              </a:rPr>
              <a:t>іспити</a:t>
            </a:r>
            <a:endParaRPr lang="ru-RU" sz="2000" b="1" spc="-20" dirty="0" smtClean="0">
              <a:cs typeface="Calibri"/>
            </a:endParaRPr>
          </a:p>
          <a:p>
            <a:pPr marL="469900" indent="-457200" algn="just">
              <a:lnSpc>
                <a:spcPct val="15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lang="ru-RU" sz="2000" b="1" spc="-20" dirty="0" err="1" smtClean="0">
                <a:cs typeface="Calibri"/>
              </a:rPr>
              <a:t>Освіта</a:t>
            </a:r>
            <a:r>
              <a:rPr lang="ru-RU" sz="2000" b="1" spc="-20" dirty="0" smtClean="0">
                <a:cs typeface="Calibri"/>
              </a:rPr>
              <a:t> як ключ до </a:t>
            </a:r>
            <a:r>
              <a:rPr lang="ru-RU" sz="2000" b="1" spc="-20" dirty="0" err="1" smtClean="0">
                <a:cs typeface="Calibri"/>
              </a:rPr>
              <a:t>професійної</a:t>
            </a:r>
            <a:r>
              <a:rPr lang="ru-RU" sz="2000" b="1" spc="-20" dirty="0" smtClean="0">
                <a:cs typeface="Calibri"/>
              </a:rPr>
              <a:t> </a:t>
            </a:r>
            <a:r>
              <a:rPr lang="ru-RU" sz="2000" b="1" spc="-20" dirty="0" err="1" smtClean="0">
                <a:cs typeface="Calibri"/>
              </a:rPr>
              <a:t>кар'єри</a:t>
            </a:r>
            <a:endParaRPr lang="ru-RU" sz="2000" b="1" spc="-20" dirty="0" smtClean="0">
              <a:cs typeface="Calibri"/>
            </a:endParaRPr>
          </a:p>
          <a:p>
            <a:pPr marL="469900" indent="-457200" algn="just">
              <a:lnSpc>
                <a:spcPct val="15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lang="ru-RU" sz="2000" b="1" spc="-20" dirty="0" err="1" smtClean="0">
                <a:cs typeface="Calibri"/>
              </a:rPr>
              <a:t>Учасники</a:t>
            </a:r>
            <a:r>
              <a:rPr lang="ru-RU" sz="2000" b="1" spc="-20" dirty="0" smtClean="0">
                <a:cs typeface="Calibri"/>
              </a:rPr>
              <a:t> </a:t>
            </a:r>
            <a:r>
              <a:rPr lang="ru-RU" sz="2000" b="1" spc="-20" dirty="0" err="1" smtClean="0">
                <a:cs typeface="Calibri"/>
              </a:rPr>
              <a:t>підтримують</a:t>
            </a:r>
            <a:r>
              <a:rPr lang="ru-RU" sz="2000" b="1" spc="-20" dirty="0" smtClean="0">
                <a:cs typeface="Calibri"/>
              </a:rPr>
              <a:t> </a:t>
            </a:r>
            <a:r>
              <a:rPr lang="ru-RU" sz="2000" b="1" spc="-20" dirty="0" err="1" smtClean="0">
                <a:cs typeface="Calibri"/>
              </a:rPr>
              <a:t>дуальну</a:t>
            </a:r>
            <a:r>
              <a:rPr lang="ru-RU" sz="2000" b="1" spc="-20" dirty="0" smtClean="0">
                <a:cs typeface="Calibri"/>
              </a:rPr>
              <a:t> </a:t>
            </a:r>
            <a:r>
              <a:rPr lang="ru-RU" sz="2000" b="1" spc="-20" dirty="0" err="1" smtClean="0">
                <a:cs typeface="Calibri"/>
              </a:rPr>
              <a:t>профосвіту</a:t>
            </a:r>
            <a:r>
              <a:rPr lang="ru-RU" sz="2000" b="1" spc="-20" dirty="0" smtClean="0">
                <a:cs typeface="Calibri"/>
              </a:rPr>
              <a:t> </a:t>
            </a:r>
            <a:r>
              <a:rPr lang="ru-RU" sz="2000" b="1" spc="-20" dirty="0" err="1" smtClean="0">
                <a:cs typeface="Calibri"/>
              </a:rPr>
              <a:t>і</a:t>
            </a:r>
            <a:r>
              <a:rPr lang="ru-RU" sz="2000" b="1" spc="-20" dirty="0" smtClean="0">
                <a:cs typeface="Calibri"/>
              </a:rPr>
              <a:t> </a:t>
            </a:r>
            <a:r>
              <a:rPr lang="ru-RU" sz="2000" b="1" spc="-20" dirty="0" err="1" smtClean="0">
                <a:cs typeface="Calibri"/>
              </a:rPr>
              <a:t>забезпечують</a:t>
            </a:r>
            <a:r>
              <a:rPr lang="ru-RU" sz="2000" b="1" spc="-20" dirty="0" smtClean="0">
                <a:cs typeface="Calibri"/>
              </a:rPr>
              <a:t> </a:t>
            </a:r>
            <a:r>
              <a:rPr lang="ru-RU" sz="2000" b="1" spc="-20" dirty="0" err="1" smtClean="0">
                <a:cs typeface="Calibri"/>
              </a:rPr>
              <a:t>її</a:t>
            </a:r>
            <a:r>
              <a:rPr lang="ru-RU" sz="2000" b="1" spc="-20" dirty="0" smtClean="0">
                <a:cs typeface="Calibri"/>
              </a:rPr>
              <a:t> </a:t>
            </a:r>
            <a:r>
              <a:rPr lang="ru-RU" sz="2000" b="1" spc="-20" dirty="0" err="1" smtClean="0">
                <a:cs typeface="Calibri"/>
              </a:rPr>
              <a:t>якість</a:t>
            </a:r>
            <a:endParaRPr lang="ru-RU" sz="2000" b="1" spc="-20" dirty="0" smtClean="0">
              <a:cs typeface="Calibri"/>
            </a:endParaRPr>
          </a:p>
          <a:p>
            <a:pPr marL="469900" indent="-457200" algn="just">
              <a:lnSpc>
                <a:spcPct val="15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lang="ru-RU" sz="2000" b="1" spc="-20" dirty="0" err="1" smtClean="0">
                <a:cs typeface="Calibri"/>
              </a:rPr>
              <a:t>Зміна</a:t>
            </a:r>
            <a:r>
              <a:rPr lang="ru-RU" sz="2000" b="1" spc="-20" dirty="0" smtClean="0">
                <a:cs typeface="Calibri"/>
              </a:rPr>
              <a:t> </a:t>
            </a:r>
            <a:r>
              <a:rPr lang="ru-RU" sz="2000" b="1" spc="-20" dirty="0" err="1" smtClean="0">
                <a:cs typeface="Calibri"/>
              </a:rPr>
              <a:t>стандартів</a:t>
            </a:r>
            <a:r>
              <a:rPr lang="ru-RU" sz="2000" b="1" spc="-20" dirty="0" smtClean="0">
                <a:cs typeface="Calibri"/>
              </a:rPr>
              <a:t> </a:t>
            </a:r>
            <a:r>
              <a:rPr lang="ru-RU" sz="2000" b="1" spc="-20" dirty="0" err="1" smtClean="0">
                <a:cs typeface="Calibri"/>
              </a:rPr>
              <a:t>з</a:t>
            </a:r>
            <a:r>
              <a:rPr lang="ru-RU" sz="2000" b="1" spc="-20" dirty="0" smtClean="0">
                <a:cs typeface="Calibri"/>
              </a:rPr>
              <a:t> </a:t>
            </a:r>
            <a:r>
              <a:rPr lang="ru-RU" sz="2000" b="1" spc="-20" dirty="0" err="1" smtClean="0">
                <a:cs typeface="Calibri"/>
              </a:rPr>
              <a:t>урахуванням</a:t>
            </a:r>
            <a:r>
              <a:rPr lang="ru-RU" sz="2000" b="1" spc="-20" dirty="0" smtClean="0">
                <a:cs typeface="Calibri"/>
              </a:rPr>
              <a:t> </a:t>
            </a:r>
            <a:r>
              <a:rPr lang="ru-RU" sz="2000" b="1" spc="-20" dirty="0" err="1" smtClean="0">
                <a:cs typeface="Calibri"/>
              </a:rPr>
              <a:t>вимог</a:t>
            </a:r>
            <a:r>
              <a:rPr lang="ru-RU" sz="2000" b="1" spc="-20" dirty="0" smtClean="0">
                <a:cs typeface="Calibri"/>
              </a:rPr>
              <a:t> </a:t>
            </a:r>
            <a:r>
              <a:rPr lang="ru-RU" sz="2000" b="1" spc="-20" dirty="0" err="1" smtClean="0">
                <a:cs typeface="Calibri"/>
              </a:rPr>
              <a:t>світу</a:t>
            </a:r>
            <a:r>
              <a:rPr lang="ru-RU" sz="2000" b="1" spc="-20" dirty="0" smtClean="0">
                <a:cs typeface="Calibri"/>
              </a:rPr>
              <a:t> </a:t>
            </a:r>
            <a:r>
              <a:rPr lang="ru-RU" sz="2000" b="1" spc="-20" dirty="0" err="1" smtClean="0">
                <a:cs typeface="Calibri"/>
              </a:rPr>
              <a:t>праці</a:t>
            </a:r>
            <a:endParaRPr lang="ru-RU" sz="2000" b="1" spc="-20" dirty="0" smtClean="0">
              <a:cs typeface="Calibri"/>
            </a:endParaRPr>
          </a:p>
          <a:p>
            <a:pPr marL="469900" indent="-457200" algn="just">
              <a:lnSpc>
                <a:spcPct val="15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lang="ru-RU" sz="2000" b="1" spc="-20" dirty="0" err="1" smtClean="0">
                <a:cs typeface="Calibri"/>
              </a:rPr>
              <a:t>Законодавчі</a:t>
            </a:r>
            <a:r>
              <a:rPr lang="ru-RU" sz="2000" b="1" spc="-20" dirty="0" smtClean="0">
                <a:cs typeface="Calibri"/>
              </a:rPr>
              <a:t> </a:t>
            </a:r>
            <a:r>
              <a:rPr lang="ru-RU" sz="2000" b="1" spc="-20" dirty="0" err="1" smtClean="0">
                <a:cs typeface="Calibri"/>
              </a:rPr>
              <a:t>рамкові</a:t>
            </a:r>
            <a:r>
              <a:rPr lang="ru-RU" sz="2000" b="1" spc="-20" dirty="0" smtClean="0">
                <a:cs typeface="Calibri"/>
              </a:rPr>
              <a:t> </a:t>
            </a:r>
            <a:r>
              <a:rPr lang="ru-RU" sz="2000" b="1" spc="-20" dirty="0" err="1" smtClean="0">
                <a:cs typeface="Calibri"/>
              </a:rPr>
              <a:t>умови</a:t>
            </a:r>
            <a:endParaRPr lang="ru-RU" sz="2000" b="1" spc="-20" dirty="0" smtClean="0">
              <a:cs typeface="Calibri"/>
            </a:endParaRPr>
          </a:p>
          <a:p>
            <a:pPr marL="46990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endParaRPr lang="ru-RU" sz="2000" b="1" spc="-20" dirty="0" smtClean="0">
              <a:cs typeface="Calibri"/>
            </a:endParaRPr>
          </a:p>
          <a:p>
            <a:pPr marL="46990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endParaRPr lang="ru-RU" sz="2000" b="1" spc="-20" dirty="0" smtClean="0">
              <a:cs typeface="Calibri"/>
            </a:endParaRPr>
          </a:p>
          <a:p>
            <a:pPr marL="46990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endParaRPr lang="ru-RU" sz="2000" b="1" spc="-20" dirty="0" smtClean="0"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469265" algn="l"/>
                <a:tab pos="469900" algn="l"/>
              </a:tabLst>
            </a:pPr>
            <a:endParaRPr sz="20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026907" y="5959246"/>
            <a:ext cx="741794" cy="5563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022208" y="5954483"/>
            <a:ext cx="751840" cy="566420"/>
          </a:xfrm>
          <a:custGeom>
            <a:avLst/>
            <a:gdLst/>
            <a:ahLst/>
            <a:cxnLst/>
            <a:rect l="l" t="t" r="r" b="b"/>
            <a:pathLst>
              <a:path w="751840" h="566420">
                <a:moveTo>
                  <a:pt x="0" y="565873"/>
                </a:moveTo>
                <a:lnTo>
                  <a:pt x="751331" y="565873"/>
                </a:lnTo>
                <a:lnTo>
                  <a:pt x="751331" y="0"/>
                </a:lnTo>
                <a:lnTo>
                  <a:pt x="0" y="0"/>
                </a:lnTo>
                <a:lnTo>
                  <a:pt x="0" y="565873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028431" y="1394371"/>
            <a:ext cx="738911" cy="5541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023606" y="1389672"/>
            <a:ext cx="748665" cy="563880"/>
          </a:xfrm>
          <a:custGeom>
            <a:avLst/>
            <a:gdLst/>
            <a:ahLst/>
            <a:cxnLst/>
            <a:rect l="l" t="t" r="r" b="b"/>
            <a:pathLst>
              <a:path w="748665" h="563880">
                <a:moveTo>
                  <a:pt x="0" y="563714"/>
                </a:moveTo>
                <a:lnTo>
                  <a:pt x="748436" y="563714"/>
                </a:lnTo>
                <a:lnTo>
                  <a:pt x="748436" y="0"/>
                </a:lnTo>
                <a:lnTo>
                  <a:pt x="0" y="0"/>
                </a:lnTo>
                <a:lnTo>
                  <a:pt x="0" y="563714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028431" y="2046262"/>
            <a:ext cx="738911" cy="55418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023606" y="2041436"/>
            <a:ext cx="748665" cy="563880"/>
          </a:xfrm>
          <a:custGeom>
            <a:avLst/>
            <a:gdLst/>
            <a:ahLst/>
            <a:cxnLst/>
            <a:rect l="l" t="t" r="r" b="b"/>
            <a:pathLst>
              <a:path w="748665" h="563880">
                <a:moveTo>
                  <a:pt x="0" y="563714"/>
                </a:moveTo>
                <a:lnTo>
                  <a:pt x="748436" y="563714"/>
                </a:lnTo>
                <a:lnTo>
                  <a:pt x="748436" y="0"/>
                </a:lnTo>
                <a:lnTo>
                  <a:pt x="0" y="0"/>
                </a:lnTo>
                <a:lnTo>
                  <a:pt x="0" y="563714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027796" y="2698102"/>
            <a:ext cx="740181" cy="55512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022970" y="2693276"/>
            <a:ext cx="749935" cy="565150"/>
          </a:xfrm>
          <a:custGeom>
            <a:avLst/>
            <a:gdLst/>
            <a:ahLst/>
            <a:cxnLst/>
            <a:rect l="l" t="t" r="r" b="b"/>
            <a:pathLst>
              <a:path w="749934" h="565150">
                <a:moveTo>
                  <a:pt x="0" y="564654"/>
                </a:moveTo>
                <a:lnTo>
                  <a:pt x="749706" y="564654"/>
                </a:lnTo>
                <a:lnTo>
                  <a:pt x="749706" y="0"/>
                </a:lnTo>
                <a:lnTo>
                  <a:pt x="0" y="0"/>
                </a:lnTo>
                <a:lnTo>
                  <a:pt x="0" y="564654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028431" y="3350805"/>
            <a:ext cx="738911" cy="55418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23606" y="3346106"/>
            <a:ext cx="748665" cy="563880"/>
          </a:xfrm>
          <a:custGeom>
            <a:avLst/>
            <a:gdLst/>
            <a:ahLst/>
            <a:cxnLst/>
            <a:rect l="l" t="t" r="r" b="b"/>
            <a:pathLst>
              <a:path w="748665" h="563879">
                <a:moveTo>
                  <a:pt x="0" y="563714"/>
                </a:moveTo>
                <a:lnTo>
                  <a:pt x="748436" y="563714"/>
                </a:lnTo>
                <a:lnTo>
                  <a:pt x="748436" y="0"/>
                </a:lnTo>
                <a:lnTo>
                  <a:pt x="0" y="0"/>
                </a:lnTo>
                <a:lnTo>
                  <a:pt x="0" y="563714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028051" y="4002659"/>
            <a:ext cx="739648" cy="5547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023225" y="3997959"/>
            <a:ext cx="749300" cy="564515"/>
          </a:xfrm>
          <a:custGeom>
            <a:avLst/>
            <a:gdLst/>
            <a:ahLst/>
            <a:cxnLst/>
            <a:rect l="l" t="t" r="r" b="b"/>
            <a:pathLst>
              <a:path w="749300" h="564514">
                <a:moveTo>
                  <a:pt x="0" y="564261"/>
                </a:moveTo>
                <a:lnTo>
                  <a:pt x="749173" y="564261"/>
                </a:lnTo>
                <a:lnTo>
                  <a:pt x="749173" y="0"/>
                </a:lnTo>
                <a:lnTo>
                  <a:pt x="0" y="0"/>
                </a:lnTo>
                <a:lnTo>
                  <a:pt x="0" y="564261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028431" y="4655096"/>
            <a:ext cx="738911" cy="55418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023606" y="4650270"/>
            <a:ext cx="748665" cy="563880"/>
          </a:xfrm>
          <a:custGeom>
            <a:avLst/>
            <a:gdLst/>
            <a:ahLst/>
            <a:cxnLst/>
            <a:rect l="l" t="t" r="r" b="b"/>
            <a:pathLst>
              <a:path w="748665" h="563879">
                <a:moveTo>
                  <a:pt x="0" y="563714"/>
                </a:moveTo>
                <a:lnTo>
                  <a:pt x="748436" y="563714"/>
                </a:lnTo>
                <a:lnTo>
                  <a:pt x="748436" y="0"/>
                </a:lnTo>
                <a:lnTo>
                  <a:pt x="0" y="0"/>
                </a:lnTo>
                <a:lnTo>
                  <a:pt x="0" y="563714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028051" y="5306872"/>
            <a:ext cx="739648" cy="55473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023225" y="5302110"/>
            <a:ext cx="749300" cy="564515"/>
          </a:xfrm>
          <a:custGeom>
            <a:avLst/>
            <a:gdLst/>
            <a:ahLst/>
            <a:cxnLst/>
            <a:rect l="l" t="t" r="r" b="b"/>
            <a:pathLst>
              <a:path w="749300" h="564514">
                <a:moveTo>
                  <a:pt x="0" y="564260"/>
                </a:moveTo>
                <a:lnTo>
                  <a:pt x="749173" y="564260"/>
                </a:lnTo>
                <a:lnTo>
                  <a:pt x="749173" y="0"/>
                </a:lnTo>
                <a:lnTo>
                  <a:pt x="0" y="0"/>
                </a:lnTo>
                <a:lnTo>
                  <a:pt x="0" y="56426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8139" y="5183504"/>
            <a:ext cx="2411730" cy="1359535"/>
          </a:xfrm>
          <a:custGeom>
            <a:avLst/>
            <a:gdLst/>
            <a:ahLst/>
            <a:cxnLst/>
            <a:rect l="l" t="t" r="r" b="b"/>
            <a:pathLst>
              <a:path w="2411729" h="1359534">
                <a:moveTo>
                  <a:pt x="1946783" y="0"/>
                </a:moveTo>
                <a:lnTo>
                  <a:pt x="1946783" y="253746"/>
                </a:lnTo>
                <a:lnTo>
                  <a:pt x="0" y="253746"/>
                </a:lnTo>
                <a:lnTo>
                  <a:pt x="0" y="1105509"/>
                </a:lnTo>
                <a:lnTo>
                  <a:pt x="1946783" y="1105509"/>
                </a:lnTo>
                <a:lnTo>
                  <a:pt x="1946783" y="1359242"/>
                </a:lnTo>
                <a:lnTo>
                  <a:pt x="2411222" y="679653"/>
                </a:lnTo>
                <a:lnTo>
                  <a:pt x="1946783" y="0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6334" y="714121"/>
            <a:ext cx="4899025" cy="3657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04495" algn="l"/>
              </a:tabLst>
            </a:pPr>
            <a:r>
              <a:rPr spc="-5" dirty="0"/>
              <a:t>1.	</a:t>
            </a:r>
            <a:r>
              <a:rPr dirty="0" err="1" smtClean="0"/>
              <a:t>Вх</a:t>
            </a:r>
            <a:r>
              <a:rPr lang="uk-UA" dirty="0" smtClean="0"/>
              <a:t>і</a:t>
            </a:r>
            <a:r>
              <a:rPr dirty="0" smtClean="0"/>
              <a:t>д </a:t>
            </a:r>
            <a:r>
              <a:rPr dirty="0"/>
              <a:t>в </a:t>
            </a:r>
            <a:r>
              <a:rPr dirty="0" err="1"/>
              <a:t>дуальное</a:t>
            </a:r>
            <a:r>
              <a:rPr spc="-45" dirty="0"/>
              <a:t> </a:t>
            </a:r>
            <a:r>
              <a:rPr dirty="0" err="1" smtClean="0"/>
              <a:t>проф</a:t>
            </a:r>
            <a:r>
              <a:rPr lang="uk-UA" dirty="0" smtClean="0"/>
              <a:t>навчання</a:t>
            </a:r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3195447" y="3027807"/>
            <a:ext cx="106680" cy="59690"/>
          </a:xfrm>
          <a:custGeom>
            <a:avLst/>
            <a:gdLst/>
            <a:ahLst/>
            <a:cxnLst/>
            <a:rect l="l" t="t" r="r" b="b"/>
            <a:pathLst>
              <a:path w="106679" h="59689">
                <a:moveTo>
                  <a:pt x="0" y="29590"/>
                </a:moveTo>
                <a:lnTo>
                  <a:pt x="4191" y="18109"/>
                </a:lnTo>
                <a:lnTo>
                  <a:pt x="15621" y="8699"/>
                </a:lnTo>
                <a:lnTo>
                  <a:pt x="32575" y="2337"/>
                </a:lnTo>
                <a:lnTo>
                  <a:pt x="53339" y="0"/>
                </a:lnTo>
                <a:lnTo>
                  <a:pt x="74104" y="2337"/>
                </a:lnTo>
                <a:lnTo>
                  <a:pt x="91058" y="8699"/>
                </a:lnTo>
                <a:lnTo>
                  <a:pt x="102488" y="18109"/>
                </a:lnTo>
                <a:lnTo>
                  <a:pt x="106679" y="29590"/>
                </a:lnTo>
                <a:lnTo>
                  <a:pt x="102488" y="41072"/>
                </a:lnTo>
                <a:lnTo>
                  <a:pt x="91059" y="50482"/>
                </a:lnTo>
                <a:lnTo>
                  <a:pt x="74104" y="56844"/>
                </a:lnTo>
                <a:lnTo>
                  <a:pt x="53339" y="59181"/>
                </a:lnTo>
                <a:lnTo>
                  <a:pt x="32575" y="56844"/>
                </a:lnTo>
                <a:lnTo>
                  <a:pt x="15620" y="50482"/>
                </a:lnTo>
                <a:lnTo>
                  <a:pt x="4190" y="41072"/>
                </a:lnTo>
                <a:lnTo>
                  <a:pt x="0" y="29590"/>
                </a:lnTo>
                <a:close/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99917" y="2717926"/>
            <a:ext cx="242570" cy="93980"/>
          </a:xfrm>
          <a:custGeom>
            <a:avLst/>
            <a:gdLst/>
            <a:ahLst/>
            <a:cxnLst/>
            <a:rect l="l" t="t" r="r" b="b"/>
            <a:pathLst>
              <a:path w="242569" h="93980">
                <a:moveTo>
                  <a:pt x="0" y="46862"/>
                </a:moveTo>
                <a:lnTo>
                  <a:pt x="9519" y="28610"/>
                </a:lnTo>
                <a:lnTo>
                  <a:pt x="35480" y="13715"/>
                </a:lnTo>
                <a:lnTo>
                  <a:pt x="73991" y="3679"/>
                </a:lnTo>
                <a:lnTo>
                  <a:pt x="121157" y="0"/>
                </a:lnTo>
                <a:lnTo>
                  <a:pt x="168324" y="3679"/>
                </a:lnTo>
                <a:lnTo>
                  <a:pt x="206835" y="13716"/>
                </a:lnTo>
                <a:lnTo>
                  <a:pt x="232796" y="28610"/>
                </a:lnTo>
                <a:lnTo>
                  <a:pt x="242315" y="46862"/>
                </a:lnTo>
                <a:lnTo>
                  <a:pt x="232796" y="65041"/>
                </a:lnTo>
                <a:lnTo>
                  <a:pt x="206835" y="79898"/>
                </a:lnTo>
                <a:lnTo>
                  <a:pt x="168324" y="89921"/>
                </a:lnTo>
                <a:lnTo>
                  <a:pt x="121157" y="93599"/>
                </a:lnTo>
                <a:lnTo>
                  <a:pt x="73991" y="89921"/>
                </a:lnTo>
                <a:lnTo>
                  <a:pt x="35480" y="79898"/>
                </a:lnTo>
                <a:lnTo>
                  <a:pt x="9519" y="65041"/>
                </a:lnTo>
                <a:lnTo>
                  <a:pt x="0" y="46862"/>
                </a:lnTo>
                <a:close/>
              </a:path>
            </a:pathLst>
          </a:custGeom>
          <a:ln w="25399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62000" y="2209800"/>
            <a:ext cx="1695806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«Я хочу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заробляти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гроші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»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68837" y="1999291"/>
            <a:ext cx="2569845" cy="949325"/>
          </a:xfrm>
          <a:custGeom>
            <a:avLst/>
            <a:gdLst/>
            <a:ahLst/>
            <a:cxnLst/>
            <a:rect l="l" t="t" r="r" b="b"/>
            <a:pathLst>
              <a:path w="2569845" h="949325">
                <a:moveTo>
                  <a:pt x="233878" y="312362"/>
                </a:moveTo>
                <a:lnTo>
                  <a:pt x="237058" y="247805"/>
                </a:lnTo>
                <a:lnTo>
                  <a:pt x="278655" y="189071"/>
                </a:lnTo>
                <a:lnTo>
                  <a:pt x="312091" y="163058"/>
                </a:lnTo>
                <a:lnTo>
                  <a:pt x="353011" y="139906"/>
                </a:lnTo>
                <a:lnTo>
                  <a:pt x="400706" y="120085"/>
                </a:lnTo>
                <a:lnTo>
                  <a:pt x="454470" y="104062"/>
                </a:lnTo>
                <a:lnTo>
                  <a:pt x="513596" y="92306"/>
                </a:lnTo>
                <a:lnTo>
                  <a:pt x="577375" y="85286"/>
                </a:lnTo>
                <a:lnTo>
                  <a:pt x="630824" y="83444"/>
                </a:lnTo>
                <a:lnTo>
                  <a:pt x="683933" y="85180"/>
                </a:lnTo>
                <a:lnTo>
                  <a:pt x="736010" y="90416"/>
                </a:lnTo>
                <a:lnTo>
                  <a:pt x="786358" y="99071"/>
                </a:lnTo>
                <a:lnTo>
                  <a:pt x="834284" y="111067"/>
                </a:lnTo>
                <a:lnTo>
                  <a:pt x="865516" y="86973"/>
                </a:lnTo>
                <a:lnTo>
                  <a:pt x="903662" y="66631"/>
                </a:lnTo>
                <a:lnTo>
                  <a:pt x="947513" y="50229"/>
                </a:lnTo>
                <a:lnTo>
                  <a:pt x="995860" y="37954"/>
                </a:lnTo>
                <a:lnTo>
                  <a:pt x="1047495" y="29993"/>
                </a:lnTo>
                <a:lnTo>
                  <a:pt x="1101208" y="26532"/>
                </a:lnTo>
                <a:lnTo>
                  <a:pt x="1155790" y="27760"/>
                </a:lnTo>
                <a:lnTo>
                  <a:pt x="1210034" y="33862"/>
                </a:lnTo>
                <a:lnTo>
                  <a:pt x="1262731" y="45027"/>
                </a:lnTo>
                <a:lnTo>
                  <a:pt x="1301513" y="57298"/>
                </a:lnTo>
                <a:lnTo>
                  <a:pt x="1336391" y="72332"/>
                </a:lnTo>
                <a:lnTo>
                  <a:pt x="1369089" y="47082"/>
                </a:lnTo>
                <a:lnTo>
                  <a:pt x="1410929" y="26868"/>
                </a:lnTo>
                <a:lnTo>
                  <a:pt x="1459825" y="12046"/>
                </a:lnTo>
                <a:lnTo>
                  <a:pt x="1513690" y="2972"/>
                </a:lnTo>
                <a:lnTo>
                  <a:pt x="1570439" y="0"/>
                </a:lnTo>
                <a:lnTo>
                  <a:pt x="1627986" y="3486"/>
                </a:lnTo>
                <a:lnTo>
                  <a:pt x="1684244" y="13785"/>
                </a:lnTo>
                <a:lnTo>
                  <a:pt x="1733742" y="29962"/>
                </a:lnTo>
                <a:lnTo>
                  <a:pt x="1774668" y="51377"/>
                </a:lnTo>
                <a:lnTo>
                  <a:pt x="1811777" y="33045"/>
                </a:lnTo>
                <a:lnTo>
                  <a:pt x="1853588" y="18721"/>
                </a:lnTo>
                <a:lnTo>
                  <a:pt x="1898954" y="8451"/>
                </a:lnTo>
                <a:lnTo>
                  <a:pt x="1946724" y="2283"/>
                </a:lnTo>
                <a:lnTo>
                  <a:pt x="1995752" y="264"/>
                </a:lnTo>
                <a:lnTo>
                  <a:pt x="2044886" y="2440"/>
                </a:lnTo>
                <a:lnTo>
                  <a:pt x="2092980" y="8859"/>
                </a:lnTo>
                <a:lnTo>
                  <a:pt x="2138884" y="19568"/>
                </a:lnTo>
                <a:lnTo>
                  <a:pt x="2181449" y="34613"/>
                </a:lnTo>
                <a:lnTo>
                  <a:pt x="2216547" y="52367"/>
                </a:lnTo>
                <a:lnTo>
                  <a:pt x="2265834" y="95210"/>
                </a:lnTo>
                <a:lnTo>
                  <a:pt x="2278858" y="119322"/>
                </a:lnTo>
                <a:lnTo>
                  <a:pt x="2338800" y="130889"/>
                </a:lnTo>
                <a:lnTo>
                  <a:pt x="2391348" y="147726"/>
                </a:lnTo>
                <a:lnTo>
                  <a:pt x="2435610" y="169047"/>
                </a:lnTo>
                <a:lnTo>
                  <a:pt x="2470691" y="194062"/>
                </a:lnTo>
                <a:lnTo>
                  <a:pt x="2509744" y="252017"/>
                </a:lnTo>
                <a:lnTo>
                  <a:pt x="2511929" y="283381"/>
                </a:lnTo>
                <a:lnTo>
                  <a:pt x="2501362" y="315283"/>
                </a:lnTo>
                <a:lnTo>
                  <a:pt x="2498242" y="320665"/>
                </a:lnTo>
                <a:lnTo>
                  <a:pt x="2494790" y="325951"/>
                </a:lnTo>
                <a:lnTo>
                  <a:pt x="2491003" y="331142"/>
                </a:lnTo>
                <a:lnTo>
                  <a:pt x="2486884" y="336238"/>
                </a:lnTo>
                <a:lnTo>
                  <a:pt x="2525804" y="367078"/>
                </a:lnTo>
                <a:lnTo>
                  <a:pt x="2552450" y="399966"/>
                </a:lnTo>
                <a:lnTo>
                  <a:pt x="2567030" y="434099"/>
                </a:lnTo>
                <a:lnTo>
                  <a:pt x="2569754" y="468674"/>
                </a:lnTo>
                <a:lnTo>
                  <a:pt x="2560830" y="502888"/>
                </a:lnTo>
                <a:lnTo>
                  <a:pt x="2540468" y="535939"/>
                </a:lnTo>
                <a:lnTo>
                  <a:pt x="2508877" y="567023"/>
                </a:lnTo>
                <a:lnTo>
                  <a:pt x="2466266" y="595339"/>
                </a:lnTo>
                <a:lnTo>
                  <a:pt x="2412843" y="620083"/>
                </a:lnTo>
                <a:lnTo>
                  <a:pt x="2369861" y="634565"/>
                </a:lnTo>
                <a:lnTo>
                  <a:pt x="2323784" y="646118"/>
                </a:lnTo>
                <a:lnTo>
                  <a:pt x="2275183" y="654623"/>
                </a:lnTo>
                <a:lnTo>
                  <a:pt x="2224629" y="659961"/>
                </a:lnTo>
                <a:lnTo>
                  <a:pt x="2218593" y="690977"/>
                </a:lnTo>
                <a:lnTo>
                  <a:pt x="2176289" y="746904"/>
                </a:lnTo>
                <a:lnTo>
                  <a:pt x="2141980" y="770852"/>
                </a:lnTo>
                <a:lnTo>
                  <a:pt x="2100206" y="791480"/>
                </a:lnTo>
                <a:lnTo>
                  <a:pt x="2051946" y="808307"/>
                </a:lnTo>
                <a:lnTo>
                  <a:pt x="1998180" y="820849"/>
                </a:lnTo>
                <a:lnTo>
                  <a:pt x="1939887" y="828627"/>
                </a:lnTo>
                <a:lnTo>
                  <a:pt x="1878046" y="831157"/>
                </a:lnTo>
                <a:lnTo>
                  <a:pt x="1830883" y="829337"/>
                </a:lnTo>
                <a:lnTo>
                  <a:pt x="1784875" y="824315"/>
                </a:lnTo>
                <a:lnTo>
                  <a:pt x="1740654" y="816173"/>
                </a:lnTo>
                <a:lnTo>
                  <a:pt x="1698849" y="804995"/>
                </a:lnTo>
                <a:lnTo>
                  <a:pt x="1677494" y="832972"/>
                </a:lnTo>
                <a:lnTo>
                  <a:pt x="1648995" y="858434"/>
                </a:lnTo>
                <a:lnTo>
                  <a:pt x="1614127" y="881174"/>
                </a:lnTo>
                <a:lnTo>
                  <a:pt x="1573661" y="900982"/>
                </a:lnTo>
                <a:lnTo>
                  <a:pt x="1528371" y="917650"/>
                </a:lnTo>
                <a:lnTo>
                  <a:pt x="1479029" y="930967"/>
                </a:lnTo>
                <a:lnTo>
                  <a:pt x="1426408" y="940726"/>
                </a:lnTo>
                <a:lnTo>
                  <a:pt x="1371282" y="946718"/>
                </a:lnTo>
                <a:lnTo>
                  <a:pt x="1314422" y="948732"/>
                </a:lnTo>
                <a:lnTo>
                  <a:pt x="1256603" y="946561"/>
                </a:lnTo>
                <a:lnTo>
                  <a:pt x="1198596" y="939996"/>
                </a:lnTo>
                <a:lnTo>
                  <a:pt x="1146823" y="930069"/>
                </a:lnTo>
                <a:lnTo>
                  <a:pt x="1098597" y="916752"/>
                </a:lnTo>
                <a:lnTo>
                  <a:pt x="1054541" y="900284"/>
                </a:lnTo>
                <a:lnTo>
                  <a:pt x="1015277" y="880901"/>
                </a:lnTo>
                <a:lnTo>
                  <a:pt x="981426" y="858843"/>
                </a:lnTo>
                <a:lnTo>
                  <a:pt x="930258" y="872240"/>
                </a:lnTo>
                <a:lnTo>
                  <a:pt x="877385" y="882118"/>
                </a:lnTo>
                <a:lnTo>
                  <a:pt x="823397" y="888550"/>
                </a:lnTo>
                <a:lnTo>
                  <a:pt x="768883" y="891612"/>
                </a:lnTo>
                <a:lnTo>
                  <a:pt x="714434" y="891377"/>
                </a:lnTo>
                <a:lnTo>
                  <a:pt x="660638" y="887919"/>
                </a:lnTo>
                <a:lnTo>
                  <a:pt x="608086" y="881313"/>
                </a:lnTo>
                <a:lnTo>
                  <a:pt x="557367" y="871634"/>
                </a:lnTo>
                <a:lnTo>
                  <a:pt x="509072" y="858954"/>
                </a:lnTo>
                <a:lnTo>
                  <a:pt x="463789" y="843349"/>
                </a:lnTo>
                <a:lnTo>
                  <a:pt x="422108" y="824892"/>
                </a:lnTo>
                <a:lnTo>
                  <a:pt x="384619" y="803659"/>
                </a:lnTo>
                <a:lnTo>
                  <a:pt x="351912" y="779722"/>
                </a:lnTo>
                <a:lnTo>
                  <a:pt x="347074" y="775531"/>
                </a:lnTo>
                <a:lnTo>
                  <a:pt x="287281" y="775599"/>
                </a:lnTo>
                <a:lnTo>
                  <a:pt x="230852" y="769075"/>
                </a:lnTo>
                <a:lnTo>
                  <a:pt x="179515" y="756647"/>
                </a:lnTo>
                <a:lnTo>
                  <a:pt x="134993" y="739000"/>
                </a:lnTo>
                <a:lnTo>
                  <a:pt x="99014" y="716820"/>
                </a:lnTo>
                <a:lnTo>
                  <a:pt x="59584" y="661612"/>
                </a:lnTo>
                <a:lnTo>
                  <a:pt x="59154" y="633289"/>
                </a:lnTo>
                <a:lnTo>
                  <a:pt x="70785" y="605907"/>
                </a:lnTo>
                <a:lnTo>
                  <a:pt x="93856" y="580406"/>
                </a:lnTo>
                <a:lnTo>
                  <a:pt x="127745" y="557726"/>
                </a:lnTo>
                <a:lnTo>
                  <a:pt x="73182" y="536165"/>
                </a:lnTo>
                <a:lnTo>
                  <a:pt x="33117" y="509062"/>
                </a:lnTo>
                <a:lnTo>
                  <a:pt x="8430" y="478113"/>
                </a:lnTo>
                <a:lnTo>
                  <a:pt x="0" y="445016"/>
                </a:lnTo>
                <a:lnTo>
                  <a:pt x="8706" y="411467"/>
                </a:lnTo>
                <a:lnTo>
                  <a:pt x="35428" y="379164"/>
                </a:lnTo>
                <a:lnTo>
                  <a:pt x="72130" y="354681"/>
                </a:lnTo>
                <a:lnTo>
                  <a:pt x="118482" y="335413"/>
                </a:lnTo>
                <a:lnTo>
                  <a:pt x="172379" y="322050"/>
                </a:lnTo>
                <a:lnTo>
                  <a:pt x="231719" y="315283"/>
                </a:lnTo>
                <a:lnTo>
                  <a:pt x="233878" y="312362"/>
                </a:lnTo>
                <a:close/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99338" y="2553335"/>
            <a:ext cx="150495" cy="17780"/>
          </a:xfrm>
          <a:custGeom>
            <a:avLst/>
            <a:gdLst/>
            <a:ahLst/>
            <a:cxnLst/>
            <a:rect l="l" t="t" r="r" b="b"/>
            <a:pathLst>
              <a:path w="150495" h="17780">
                <a:moveTo>
                  <a:pt x="150495" y="17525"/>
                </a:moveTo>
                <a:lnTo>
                  <a:pt x="111217" y="17537"/>
                </a:lnTo>
                <a:lnTo>
                  <a:pt x="72599" y="14573"/>
                </a:lnTo>
                <a:lnTo>
                  <a:pt x="35305" y="8703"/>
                </a:lnTo>
                <a:lnTo>
                  <a:pt x="0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16787" y="2762250"/>
            <a:ext cx="66040" cy="8890"/>
          </a:xfrm>
          <a:custGeom>
            <a:avLst/>
            <a:gdLst/>
            <a:ahLst/>
            <a:cxnLst/>
            <a:rect l="l" t="t" r="r" b="b"/>
            <a:pathLst>
              <a:path w="66040" h="8889">
                <a:moveTo>
                  <a:pt x="65849" y="0"/>
                </a:moveTo>
                <a:lnTo>
                  <a:pt x="49825" y="2952"/>
                </a:lnTo>
                <a:lnTo>
                  <a:pt x="33472" y="5334"/>
                </a:lnTo>
                <a:lnTo>
                  <a:pt x="16845" y="7143"/>
                </a:lnTo>
                <a:lnTo>
                  <a:pt x="0" y="8382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310386" y="2816098"/>
            <a:ext cx="40005" cy="38735"/>
          </a:xfrm>
          <a:custGeom>
            <a:avLst/>
            <a:gdLst/>
            <a:ahLst/>
            <a:cxnLst/>
            <a:rect l="l" t="t" r="r" b="b"/>
            <a:pathLst>
              <a:path w="40005" h="38735">
                <a:moveTo>
                  <a:pt x="39623" y="38226"/>
                </a:moveTo>
                <a:lnTo>
                  <a:pt x="28217" y="29039"/>
                </a:lnTo>
                <a:lnTo>
                  <a:pt x="17811" y="19589"/>
                </a:lnTo>
                <a:lnTo>
                  <a:pt x="8405" y="9902"/>
                </a:lnTo>
                <a:lnTo>
                  <a:pt x="0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067941" y="2759075"/>
            <a:ext cx="15875" cy="41910"/>
          </a:xfrm>
          <a:custGeom>
            <a:avLst/>
            <a:gdLst/>
            <a:ahLst/>
            <a:cxnLst/>
            <a:rect l="l" t="t" r="r" b="b"/>
            <a:pathLst>
              <a:path w="15875" h="41910">
                <a:moveTo>
                  <a:pt x="15875" y="0"/>
                </a:moveTo>
                <a:lnTo>
                  <a:pt x="13537" y="10620"/>
                </a:lnTo>
                <a:lnTo>
                  <a:pt x="10128" y="21145"/>
                </a:lnTo>
                <a:lnTo>
                  <a:pt x="5623" y="31575"/>
                </a:lnTo>
                <a:lnTo>
                  <a:pt x="0" y="4191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398776" y="2500122"/>
            <a:ext cx="193675" cy="156845"/>
          </a:xfrm>
          <a:custGeom>
            <a:avLst/>
            <a:gdLst/>
            <a:ahLst/>
            <a:cxnLst/>
            <a:rect l="l" t="t" r="r" b="b"/>
            <a:pathLst>
              <a:path w="193675" h="156844">
                <a:moveTo>
                  <a:pt x="0" y="0"/>
                </a:moveTo>
                <a:lnTo>
                  <a:pt x="55751" y="17076"/>
                </a:lnTo>
                <a:lnTo>
                  <a:pt x="103279" y="38735"/>
                </a:lnTo>
                <a:lnTo>
                  <a:pt x="141684" y="64246"/>
                </a:lnTo>
                <a:lnTo>
                  <a:pt x="170067" y="92879"/>
                </a:lnTo>
                <a:lnTo>
                  <a:pt x="187527" y="123904"/>
                </a:lnTo>
                <a:lnTo>
                  <a:pt x="193167" y="15659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768473" y="2333244"/>
            <a:ext cx="86360" cy="59055"/>
          </a:xfrm>
          <a:custGeom>
            <a:avLst/>
            <a:gdLst/>
            <a:ahLst/>
            <a:cxnLst/>
            <a:rect l="l" t="t" r="r" b="b"/>
            <a:pathLst>
              <a:path w="86360" h="59055">
                <a:moveTo>
                  <a:pt x="85978" y="0"/>
                </a:moveTo>
                <a:lnTo>
                  <a:pt x="69633" y="16527"/>
                </a:lnTo>
                <a:lnTo>
                  <a:pt x="49704" y="31924"/>
                </a:lnTo>
                <a:lnTo>
                  <a:pt x="26417" y="46059"/>
                </a:lnTo>
                <a:lnTo>
                  <a:pt x="0" y="58800"/>
                </a:lnTo>
              </a:path>
            </a:pathLst>
          </a:custGeom>
          <a:ln w="25399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648076" y="2115311"/>
            <a:ext cx="5080" cy="27940"/>
          </a:xfrm>
          <a:custGeom>
            <a:avLst/>
            <a:gdLst/>
            <a:ahLst/>
            <a:cxnLst/>
            <a:rect l="l" t="t" r="r" b="b"/>
            <a:pathLst>
              <a:path w="5080" h="27939">
                <a:moveTo>
                  <a:pt x="0" y="0"/>
                </a:moveTo>
                <a:lnTo>
                  <a:pt x="2143" y="6881"/>
                </a:lnTo>
                <a:lnTo>
                  <a:pt x="3619" y="13811"/>
                </a:lnTo>
                <a:lnTo>
                  <a:pt x="4429" y="20788"/>
                </a:lnTo>
                <a:lnTo>
                  <a:pt x="4572" y="27812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098675" y="2047620"/>
            <a:ext cx="44450" cy="35560"/>
          </a:xfrm>
          <a:custGeom>
            <a:avLst/>
            <a:gdLst/>
            <a:ahLst/>
            <a:cxnLst/>
            <a:rect l="l" t="t" r="r" b="b"/>
            <a:pathLst>
              <a:path w="44450" h="35560">
                <a:moveTo>
                  <a:pt x="0" y="35305"/>
                </a:moveTo>
                <a:lnTo>
                  <a:pt x="9064" y="25931"/>
                </a:lnTo>
                <a:lnTo>
                  <a:pt x="19462" y="16890"/>
                </a:lnTo>
                <a:lnTo>
                  <a:pt x="31146" y="8231"/>
                </a:lnTo>
                <a:lnTo>
                  <a:pt x="44068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686560" y="2069338"/>
            <a:ext cx="21590" cy="30480"/>
          </a:xfrm>
          <a:custGeom>
            <a:avLst/>
            <a:gdLst/>
            <a:ahLst/>
            <a:cxnLst/>
            <a:rect l="l" t="t" r="r" b="b"/>
            <a:pathLst>
              <a:path w="21589" h="30480">
                <a:moveTo>
                  <a:pt x="0" y="30479"/>
                </a:moveTo>
                <a:lnTo>
                  <a:pt x="3905" y="22627"/>
                </a:lnTo>
                <a:lnTo>
                  <a:pt x="8762" y="14906"/>
                </a:lnTo>
                <a:lnTo>
                  <a:pt x="14573" y="7352"/>
                </a:lnTo>
                <a:lnTo>
                  <a:pt x="21335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202816" y="2110232"/>
            <a:ext cx="77470" cy="29845"/>
          </a:xfrm>
          <a:custGeom>
            <a:avLst/>
            <a:gdLst/>
            <a:ahLst/>
            <a:cxnLst/>
            <a:rect l="l" t="t" r="r" b="b"/>
            <a:pathLst>
              <a:path w="77469" h="29844">
                <a:moveTo>
                  <a:pt x="0" y="0"/>
                </a:moveTo>
                <a:lnTo>
                  <a:pt x="20626" y="6498"/>
                </a:lnTo>
                <a:lnTo>
                  <a:pt x="40408" y="13604"/>
                </a:lnTo>
                <a:lnTo>
                  <a:pt x="59289" y="21306"/>
                </a:lnTo>
                <a:lnTo>
                  <a:pt x="77216" y="29590"/>
                </a:lnTo>
              </a:path>
            </a:pathLst>
          </a:custGeom>
          <a:ln w="25399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02729" y="2311654"/>
            <a:ext cx="13970" cy="31115"/>
          </a:xfrm>
          <a:custGeom>
            <a:avLst/>
            <a:gdLst/>
            <a:ahLst/>
            <a:cxnLst/>
            <a:rect l="l" t="t" r="r" b="b"/>
            <a:pathLst>
              <a:path w="13970" h="31114">
                <a:moveTo>
                  <a:pt x="13474" y="31115"/>
                </a:moveTo>
                <a:lnTo>
                  <a:pt x="9194" y="23449"/>
                </a:lnTo>
                <a:lnTo>
                  <a:pt x="5518" y="15700"/>
                </a:lnTo>
                <a:lnTo>
                  <a:pt x="2451" y="7879"/>
                </a:lnTo>
                <a:lnTo>
                  <a:pt x="0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114755" y="3491229"/>
            <a:ext cx="1780845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600" spc="-5" dirty="0">
                <a:solidFill>
                  <a:srgbClr val="585858"/>
                </a:solidFill>
                <a:latin typeface="Calibri"/>
                <a:cs typeface="Calibri"/>
              </a:rPr>
              <a:t>«Я </a:t>
            </a:r>
            <a:r>
              <a:rPr sz="1600" spc="-10" dirty="0" err="1">
                <a:solidFill>
                  <a:srgbClr val="585858"/>
                </a:solidFill>
                <a:latin typeface="Calibri"/>
                <a:cs typeface="Calibri"/>
              </a:rPr>
              <a:t>хочу</a:t>
            </a:r>
            <a:r>
              <a:rPr sz="1600" spc="-4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lang="uk-UA" sz="1600" spc="-5" dirty="0" smtClean="0">
                <a:solidFill>
                  <a:srgbClr val="585858"/>
                </a:solidFill>
                <a:latin typeface="Calibri"/>
                <a:cs typeface="Calibri"/>
              </a:rPr>
              <a:t>підвищити</a:t>
            </a:r>
            <a:r>
              <a:rPr sz="1600" spc="-5" dirty="0" smtClean="0">
                <a:solidFill>
                  <a:srgbClr val="585858"/>
                </a:solidFill>
                <a:latin typeface="Calibri"/>
                <a:cs typeface="Calibri"/>
              </a:rPr>
              <a:t>  </a:t>
            </a:r>
            <a:r>
              <a:rPr sz="1600" spc="-5" dirty="0" err="1" smtClean="0">
                <a:solidFill>
                  <a:srgbClr val="585858"/>
                </a:solidFill>
                <a:latin typeface="Calibri"/>
                <a:cs typeface="Calibri"/>
              </a:rPr>
              <a:t>квал</a:t>
            </a:r>
            <a:r>
              <a:rPr lang="uk-UA" sz="1600" spc="-5" dirty="0" smtClean="0">
                <a:solidFill>
                  <a:srgbClr val="585858"/>
                </a:solidFill>
                <a:latin typeface="Calibri"/>
                <a:cs typeface="Calibri"/>
              </a:rPr>
              <a:t>і</a:t>
            </a:r>
            <a:r>
              <a:rPr sz="1600" spc="-5" dirty="0" smtClean="0">
                <a:solidFill>
                  <a:srgbClr val="585858"/>
                </a:solidFill>
                <a:latin typeface="Calibri"/>
                <a:cs typeface="Calibri"/>
              </a:rPr>
              <a:t>ф</a:t>
            </a:r>
            <a:r>
              <a:rPr lang="uk-UA" sz="1600" spc="-5" dirty="0" smtClean="0">
                <a:solidFill>
                  <a:srgbClr val="585858"/>
                </a:solidFill>
                <a:latin typeface="Calibri"/>
                <a:cs typeface="Calibri"/>
              </a:rPr>
              <a:t>і</a:t>
            </a:r>
            <a:r>
              <a:rPr sz="1600" spc="-5" dirty="0" err="1" smtClean="0">
                <a:solidFill>
                  <a:srgbClr val="585858"/>
                </a:solidFill>
                <a:latin typeface="Calibri"/>
                <a:cs typeface="Calibri"/>
              </a:rPr>
              <a:t>кац</a:t>
            </a:r>
            <a:r>
              <a:rPr lang="uk-UA" sz="1600" spc="-5" dirty="0" smtClean="0">
                <a:solidFill>
                  <a:srgbClr val="585858"/>
                </a:solidFill>
                <a:latin typeface="Calibri"/>
                <a:cs typeface="Calibri"/>
              </a:rPr>
              <a:t>і</a:t>
            </a:r>
            <a:r>
              <a:rPr sz="1600" spc="-5" dirty="0" smtClean="0">
                <a:solidFill>
                  <a:srgbClr val="585858"/>
                </a:solidFill>
                <a:latin typeface="Calibri"/>
                <a:cs typeface="Calibri"/>
              </a:rPr>
              <a:t>ю</a:t>
            </a:r>
            <a:r>
              <a:rPr sz="1600" spc="-5" dirty="0">
                <a:solidFill>
                  <a:srgbClr val="585858"/>
                </a:solidFill>
                <a:latin typeface="Calibri"/>
                <a:cs typeface="Calibri"/>
              </a:rPr>
              <a:t>»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943791" y="1357811"/>
            <a:ext cx="3176270" cy="1203960"/>
          </a:xfrm>
          <a:custGeom>
            <a:avLst/>
            <a:gdLst/>
            <a:ahLst/>
            <a:cxnLst/>
            <a:rect l="l" t="t" r="r" b="b"/>
            <a:pathLst>
              <a:path w="3176270" h="1203960">
                <a:moveTo>
                  <a:pt x="288358" y="396185"/>
                </a:moveTo>
                <a:lnTo>
                  <a:pt x="283819" y="364098"/>
                </a:lnTo>
                <a:lnTo>
                  <a:pt x="286936" y="332669"/>
                </a:lnTo>
                <a:lnTo>
                  <a:pt x="297311" y="302170"/>
                </a:lnTo>
                <a:lnTo>
                  <a:pt x="338249" y="245044"/>
                </a:lnTo>
                <a:lnTo>
                  <a:pt x="368017" y="218958"/>
                </a:lnTo>
                <a:lnTo>
                  <a:pt x="403456" y="194886"/>
                </a:lnTo>
                <a:lnTo>
                  <a:pt x="444167" y="173098"/>
                </a:lnTo>
                <a:lnTo>
                  <a:pt x="489754" y="153864"/>
                </a:lnTo>
                <a:lnTo>
                  <a:pt x="539820" y="137456"/>
                </a:lnTo>
                <a:lnTo>
                  <a:pt x="593968" y="124145"/>
                </a:lnTo>
                <a:lnTo>
                  <a:pt x="651800" y="114201"/>
                </a:lnTo>
                <a:lnTo>
                  <a:pt x="712919" y="107895"/>
                </a:lnTo>
                <a:lnTo>
                  <a:pt x="767976" y="105666"/>
                </a:lnTo>
                <a:lnTo>
                  <a:pt x="822835" y="106574"/>
                </a:lnTo>
                <a:lnTo>
                  <a:pt x="877003" y="110578"/>
                </a:lnTo>
                <a:lnTo>
                  <a:pt x="929985" y="117641"/>
                </a:lnTo>
                <a:lnTo>
                  <a:pt x="981289" y="127724"/>
                </a:lnTo>
                <a:lnTo>
                  <a:pt x="1030419" y="140788"/>
                </a:lnTo>
                <a:lnTo>
                  <a:pt x="1061320" y="115381"/>
                </a:lnTo>
                <a:lnTo>
                  <a:pt x="1098127" y="93138"/>
                </a:lnTo>
                <a:lnTo>
                  <a:pt x="1140022" y="74191"/>
                </a:lnTo>
                <a:lnTo>
                  <a:pt x="1186184" y="58669"/>
                </a:lnTo>
                <a:lnTo>
                  <a:pt x="1235795" y="46703"/>
                </a:lnTo>
                <a:lnTo>
                  <a:pt x="1288036" y="38422"/>
                </a:lnTo>
                <a:lnTo>
                  <a:pt x="1342087" y="33955"/>
                </a:lnTo>
                <a:lnTo>
                  <a:pt x="1397129" y="33434"/>
                </a:lnTo>
                <a:lnTo>
                  <a:pt x="1452343" y="36988"/>
                </a:lnTo>
                <a:lnTo>
                  <a:pt x="1506909" y="44747"/>
                </a:lnTo>
                <a:lnTo>
                  <a:pt x="1560009" y="56841"/>
                </a:lnTo>
                <a:lnTo>
                  <a:pt x="1607904" y="72446"/>
                </a:lnTo>
                <a:lnTo>
                  <a:pt x="1650941" y="91385"/>
                </a:lnTo>
                <a:lnTo>
                  <a:pt x="1681275" y="65954"/>
                </a:lnTo>
                <a:lnTo>
                  <a:pt x="1718803" y="44327"/>
                </a:lnTo>
                <a:lnTo>
                  <a:pt x="1762311" y="26714"/>
                </a:lnTo>
                <a:lnTo>
                  <a:pt x="1810581" y="13325"/>
                </a:lnTo>
                <a:lnTo>
                  <a:pt x="1862399" y="4369"/>
                </a:lnTo>
                <a:lnTo>
                  <a:pt x="1916550" y="58"/>
                </a:lnTo>
                <a:lnTo>
                  <a:pt x="1971816" y="601"/>
                </a:lnTo>
                <a:lnTo>
                  <a:pt x="2026984" y="6209"/>
                </a:lnTo>
                <a:lnTo>
                  <a:pt x="2080836" y="17090"/>
                </a:lnTo>
                <a:lnTo>
                  <a:pt x="2142066" y="37696"/>
                </a:lnTo>
                <a:lnTo>
                  <a:pt x="2192723" y="64969"/>
                </a:lnTo>
                <a:lnTo>
                  <a:pt x="2229724" y="45531"/>
                </a:lnTo>
                <a:lnTo>
                  <a:pt x="2270796" y="29494"/>
                </a:lnTo>
                <a:lnTo>
                  <a:pt x="2315162" y="16890"/>
                </a:lnTo>
                <a:lnTo>
                  <a:pt x="2362045" y="7752"/>
                </a:lnTo>
                <a:lnTo>
                  <a:pt x="2410668" y="2111"/>
                </a:lnTo>
                <a:lnTo>
                  <a:pt x="2460252" y="0"/>
                </a:lnTo>
                <a:lnTo>
                  <a:pt x="2510020" y="1450"/>
                </a:lnTo>
                <a:lnTo>
                  <a:pt x="2559196" y="6493"/>
                </a:lnTo>
                <a:lnTo>
                  <a:pt x="2607001" y="15162"/>
                </a:lnTo>
                <a:lnTo>
                  <a:pt x="2652658" y="27490"/>
                </a:lnTo>
                <a:lnTo>
                  <a:pt x="2695389" y="43506"/>
                </a:lnTo>
                <a:lnTo>
                  <a:pt x="2738757" y="66102"/>
                </a:lnTo>
                <a:lnTo>
                  <a:pt x="2773732" y="91973"/>
                </a:lnTo>
                <a:lnTo>
                  <a:pt x="2799634" y="120534"/>
                </a:lnTo>
                <a:lnTo>
                  <a:pt x="2815785" y="151202"/>
                </a:lnTo>
                <a:lnTo>
                  <a:pt x="2875721" y="162379"/>
                </a:lnTo>
                <a:lnTo>
                  <a:pt x="2929956" y="177967"/>
                </a:lnTo>
                <a:lnTo>
                  <a:pt x="2977924" y="197453"/>
                </a:lnTo>
                <a:lnTo>
                  <a:pt x="3019060" y="220325"/>
                </a:lnTo>
                <a:lnTo>
                  <a:pt x="3052799" y="246071"/>
                </a:lnTo>
                <a:lnTo>
                  <a:pt x="3078574" y="274180"/>
                </a:lnTo>
                <a:lnTo>
                  <a:pt x="3103975" y="335436"/>
                </a:lnTo>
                <a:lnTo>
                  <a:pt x="3102470" y="367558"/>
                </a:lnTo>
                <a:lnTo>
                  <a:pt x="3086904" y="406732"/>
                </a:lnTo>
                <a:lnTo>
                  <a:pt x="3072706" y="426538"/>
                </a:lnTo>
                <a:lnTo>
                  <a:pt x="3110231" y="455613"/>
                </a:lnTo>
                <a:lnTo>
                  <a:pt x="3139187" y="486291"/>
                </a:lnTo>
                <a:lnTo>
                  <a:pt x="3159681" y="518143"/>
                </a:lnTo>
                <a:lnTo>
                  <a:pt x="3171822" y="550740"/>
                </a:lnTo>
                <a:lnTo>
                  <a:pt x="3175719" y="583652"/>
                </a:lnTo>
                <a:lnTo>
                  <a:pt x="3171480" y="616451"/>
                </a:lnTo>
                <a:lnTo>
                  <a:pt x="3139028" y="679993"/>
                </a:lnTo>
                <a:lnTo>
                  <a:pt x="3111032" y="709877"/>
                </a:lnTo>
                <a:lnTo>
                  <a:pt x="3075334" y="737932"/>
                </a:lnTo>
                <a:lnTo>
                  <a:pt x="3032043" y="763729"/>
                </a:lnTo>
                <a:lnTo>
                  <a:pt x="2981266" y="786837"/>
                </a:lnTo>
                <a:lnTo>
                  <a:pt x="2939159" y="801835"/>
                </a:lnTo>
                <a:lnTo>
                  <a:pt x="2894467" y="814468"/>
                </a:lnTo>
                <a:lnTo>
                  <a:pt x="2847562" y="824657"/>
                </a:lnTo>
                <a:lnTo>
                  <a:pt x="2798817" y="832322"/>
                </a:lnTo>
                <a:lnTo>
                  <a:pt x="2748602" y="837383"/>
                </a:lnTo>
                <a:lnTo>
                  <a:pt x="2743488" y="869750"/>
                </a:lnTo>
                <a:lnTo>
                  <a:pt x="2707683" y="929620"/>
                </a:lnTo>
                <a:lnTo>
                  <a:pt x="2678315" y="956450"/>
                </a:lnTo>
                <a:lnTo>
                  <a:pt x="2642186" y="980759"/>
                </a:lnTo>
                <a:lnTo>
                  <a:pt x="2599957" y="1002211"/>
                </a:lnTo>
                <a:lnTo>
                  <a:pt x="2552291" y="1020468"/>
                </a:lnTo>
                <a:lnTo>
                  <a:pt x="2499848" y="1035193"/>
                </a:lnTo>
                <a:lnTo>
                  <a:pt x="2443292" y="1046050"/>
                </a:lnTo>
                <a:lnTo>
                  <a:pt x="2383284" y="1052700"/>
                </a:lnTo>
                <a:lnTo>
                  <a:pt x="2320485" y="1054807"/>
                </a:lnTo>
                <a:lnTo>
                  <a:pt x="2262158" y="1052519"/>
                </a:lnTo>
                <a:lnTo>
                  <a:pt x="2205248" y="1046124"/>
                </a:lnTo>
                <a:lnTo>
                  <a:pt x="2150553" y="1035751"/>
                </a:lnTo>
                <a:lnTo>
                  <a:pt x="2098870" y="1021533"/>
                </a:lnTo>
                <a:lnTo>
                  <a:pt x="2078917" y="1049700"/>
                </a:lnTo>
                <a:lnTo>
                  <a:pt x="2022742" y="1100097"/>
                </a:lnTo>
                <a:lnTo>
                  <a:pt x="1987445" y="1122071"/>
                </a:lnTo>
                <a:lnTo>
                  <a:pt x="1947961" y="1141723"/>
                </a:lnTo>
                <a:lnTo>
                  <a:pt x="1904753" y="1158927"/>
                </a:lnTo>
                <a:lnTo>
                  <a:pt x="1858284" y="1173552"/>
                </a:lnTo>
                <a:lnTo>
                  <a:pt x="1809018" y="1185472"/>
                </a:lnTo>
                <a:lnTo>
                  <a:pt x="1757418" y="1194558"/>
                </a:lnTo>
                <a:lnTo>
                  <a:pt x="1703948" y="1200681"/>
                </a:lnTo>
                <a:lnTo>
                  <a:pt x="1649071" y="1203714"/>
                </a:lnTo>
                <a:lnTo>
                  <a:pt x="1593251" y="1203527"/>
                </a:lnTo>
                <a:lnTo>
                  <a:pt x="1536951" y="1199993"/>
                </a:lnTo>
                <a:lnTo>
                  <a:pt x="1480634" y="1192983"/>
                </a:lnTo>
                <a:lnTo>
                  <a:pt x="1427074" y="1182778"/>
                </a:lnTo>
                <a:lnTo>
                  <a:pt x="1376428" y="1169549"/>
                </a:lnTo>
                <a:lnTo>
                  <a:pt x="1329155" y="1153470"/>
                </a:lnTo>
                <a:lnTo>
                  <a:pt x="1285712" y="1134714"/>
                </a:lnTo>
                <a:lnTo>
                  <a:pt x="1246560" y="1113452"/>
                </a:lnTo>
                <a:lnTo>
                  <a:pt x="1212156" y="1089859"/>
                </a:lnTo>
                <a:lnTo>
                  <a:pt x="1164025" y="1103279"/>
                </a:lnTo>
                <a:lnTo>
                  <a:pt x="1114561" y="1114073"/>
                </a:lnTo>
                <a:lnTo>
                  <a:pt x="1064091" y="1122282"/>
                </a:lnTo>
                <a:lnTo>
                  <a:pt x="1012940" y="1127949"/>
                </a:lnTo>
                <a:lnTo>
                  <a:pt x="961434" y="1131116"/>
                </a:lnTo>
                <a:lnTo>
                  <a:pt x="909898" y="1131824"/>
                </a:lnTo>
                <a:lnTo>
                  <a:pt x="858659" y="1130117"/>
                </a:lnTo>
                <a:lnTo>
                  <a:pt x="808043" y="1126035"/>
                </a:lnTo>
                <a:lnTo>
                  <a:pt x="758376" y="1119622"/>
                </a:lnTo>
                <a:lnTo>
                  <a:pt x="709982" y="1110918"/>
                </a:lnTo>
                <a:lnTo>
                  <a:pt x="663189" y="1099966"/>
                </a:lnTo>
                <a:lnTo>
                  <a:pt x="618322" y="1086809"/>
                </a:lnTo>
                <a:lnTo>
                  <a:pt x="575706" y="1071487"/>
                </a:lnTo>
                <a:lnTo>
                  <a:pt x="535669" y="1054044"/>
                </a:lnTo>
                <a:lnTo>
                  <a:pt x="498535" y="1034520"/>
                </a:lnTo>
                <a:lnTo>
                  <a:pt x="464630" y="1012959"/>
                </a:lnTo>
                <a:lnTo>
                  <a:pt x="434281" y="989402"/>
                </a:lnTo>
                <a:lnTo>
                  <a:pt x="428312" y="984195"/>
                </a:lnTo>
                <a:lnTo>
                  <a:pt x="370544" y="984992"/>
                </a:lnTo>
                <a:lnTo>
                  <a:pt x="315003" y="980625"/>
                </a:lnTo>
                <a:lnTo>
                  <a:pt x="262695" y="971500"/>
                </a:lnTo>
                <a:lnTo>
                  <a:pt x="214622" y="958023"/>
                </a:lnTo>
                <a:lnTo>
                  <a:pt x="171791" y="940598"/>
                </a:lnTo>
                <a:lnTo>
                  <a:pt x="135205" y="919632"/>
                </a:lnTo>
                <a:lnTo>
                  <a:pt x="84788" y="868699"/>
                </a:lnTo>
                <a:lnTo>
                  <a:pt x="72460" y="803621"/>
                </a:lnTo>
                <a:lnTo>
                  <a:pt x="86825" y="768867"/>
                </a:lnTo>
                <a:lnTo>
                  <a:pt x="115311" y="736494"/>
                </a:lnTo>
                <a:lnTo>
                  <a:pt x="157167" y="707716"/>
                </a:lnTo>
                <a:lnTo>
                  <a:pt x="104969" y="687943"/>
                </a:lnTo>
                <a:lnTo>
                  <a:pt x="62695" y="663901"/>
                </a:lnTo>
                <a:lnTo>
                  <a:pt x="30803" y="636502"/>
                </a:lnTo>
                <a:lnTo>
                  <a:pt x="9752" y="606656"/>
                </a:lnTo>
                <a:lnTo>
                  <a:pt x="0" y="575274"/>
                </a:lnTo>
                <a:lnTo>
                  <a:pt x="2005" y="543267"/>
                </a:lnTo>
                <a:lnTo>
                  <a:pt x="43121" y="481021"/>
                </a:lnTo>
                <a:lnTo>
                  <a:pt x="78346" y="455599"/>
                </a:lnTo>
                <a:lnTo>
                  <a:pt x="121556" y="434340"/>
                </a:lnTo>
                <a:lnTo>
                  <a:pt x="171411" y="417690"/>
                </a:lnTo>
                <a:lnTo>
                  <a:pt x="226570" y="406093"/>
                </a:lnTo>
                <a:lnTo>
                  <a:pt x="285691" y="399995"/>
                </a:lnTo>
                <a:lnTo>
                  <a:pt x="288358" y="396185"/>
                </a:lnTo>
                <a:close/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104388" y="2060829"/>
            <a:ext cx="186055" cy="22225"/>
          </a:xfrm>
          <a:custGeom>
            <a:avLst/>
            <a:gdLst/>
            <a:ahLst/>
            <a:cxnLst/>
            <a:rect l="l" t="t" r="r" b="b"/>
            <a:pathLst>
              <a:path w="186054" h="22225">
                <a:moveTo>
                  <a:pt x="186054" y="22225"/>
                </a:moveTo>
                <a:lnTo>
                  <a:pt x="137499" y="22217"/>
                </a:lnTo>
                <a:lnTo>
                  <a:pt x="89741" y="18446"/>
                </a:lnTo>
                <a:lnTo>
                  <a:pt x="43626" y="11009"/>
                </a:lnTo>
                <a:lnTo>
                  <a:pt x="0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373120" y="2326004"/>
            <a:ext cx="81915" cy="10795"/>
          </a:xfrm>
          <a:custGeom>
            <a:avLst/>
            <a:gdLst/>
            <a:ahLst/>
            <a:cxnLst/>
            <a:rect l="l" t="t" r="r" b="b"/>
            <a:pathLst>
              <a:path w="81914" h="10794">
                <a:moveTo>
                  <a:pt x="81406" y="0"/>
                </a:moveTo>
                <a:lnTo>
                  <a:pt x="61579" y="3738"/>
                </a:lnTo>
                <a:lnTo>
                  <a:pt x="41370" y="6762"/>
                </a:lnTo>
                <a:lnTo>
                  <a:pt x="20827" y="9072"/>
                </a:lnTo>
                <a:lnTo>
                  <a:pt x="0" y="10668"/>
                </a:lnTo>
              </a:path>
            </a:pathLst>
          </a:custGeom>
          <a:ln w="25399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106798" y="2394330"/>
            <a:ext cx="49530" cy="48895"/>
          </a:xfrm>
          <a:custGeom>
            <a:avLst/>
            <a:gdLst/>
            <a:ahLst/>
            <a:cxnLst/>
            <a:rect l="l" t="t" r="r" b="b"/>
            <a:pathLst>
              <a:path w="49529" h="48894">
                <a:moveTo>
                  <a:pt x="49022" y="48514"/>
                </a:moveTo>
                <a:lnTo>
                  <a:pt x="34879" y="36897"/>
                </a:lnTo>
                <a:lnTo>
                  <a:pt x="21986" y="24923"/>
                </a:lnTo>
                <a:lnTo>
                  <a:pt x="10356" y="12616"/>
                </a:lnTo>
                <a:lnTo>
                  <a:pt x="0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043042" y="2321941"/>
            <a:ext cx="19685" cy="53340"/>
          </a:xfrm>
          <a:custGeom>
            <a:avLst/>
            <a:gdLst/>
            <a:ahLst/>
            <a:cxnLst/>
            <a:rect l="l" t="t" r="r" b="b"/>
            <a:pathLst>
              <a:path w="19685" h="53339">
                <a:moveTo>
                  <a:pt x="19558" y="0"/>
                </a:moveTo>
                <a:lnTo>
                  <a:pt x="16680" y="13475"/>
                </a:lnTo>
                <a:lnTo>
                  <a:pt x="12446" y="26844"/>
                </a:lnTo>
                <a:lnTo>
                  <a:pt x="6877" y="40094"/>
                </a:lnTo>
                <a:lnTo>
                  <a:pt x="0" y="53212"/>
                </a:lnTo>
              </a:path>
            </a:pathLst>
          </a:custGeom>
          <a:ln w="25399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451855" y="1993264"/>
            <a:ext cx="238760" cy="198755"/>
          </a:xfrm>
          <a:custGeom>
            <a:avLst/>
            <a:gdLst/>
            <a:ahLst/>
            <a:cxnLst/>
            <a:rect l="l" t="t" r="r" b="b"/>
            <a:pathLst>
              <a:path w="238760" h="198755">
                <a:moveTo>
                  <a:pt x="0" y="0"/>
                </a:moveTo>
                <a:lnTo>
                  <a:pt x="59645" y="18214"/>
                </a:lnTo>
                <a:lnTo>
                  <a:pt x="111948" y="40791"/>
                </a:lnTo>
                <a:lnTo>
                  <a:pt x="156207" y="67150"/>
                </a:lnTo>
                <a:lnTo>
                  <a:pt x="191720" y="96708"/>
                </a:lnTo>
                <a:lnTo>
                  <a:pt x="217784" y="128882"/>
                </a:lnTo>
                <a:lnTo>
                  <a:pt x="233698" y="163092"/>
                </a:lnTo>
                <a:lnTo>
                  <a:pt x="238760" y="198755"/>
                </a:lnTo>
              </a:path>
            </a:pathLst>
          </a:custGeom>
          <a:ln w="25399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908802" y="1781429"/>
            <a:ext cx="106680" cy="74930"/>
          </a:xfrm>
          <a:custGeom>
            <a:avLst/>
            <a:gdLst/>
            <a:ahLst/>
            <a:cxnLst/>
            <a:rect l="l" t="t" r="r" b="b"/>
            <a:pathLst>
              <a:path w="106679" h="74930">
                <a:moveTo>
                  <a:pt x="106299" y="0"/>
                </a:moveTo>
                <a:lnTo>
                  <a:pt x="86082" y="20970"/>
                </a:lnTo>
                <a:lnTo>
                  <a:pt x="61436" y="40512"/>
                </a:lnTo>
                <a:lnTo>
                  <a:pt x="32646" y="58435"/>
                </a:lnTo>
                <a:lnTo>
                  <a:pt x="0" y="74549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759958" y="1504822"/>
            <a:ext cx="5715" cy="35560"/>
          </a:xfrm>
          <a:custGeom>
            <a:avLst/>
            <a:gdLst/>
            <a:ahLst/>
            <a:cxnLst/>
            <a:rect l="l" t="t" r="r" b="b"/>
            <a:pathLst>
              <a:path w="5714" h="35559">
                <a:moveTo>
                  <a:pt x="0" y="0"/>
                </a:moveTo>
                <a:lnTo>
                  <a:pt x="2641" y="8711"/>
                </a:lnTo>
                <a:lnTo>
                  <a:pt x="4460" y="17494"/>
                </a:lnTo>
                <a:lnTo>
                  <a:pt x="5447" y="26324"/>
                </a:lnTo>
                <a:lnTo>
                  <a:pt x="5587" y="35178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081015" y="1418844"/>
            <a:ext cx="54610" cy="45085"/>
          </a:xfrm>
          <a:custGeom>
            <a:avLst/>
            <a:gdLst/>
            <a:ahLst/>
            <a:cxnLst/>
            <a:rect l="l" t="t" r="r" b="b"/>
            <a:pathLst>
              <a:path w="54610" h="45084">
                <a:moveTo>
                  <a:pt x="0" y="44830"/>
                </a:moveTo>
                <a:lnTo>
                  <a:pt x="11227" y="32861"/>
                </a:lnTo>
                <a:lnTo>
                  <a:pt x="24098" y="21367"/>
                </a:lnTo>
                <a:lnTo>
                  <a:pt x="38540" y="10398"/>
                </a:lnTo>
                <a:lnTo>
                  <a:pt x="54483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571619" y="1446402"/>
            <a:ext cx="26670" cy="38735"/>
          </a:xfrm>
          <a:custGeom>
            <a:avLst/>
            <a:gdLst/>
            <a:ahLst/>
            <a:cxnLst/>
            <a:rect l="l" t="t" r="r" b="b"/>
            <a:pathLst>
              <a:path w="26670" h="38734">
                <a:moveTo>
                  <a:pt x="0" y="38735"/>
                </a:moveTo>
                <a:lnTo>
                  <a:pt x="4859" y="28735"/>
                </a:lnTo>
                <a:lnTo>
                  <a:pt x="10874" y="18938"/>
                </a:lnTo>
                <a:lnTo>
                  <a:pt x="18055" y="9356"/>
                </a:lnTo>
                <a:lnTo>
                  <a:pt x="26415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973829" y="1498219"/>
            <a:ext cx="95885" cy="38100"/>
          </a:xfrm>
          <a:custGeom>
            <a:avLst/>
            <a:gdLst/>
            <a:ahLst/>
            <a:cxnLst/>
            <a:rect l="l" t="t" r="r" b="b"/>
            <a:pathLst>
              <a:path w="95885" h="38100">
                <a:moveTo>
                  <a:pt x="0" y="0"/>
                </a:moveTo>
                <a:lnTo>
                  <a:pt x="25495" y="8284"/>
                </a:lnTo>
                <a:lnTo>
                  <a:pt x="49942" y="17319"/>
                </a:lnTo>
                <a:lnTo>
                  <a:pt x="73294" y="27092"/>
                </a:lnTo>
                <a:lnTo>
                  <a:pt x="95504" y="37591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232150" y="1753997"/>
            <a:ext cx="17145" cy="40005"/>
          </a:xfrm>
          <a:custGeom>
            <a:avLst/>
            <a:gdLst/>
            <a:ahLst/>
            <a:cxnLst/>
            <a:rect l="l" t="t" r="r" b="b"/>
            <a:pathLst>
              <a:path w="17144" h="40005">
                <a:moveTo>
                  <a:pt x="16637" y="39497"/>
                </a:moveTo>
                <a:lnTo>
                  <a:pt x="11376" y="29807"/>
                </a:lnTo>
                <a:lnTo>
                  <a:pt x="6842" y="19986"/>
                </a:lnTo>
                <a:lnTo>
                  <a:pt x="3046" y="10046"/>
                </a:lnTo>
                <a:lnTo>
                  <a:pt x="0" y="0"/>
                </a:lnTo>
              </a:path>
            </a:pathLst>
          </a:custGeom>
          <a:ln w="25399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52581" y="3209900"/>
            <a:ext cx="2550795" cy="1087755"/>
          </a:xfrm>
          <a:custGeom>
            <a:avLst/>
            <a:gdLst/>
            <a:ahLst/>
            <a:cxnLst/>
            <a:rect l="l" t="t" r="r" b="b"/>
            <a:pathLst>
              <a:path w="2550795" h="1087754">
                <a:moveTo>
                  <a:pt x="231504" y="357910"/>
                </a:moveTo>
                <a:lnTo>
                  <a:pt x="232708" y="290434"/>
                </a:lnTo>
                <a:lnTo>
                  <a:pt x="265857" y="228148"/>
                </a:lnTo>
                <a:lnTo>
                  <a:pt x="293092" y="199958"/>
                </a:lnTo>
                <a:lnTo>
                  <a:pt x="326730" y="174275"/>
                </a:lnTo>
                <a:lnTo>
                  <a:pt x="366245" y="151501"/>
                </a:lnTo>
                <a:lnTo>
                  <a:pt x="411108" y="132039"/>
                </a:lnTo>
                <a:lnTo>
                  <a:pt x="460791" y="116293"/>
                </a:lnTo>
                <a:lnTo>
                  <a:pt x="514768" y="104666"/>
                </a:lnTo>
                <a:lnTo>
                  <a:pt x="572511" y="97560"/>
                </a:lnTo>
                <a:lnTo>
                  <a:pt x="625576" y="95444"/>
                </a:lnTo>
                <a:lnTo>
                  <a:pt x="678302" y="97424"/>
                </a:lnTo>
                <a:lnTo>
                  <a:pt x="730006" y="103422"/>
                </a:lnTo>
                <a:lnTo>
                  <a:pt x="780001" y="113357"/>
                </a:lnTo>
                <a:lnTo>
                  <a:pt x="827604" y="127151"/>
                </a:lnTo>
                <a:lnTo>
                  <a:pt x="858579" y="99515"/>
                </a:lnTo>
                <a:lnTo>
                  <a:pt x="896433" y="76185"/>
                </a:lnTo>
                <a:lnTo>
                  <a:pt x="939961" y="57376"/>
                </a:lnTo>
                <a:lnTo>
                  <a:pt x="987961" y="43303"/>
                </a:lnTo>
                <a:lnTo>
                  <a:pt x="1039229" y="34178"/>
                </a:lnTo>
                <a:lnTo>
                  <a:pt x="1092563" y="30217"/>
                </a:lnTo>
                <a:lnTo>
                  <a:pt x="1146759" y="31634"/>
                </a:lnTo>
                <a:lnTo>
                  <a:pt x="1200615" y="38644"/>
                </a:lnTo>
                <a:lnTo>
                  <a:pt x="1252927" y="51459"/>
                </a:lnTo>
                <a:lnTo>
                  <a:pt x="1291408" y="65509"/>
                </a:lnTo>
                <a:lnTo>
                  <a:pt x="1326079" y="82701"/>
                </a:lnTo>
                <a:lnTo>
                  <a:pt x="1353928" y="57046"/>
                </a:lnTo>
                <a:lnTo>
                  <a:pt x="1388928" y="35789"/>
                </a:lnTo>
                <a:lnTo>
                  <a:pt x="1429690" y="19196"/>
                </a:lnTo>
                <a:lnTo>
                  <a:pt x="1474827" y="7533"/>
                </a:lnTo>
                <a:lnTo>
                  <a:pt x="1522953" y="1068"/>
                </a:lnTo>
                <a:lnTo>
                  <a:pt x="1572681" y="66"/>
                </a:lnTo>
                <a:lnTo>
                  <a:pt x="1622623" y="4794"/>
                </a:lnTo>
                <a:lnTo>
                  <a:pt x="1671392" y="15518"/>
                </a:lnTo>
                <a:lnTo>
                  <a:pt x="1720525" y="34155"/>
                </a:lnTo>
                <a:lnTo>
                  <a:pt x="1761181" y="58698"/>
                </a:lnTo>
                <a:lnTo>
                  <a:pt x="1798014" y="37654"/>
                </a:lnTo>
                <a:lnTo>
                  <a:pt x="1839513" y="21207"/>
                </a:lnTo>
                <a:lnTo>
                  <a:pt x="1884540" y="9413"/>
                </a:lnTo>
                <a:lnTo>
                  <a:pt x="1931956" y="2326"/>
                </a:lnTo>
                <a:lnTo>
                  <a:pt x="1980624" y="0"/>
                </a:lnTo>
                <a:lnTo>
                  <a:pt x="2029405" y="2489"/>
                </a:lnTo>
                <a:lnTo>
                  <a:pt x="2077160" y="9848"/>
                </a:lnTo>
                <a:lnTo>
                  <a:pt x="2122751" y="22132"/>
                </a:lnTo>
                <a:lnTo>
                  <a:pt x="2165041" y="39394"/>
                </a:lnTo>
                <a:lnTo>
                  <a:pt x="2199858" y="59754"/>
                </a:lnTo>
                <a:lnTo>
                  <a:pt x="2248730" y="108903"/>
                </a:lnTo>
                <a:lnTo>
                  <a:pt x="2261688" y="136549"/>
                </a:lnTo>
                <a:lnTo>
                  <a:pt x="2321184" y="149865"/>
                </a:lnTo>
                <a:lnTo>
                  <a:pt x="2373348" y="169208"/>
                </a:lnTo>
                <a:lnTo>
                  <a:pt x="2417292" y="193677"/>
                </a:lnTo>
                <a:lnTo>
                  <a:pt x="2452124" y="222369"/>
                </a:lnTo>
                <a:lnTo>
                  <a:pt x="2476955" y="254384"/>
                </a:lnTo>
                <a:lnTo>
                  <a:pt x="2493053" y="324771"/>
                </a:lnTo>
                <a:lnTo>
                  <a:pt x="2482541" y="361339"/>
                </a:lnTo>
                <a:lnTo>
                  <a:pt x="2479495" y="367429"/>
                </a:lnTo>
                <a:lnTo>
                  <a:pt x="2476079" y="373484"/>
                </a:lnTo>
                <a:lnTo>
                  <a:pt x="2472307" y="379467"/>
                </a:lnTo>
                <a:lnTo>
                  <a:pt x="2468190" y="385342"/>
                </a:lnTo>
                <a:lnTo>
                  <a:pt x="2503507" y="417067"/>
                </a:lnTo>
                <a:lnTo>
                  <a:pt x="2528939" y="450759"/>
                </a:lnTo>
                <a:lnTo>
                  <a:pt x="2544638" y="485750"/>
                </a:lnTo>
                <a:lnTo>
                  <a:pt x="2550754" y="521370"/>
                </a:lnTo>
                <a:lnTo>
                  <a:pt x="2547438" y="556951"/>
                </a:lnTo>
                <a:lnTo>
                  <a:pt x="2513112" y="625317"/>
                </a:lnTo>
                <a:lnTo>
                  <a:pt x="2482405" y="656765"/>
                </a:lnTo>
                <a:lnTo>
                  <a:pt x="2442870" y="685496"/>
                </a:lnTo>
                <a:lnTo>
                  <a:pt x="2394657" y="710843"/>
                </a:lnTo>
                <a:lnTo>
                  <a:pt x="2352036" y="727415"/>
                </a:lnTo>
                <a:lnTo>
                  <a:pt x="2306296" y="740641"/>
                </a:lnTo>
                <a:lnTo>
                  <a:pt x="2258032" y="750366"/>
                </a:lnTo>
                <a:lnTo>
                  <a:pt x="2207840" y="756436"/>
                </a:lnTo>
                <a:lnTo>
                  <a:pt x="2201844" y="792002"/>
                </a:lnTo>
                <a:lnTo>
                  <a:pt x="2159848" y="856169"/>
                </a:lnTo>
                <a:lnTo>
                  <a:pt x="2125790" y="883657"/>
                </a:lnTo>
                <a:lnTo>
                  <a:pt x="2084323" y="907341"/>
                </a:lnTo>
                <a:lnTo>
                  <a:pt x="2036418" y="926663"/>
                </a:lnTo>
                <a:lnTo>
                  <a:pt x="1983047" y="941069"/>
                </a:lnTo>
                <a:lnTo>
                  <a:pt x="1925182" y="950002"/>
                </a:lnTo>
                <a:lnTo>
                  <a:pt x="1863797" y="952905"/>
                </a:lnTo>
                <a:lnTo>
                  <a:pt x="1816993" y="950828"/>
                </a:lnTo>
                <a:lnTo>
                  <a:pt x="1771309" y="945047"/>
                </a:lnTo>
                <a:lnTo>
                  <a:pt x="1727387" y="935671"/>
                </a:lnTo>
                <a:lnTo>
                  <a:pt x="1685870" y="922806"/>
                </a:lnTo>
                <a:lnTo>
                  <a:pt x="1666725" y="952332"/>
                </a:lnTo>
                <a:lnTo>
                  <a:pt x="1610977" y="1003967"/>
                </a:lnTo>
                <a:lnTo>
                  <a:pt x="1575558" y="1025709"/>
                </a:lnTo>
                <a:lnTo>
                  <a:pt x="1535899" y="1044490"/>
                </a:lnTo>
                <a:lnTo>
                  <a:pt x="1492591" y="1060125"/>
                </a:lnTo>
                <a:lnTo>
                  <a:pt x="1446228" y="1072432"/>
                </a:lnTo>
                <a:lnTo>
                  <a:pt x="1397401" y="1081227"/>
                </a:lnTo>
                <a:lnTo>
                  <a:pt x="1346702" y="1086327"/>
                </a:lnTo>
                <a:lnTo>
                  <a:pt x="1294724" y="1087548"/>
                </a:lnTo>
                <a:lnTo>
                  <a:pt x="1242059" y="1084706"/>
                </a:lnTo>
                <a:lnTo>
                  <a:pt x="1189300" y="1077619"/>
                </a:lnTo>
                <a:lnTo>
                  <a:pt x="1137891" y="1066267"/>
                </a:lnTo>
                <a:lnTo>
                  <a:pt x="1089994" y="1050996"/>
                </a:lnTo>
                <a:lnTo>
                  <a:pt x="1046223" y="1032091"/>
                </a:lnTo>
                <a:lnTo>
                  <a:pt x="1007196" y="1009840"/>
                </a:lnTo>
                <a:lnTo>
                  <a:pt x="973527" y="984528"/>
                </a:lnTo>
                <a:lnTo>
                  <a:pt x="926439" y="998953"/>
                </a:lnTo>
                <a:lnTo>
                  <a:pt x="877853" y="1009890"/>
                </a:lnTo>
                <a:lnTo>
                  <a:pt x="828239" y="1017405"/>
                </a:lnTo>
                <a:lnTo>
                  <a:pt x="778065" y="1021569"/>
                </a:lnTo>
                <a:lnTo>
                  <a:pt x="727800" y="1022448"/>
                </a:lnTo>
                <a:lnTo>
                  <a:pt x="677913" y="1020111"/>
                </a:lnTo>
                <a:lnTo>
                  <a:pt x="628872" y="1014627"/>
                </a:lnTo>
                <a:lnTo>
                  <a:pt x="581147" y="1006064"/>
                </a:lnTo>
                <a:lnTo>
                  <a:pt x="535206" y="994490"/>
                </a:lnTo>
                <a:lnTo>
                  <a:pt x="491518" y="979974"/>
                </a:lnTo>
                <a:lnTo>
                  <a:pt x="450552" y="962584"/>
                </a:lnTo>
                <a:lnTo>
                  <a:pt x="412777" y="942387"/>
                </a:lnTo>
                <a:lnTo>
                  <a:pt x="378661" y="919453"/>
                </a:lnTo>
                <a:lnTo>
                  <a:pt x="348674" y="893850"/>
                </a:lnTo>
                <a:lnTo>
                  <a:pt x="347048" y="892199"/>
                </a:lnTo>
                <a:lnTo>
                  <a:pt x="345435" y="890675"/>
                </a:lnTo>
                <a:lnTo>
                  <a:pt x="343861" y="889024"/>
                </a:lnTo>
                <a:lnTo>
                  <a:pt x="284505" y="889117"/>
                </a:lnTo>
                <a:lnTo>
                  <a:pt x="228488" y="881647"/>
                </a:lnTo>
                <a:lnTo>
                  <a:pt x="177523" y="867404"/>
                </a:lnTo>
                <a:lnTo>
                  <a:pt x="133323" y="847176"/>
                </a:lnTo>
                <a:lnTo>
                  <a:pt x="97603" y="821751"/>
                </a:lnTo>
                <a:lnTo>
                  <a:pt x="72075" y="791919"/>
                </a:lnTo>
                <a:lnTo>
                  <a:pt x="58028" y="725978"/>
                </a:lnTo>
                <a:lnTo>
                  <a:pt x="69579" y="694571"/>
                </a:lnTo>
                <a:lnTo>
                  <a:pt x="92483" y="665332"/>
                </a:lnTo>
                <a:lnTo>
                  <a:pt x="126119" y="639342"/>
                </a:lnTo>
                <a:lnTo>
                  <a:pt x="78832" y="618585"/>
                </a:lnTo>
                <a:lnTo>
                  <a:pt x="42027" y="592946"/>
                </a:lnTo>
                <a:lnTo>
                  <a:pt x="16252" y="563658"/>
                </a:lnTo>
                <a:lnTo>
                  <a:pt x="2060" y="531950"/>
                </a:lnTo>
                <a:lnTo>
                  <a:pt x="0" y="499054"/>
                </a:lnTo>
                <a:lnTo>
                  <a:pt x="10621" y="466199"/>
                </a:lnTo>
                <a:lnTo>
                  <a:pt x="34476" y="434618"/>
                </a:lnTo>
                <a:lnTo>
                  <a:pt x="70909" y="406488"/>
                </a:lnTo>
                <a:lnTo>
                  <a:pt x="116924" y="384358"/>
                </a:lnTo>
                <a:lnTo>
                  <a:pt x="170436" y="369039"/>
                </a:lnTo>
                <a:lnTo>
                  <a:pt x="229357" y="361339"/>
                </a:lnTo>
                <a:lnTo>
                  <a:pt x="231504" y="357910"/>
                </a:lnTo>
                <a:close/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81430" y="3844925"/>
            <a:ext cx="149860" cy="20320"/>
          </a:xfrm>
          <a:custGeom>
            <a:avLst/>
            <a:gdLst/>
            <a:ahLst/>
            <a:cxnLst/>
            <a:rect l="l" t="t" r="r" b="b"/>
            <a:pathLst>
              <a:path w="149859" h="20320">
                <a:moveTo>
                  <a:pt x="149428" y="20066"/>
                </a:moveTo>
                <a:lnTo>
                  <a:pt x="110428" y="20127"/>
                </a:lnTo>
                <a:lnTo>
                  <a:pt x="72085" y="16748"/>
                </a:lnTo>
                <a:lnTo>
                  <a:pt x="35056" y="10011"/>
                </a:lnTo>
                <a:lnTo>
                  <a:pt x="0" y="0"/>
                </a:lnTo>
              </a:path>
            </a:pathLst>
          </a:custGeom>
          <a:ln w="25399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997318" y="4084573"/>
            <a:ext cx="65405" cy="10160"/>
          </a:xfrm>
          <a:custGeom>
            <a:avLst/>
            <a:gdLst/>
            <a:ahLst/>
            <a:cxnLst/>
            <a:rect l="l" t="t" r="r" b="b"/>
            <a:pathLst>
              <a:path w="65405" h="10160">
                <a:moveTo>
                  <a:pt x="65379" y="0"/>
                </a:moveTo>
                <a:lnTo>
                  <a:pt x="49466" y="3329"/>
                </a:lnTo>
                <a:lnTo>
                  <a:pt x="33232" y="6064"/>
                </a:lnTo>
                <a:lnTo>
                  <a:pt x="16727" y="8179"/>
                </a:lnTo>
                <a:lnTo>
                  <a:pt x="0" y="9651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586611" y="4146296"/>
            <a:ext cx="39370" cy="43815"/>
          </a:xfrm>
          <a:custGeom>
            <a:avLst/>
            <a:gdLst/>
            <a:ahLst/>
            <a:cxnLst/>
            <a:rect l="l" t="t" r="r" b="b"/>
            <a:pathLst>
              <a:path w="39369" h="43814">
                <a:moveTo>
                  <a:pt x="39369" y="43814"/>
                </a:moveTo>
                <a:lnTo>
                  <a:pt x="28039" y="33289"/>
                </a:lnTo>
                <a:lnTo>
                  <a:pt x="17684" y="22478"/>
                </a:lnTo>
                <a:lnTo>
                  <a:pt x="8330" y="11382"/>
                </a:lnTo>
                <a:lnTo>
                  <a:pt x="0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338704" y="4080890"/>
            <a:ext cx="15875" cy="48260"/>
          </a:xfrm>
          <a:custGeom>
            <a:avLst/>
            <a:gdLst/>
            <a:ahLst/>
            <a:cxnLst/>
            <a:rect l="l" t="t" r="r" b="b"/>
            <a:pathLst>
              <a:path w="15875" h="48260">
                <a:moveTo>
                  <a:pt x="15747" y="0"/>
                </a:moveTo>
                <a:lnTo>
                  <a:pt x="13465" y="12162"/>
                </a:lnTo>
                <a:lnTo>
                  <a:pt x="10064" y="24241"/>
                </a:lnTo>
                <a:lnTo>
                  <a:pt x="5568" y="36200"/>
                </a:lnTo>
                <a:lnTo>
                  <a:pt x="0" y="48005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667126" y="3783965"/>
            <a:ext cx="192405" cy="179705"/>
          </a:xfrm>
          <a:custGeom>
            <a:avLst/>
            <a:gdLst/>
            <a:ahLst/>
            <a:cxnLst/>
            <a:rect l="l" t="t" r="r" b="b"/>
            <a:pathLst>
              <a:path w="192405" h="179704">
                <a:moveTo>
                  <a:pt x="0" y="0"/>
                </a:moveTo>
                <a:lnTo>
                  <a:pt x="55339" y="19599"/>
                </a:lnTo>
                <a:lnTo>
                  <a:pt x="102526" y="44440"/>
                </a:lnTo>
                <a:lnTo>
                  <a:pt x="140668" y="73691"/>
                </a:lnTo>
                <a:lnTo>
                  <a:pt x="168872" y="106520"/>
                </a:lnTo>
                <a:lnTo>
                  <a:pt x="186246" y="142093"/>
                </a:lnTo>
                <a:lnTo>
                  <a:pt x="191897" y="179578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034157" y="3592576"/>
            <a:ext cx="85725" cy="67945"/>
          </a:xfrm>
          <a:custGeom>
            <a:avLst/>
            <a:gdLst/>
            <a:ahLst/>
            <a:cxnLst/>
            <a:rect l="l" t="t" r="r" b="b"/>
            <a:pathLst>
              <a:path w="85725" h="67945">
                <a:moveTo>
                  <a:pt x="85343" y="0"/>
                </a:moveTo>
                <a:lnTo>
                  <a:pt x="69169" y="18930"/>
                </a:lnTo>
                <a:lnTo>
                  <a:pt x="49387" y="36575"/>
                </a:lnTo>
                <a:lnTo>
                  <a:pt x="26247" y="52792"/>
                </a:lnTo>
                <a:lnTo>
                  <a:pt x="0" y="67437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914650" y="3342766"/>
            <a:ext cx="4445" cy="31750"/>
          </a:xfrm>
          <a:custGeom>
            <a:avLst/>
            <a:gdLst/>
            <a:ahLst/>
            <a:cxnLst/>
            <a:rect l="l" t="t" r="r" b="b"/>
            <a:pathLst>
              <a:path w="4444" h="31750">
                <a:moveTo>
                  <a:pt x="0" y="0"/>
                </a:moveTo>
                <a:lnTo>
                  <a:pt x="2123" y="7854"/>
                </a:lnTo>
                <a:lnTo>
                  <a:pt x="3555" y="15779"/>
                </a:lnTo>
                <a:lnTo>
                  <a:pt x="4321" y="23752"/>
                </a:lnTo>
                <a:lnTo>
                  <a:pt x="4444" y="3175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369185" y="3265042"/>
            <a:ext cx="43815" cy="40640"/>
          </a:xfrm>
          <a:custGeom>
            <a:avLst/>
            <a:gdLst/>
            <a:ahLst/>
            <a:cxnLst/>
            <a:rect l="l" t="t" r="r" b="b"/>
            <a:pathLst>
              <a:path w="43814" h="40639">
                <a:moveTo>
                  <a:pt x="0" y="40640"/>
                </a:moveTo>
                <a:lnTo>
                  <a:pt x="9042" y="29789"/>
                </a:lnTo>
                <a:lnTo>
                  <a:pt x="19383" y="19367"/>
                </a:lnTo>
                <a:lnTo>
                  <a:pt x="30986" y="9421"/>
                </a:lnTo>
                <a:lnTo>
                  <a:pt x="43814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959991" y="3289934"/>
            <a:ext cx="21590" cy="35560"/>
          </a:xfrm>
          <a:custGeom>
            <a:avLst/>
            <a:gdLst/>
            <a:ahLst/>
            <a:cxnLst/>
            <a:rect l="l" t="t" r="r" b="b"/>
            <a:pathLst>
              <a:path w="21589" h="35560">
                <a:moveTo>
                  <a:pt x="0" y="35051"/>
                </a:moveTo>
                <a:lnTo>
                  <a:pt x="3903" y="26003"/>
                </a:lnTo>
                <a:lnTo>
                  <a:pt x="8747" y="17145"/>
                </a:lnTo>
                <a:lnTo>
                  <a:pt x="14519" y="8477"/>
                </a:lnTo>
                <a:lnTo>
                  <a:pt x="21208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479803" y="3336797"/>
            <a:ext cx="76835" cy="34290"/>
          </a:xfrm>
          <a:custGeom>
            <a:avLst/>
            <a:gdLst/>
            <a:ahLst/>
            <a:cxnLst/>
            <a:rect l="l" t="t" r="r" b="b"/>
            <a:pathLst>
              <a:path w="76834" h="34289">
                <a:moveTo>
                  <a:pt x="0" y="0"/>
                </a:moveTo>
                <a:lnTo>
                  <a:pt x="20468" y="7496"/>
                </a:lnTo>
                <a:lnTo>
                  <a:pt x="40116" y="15684"/>
                </a:lnTo>
                <a:lnTo>
                  <a:pt x="58882" y="24538"/>
                </a:lnTo>
                <a:lnTo>
                  <a:pt x="76708" y="34036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884085" y="3567810"/>
            <a:ext cx="13970" cy="36195"/>
          </a:xfrm>
          <a:custGeom>
            <a:avLst/>
            <a:gdLst/>
            <a:ahLst/>
            <a:cxnLst/>
            <a:rect l="l" t="t" r="r" b="b"/>
            <a:pathLst>
              <a:path w="13969" h="36195">
                <a:moveTo>
                  <a:pt x="13385" y="35813"/>
                </a:moveTo>
                <a:lnTo>
                  <a:pt x="9131" y="27003"/>
                </a:lnTo>
                <a:lnTo>
                  <a:pt x="5478" y="18097"/>
                </a:lnTo>
                <a:lnTo>
                  <a:pt x="2432" y="9096"/>
                </a:lnTo>
                <a:lnTo>
                  <a:pt x="0" y="0"/>
                </a:lnTo>
              </a:path>
            </a:pathLst>
          </a:custGeom>
          <a:ln w="25399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5791201" y="3460115"/>
            <a:ext cx="3048000" cy="28623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46355">
              <a:lnSpc>
                <a:spcPct val="100000"/>
              </a:lnSpc>
            </a:pPr>
            <a:r>
              <a:rPr lang="uk-UA" b="1" spc="-5" dirty="0" smtClean="0">
                <a:solidFill>
                  <a:srgbClr val="E36C09"/>
                </a:solidFill>
                <a:cs typeface="Calibri"/>
              </a:rPr>
              <a:t>Пошук і находження місця для </a:t>
            </a:r>
            <a:r>
              <a:rPr lang="uk-UA" b="1" spc="-5" dirty="0" err="1" smtClean="0">
                <a:solidFill>
                  <a:srgbClr val="E36C09"/>
                </a:solidFill>
                <a:cs typeface="Calibri"/>
              </a:rPr>
              <a:t>профнавчання</a:t>
            </a:r>
            <a:endParaRPr lang="uk-UA" b="1" spc="-5" dirty="0" smtClean="0">
              <a:solidFill>
                <a:srgbClr val="E36C09"/>
              </a:solidFill>
              <a:cs typeface="Calibri"/>
            </a:endParaRPr>
          </a:p>
          <a:p>
            <a:pPr marL="299085" marR="46355">
              <a:lnSpc>
                <a:spcPct val="100000"/>
              </a:lnSpc>
              <a:buFont typeface="Arial" pitchFamily="34" charset="0"/>
              <a:buChar char="•"/>
            </a:pPr>
            <a:r>
              <a:rPr lang="ru-RU" sz="1500" b="1" spc="-5" dirty="0" err="1" smtClean="0">
                <a:latin typeface="Times New Roman" pitchFamily="18" charset="0"/>
                <a:cs typeface="Times New Roman" pitchFamily="18" charset="0"/>
              </a:rPr>
              <a:t>Знайти</a:t>
            </a:r>
            <a:r>
              <a:rPr lang="ru-RU" sz="15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spc="-5" dirty="0" err="1" smtClean="0">
                <a:latin typeface="Times New Roman" pitchFamily="18" charset="0"/>
                <a:cs typeface="Times New Roman" pitchFamily="18" charset="0"/>
              </a:rPr>
              <a:t>потенційні</a:t>
            </a:r>
            <a:r>
              <a:rPr lang="ru-RU" sz="15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spc="-5" dirty="0" err="1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1500" spc="-5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500" spc="-5" dirty="0" err="1" smtClean="0">
                <a:latin typeface="Times New Roman" pitchFamily="18" charset="0"/>
                <a:cs typeface="Times New Roman" pitchFamily="18" charset="0"/>
              </a:rPr>
              <a:t>виробничого</a:t>
            </a:r>
            <a:r>
              <a:rPr lang="ru-RU" sz="15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spc="-5" dirty="0" err="1" smtClean="0">
                <a:latin typeface="Times New Roman" pitchFamily="18" charset="0"/>
                <a:cs typeface="Times New Roman" pitchFamily="18" charset="0"/>
              </a:rPr>
              <a:t>навчання</a:t>
            </a:r>
            <a:endParaRPr lang="ru-RU" sz="1500" spc="-5" dirty="0" smtClean="0">
              <a:latin typeface="Times New Roman" pitchFamily="18" charset="0"/>
              <a:cs typeface="Times New Roman" pitchFamily="18" charset="0"/>
            </a:endParaRPr>
          </a:p>
          <a:p>
            <a:pPr marL="299085" marR="46355">
              <a:lnSpc>
                <a:spcPct val="100000"/>
              </a:lnSpc>
              <a:buFont typeface="Arial" pitchFamily="34" charset="0"/>
              <a:buChar char="•"/>
            </a:pPr>
            <a:r>
              <a:rPr lang="ru-RU" sz="1500" b="1" spc="-5" dirty="0" err="1" smtClean="0">
                <a:latin typeface="Times New Roman" pitchFamily="18" charset="0"/>
                <a:cs typeface="Times New Roman" pitchFamily="18" charset="0"/>
              </a:rPr>
              <a:t>Знайти</a:t>
            </a:r>
            <a:r>
              <a:rPr lang="ru-RU" sz="15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spc="-5" dirty="0" err="1" smtClean="0">
                <a:latin typeface="Times New Roman" pitchFamily="18" charset="0"/>
                <a:cs typeface="Times New Roman" pitchFamily="18" charset="0"/>
              </a:rPr>
              <a:t>пропоновані</a:t>
            </a:r>
            <a:r>
              <a:rPr lang="ru-RU" sz="15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spc="-5" dirty="0" err="1" smtClean="0">
                <a:latin typeface="Times New Roman" pitchFamily="18" charset="0"/>
                <a:cs typeface="Times New Roman" pitchFamily="18" charset="0"/>
              </a:rPr>
              <a:t>вакансії</a:t>
            </a:r>
            <a:r>
              <a:rPr lang="ru-RU" sz="1500" spc="-5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500" spc="-5" dirty="0" err="1" smtClean="0">
                <a:latin typeface="Times New Roman" pitchFamily="18" charset="0"/>
                <a:cs typeface="Times New Roman" pitchFamily="18" charset="0"/>
              </a:rPr>
              <a:t>виробничого</a:t>
            </a:r>
            <a:r>
              <a:rPr lang="ru-RU" sz="15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spc="-5" dirty="0" err="1" smtClean="0">
                <a:latin typeface="Times New Roman" pitchFamily="18" charset="0"/>
                <a:cs typeface="Times New Roman" pitchFamily="18" charset="0"/>
              </a:rPr>
              <a:t>навчання</a:t>
            </a:r>
            <a:endParaRPr lang="ru-RU" sz="1500" spc="-5" dirty="0" smtClean="0">
              <a:latin typeface="Times New Roman" pitchFamily="18" charset="0"/>
              <a:cs typeface="Times New Roman" pitchFamily="18" charset="0"/>
            </a:endParaRPr>
          </a:p>
          <a:p>
            <a:pPr marL="299085" marR="46355">
              <a:lnSpc>
                <a:spcPct val="100000"/>
              </a:lnSpc>
              <a:buFont typeface="Arial" pitchFamily="34" charset="0"/>
              <a:buChar char="•"/>
            </a:pPr>
            <a:r>
              <a:rPr lang="ru-RU" sz="1500" b="1" spc="-5" dirty="0" smtClean="0">
                <a:latin typeface="Times New Roman" pitchFamily="18" charset="0"/>
                <a:cs typeface="Times New Roman" pitchFamily="18" charset="0"/>
              </a:rPr>
              <a:t>Подати</a:t>
            </a:r>
            <a:r>
              <a:rPr lang="ru-RU" sz="15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spc="-5" dirty="0" err="1" smtClean="0">
                <a:latin typeface="Times New Roman" pitchFamily="18" charset="0"/>
                <a:cs typeface="Times New Roman" pitchFamily="18" charset="0"/>
              </a:rPr>
              <a:t>заяву</a:t>
            </a:r>
            <a:r>
              <a:rPr lang="ru-RU" sz="1500" spc="-5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500" spc="-5" dirty="0" err="1" smtClean="0">
                <a:latin typeface="Times New Roman" pitchFamily="18" charset="0"/>
                <a:cs typeface="Times New Roman" pitchFamily="18" charset="0"/>
              </a:rPr>
              <a:t>місце</a:t>
            </a:r>
            <a:r>
              <a:rPr lang="ru-RU" sz="1500" spc="-5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500" spc="-5" dirty="0" err="1" smtClean="0">
                <a:latin typeface="Times New Roman" pitchFamily="18" charset="0"/>
                <a:cs typeface="Times New Roman" pitchFamily="18" charset="0"/>
              </a:rPr>
              <a:t>профнавчання</a:t>
            </a:r>
            <a:r>
              <a:rPr lang="ru-RU" sz="1500" spc="-5" dirty="0" smtClean="0">
                <a:latin typeface="Times New Roman" pitchFamily="18" charset="0"/>
                <a:cs typeface="Times New Roman" pitchFamily="18" charset="0"/>
              </a:rPr>
              <a:t> на таких </a:t>
            </a:r>
            <a:r>
              <a:rPr lang="ru-RU" sz="1500" spc="-5" dirty="0" err="1" smtClean="0">
                <a:latin typeface="Times New Roman" pitchFamily="18" charset="0"/>
                <a:cs typeface="Times New Roman" pitchFamily="18" charset="0"/>
              </a:rPr>
              <a:t>підприємствах</a:t>
            </a:r>
            <a:endParaRPr lang="ru-RU" sz="1500" spc="-5" dirty="0" smtClean="0">
              <a:latin typeface="Times New Roman" pitchFamily="18" charset="0"/>
              <a:cs typeface="Times New Roman" pitchFamily="18" charset="0"/>
            </a:endParaRPr>
          </a:p>
          <a:p>
            <a:pPr marL="299085" marR="46355">
              <a:lnSpc>
                <a:spcPct val="100000"/>
              </a:lnSpc>
              <a:buFont typeface="Arial" pitchFamily="34" charset="0"/>
              <a:buChar char="•"/>
            </a:pPr>
            <a:r>
              <a:rPr lang="ru-RU" sz="1500" spc="-5" dirty="0" err="1" smtClean="0">
                <a:latin typeface="Times New Roman" pitchFamily="18" charset="0"/>
                <a:cs typeface="Times New Roman" pitchFamily="18" charset="0"/>
              </a:rPr>
              <a:t>Вибрати</a:t>
            </a:r>
            <a:r>
              <a:rPr lang="ru-RU" sz="15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spc="-5" dirty="0" err="1" smtClean="0">
                <a:latin typeface="Times New Roman" pitchFamily="18" charset="0"/>
                <a:cs typeface="Times New Roman" pitchFamily="18" charset="0"/>
              </a:rPr>
              <a:t>навчальне</a:t>
            </a:r>
            <a:r>
              <a:rPr lang="ru-RU" sz="15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spc="-5" dirty="0" err="1" smtClean="0">
                <a:latin typeface="Times New Roman" pitchFamily="18" charset="0"/>
                <a:cs typeface="Times New Roman" pitchFamily="18" charset="0"/>
              </a:rPr>
              <a:t>підприємство</a:t>
            </a:r>
            <a:endParaRPr sz="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5857811" y="2079128"/>
            <a:ext cx="2627630" cy="1193800"/>
          </a:xfrm>
          <a:custGeom>
            <a:avLst/>
            <a:gdLst/>
            <a:ahLst/>
            <a:cxnLst/>
            <a:rect l="l" t="t" r="r" b="b"/>
            <a:pathLst>
              <a:path w="2627629" h="1193800">
                <a:moveTo>
                  <a:pt x="238569" y="392799"/>
                </a:moveTo>
                <a:lnTo>
                  <a:pt x="239789" y="318699"/>
                </a:lnTo>
                <a:lnTo>
                  <a:pt x="273935" y="250321"/>
                </a:lnTo>
                <a:lnTo>
                  <a:pt x="301993" y="219382"/>
                </a:lnTo>
                <a:lnTo>
                  <a:pt x="336650" y="191198"/>
                </a:lnTo>
                <a:lnTo>
                  <a:pt x="377361" y="166210"/>
                </a:lnTo>
                <a:lnTo>
                  <a:pt x="423581" y="144860"/>
                </a:lnTo>
                <a:lnTo>
                  <a:pt x="474765" y="127588"/>
                </a:lnTo>
                <a:lnTo>
                  <a:pt x="530370" y="114838"/>
                </a:lnTo>
                <a:lnTo>
                  <a:pt x="589851" y="107049"/>
                </a:lnTo>
                <a:lnTo>
                  <a:pt x="644537" y="104748"/>
                </a:lnTo>
                <a:lnTo>
                  <a:pt x="698857" y="106935"/>
                </a:lnTo>
                <a:lnTo>
                  <a:pt x="752111" y="113523"/>
                </a:lnTo>
                <a:lnTo>
                  <a:pt x="803597" y="124426"/>
                </a:lnTo>
                <a:lnTo>
                  <a:pt x="852614" y="139561"/>
                </a:lnTo>
                <a:lnTo>
                  <a:pt x="881050" y="112035"/>
                </a:lnTo>
                <a:lnTo>
                  <a:pt x="915312" y="88324"/>
                </a:lnTo>
                <a:lnTo>
                  <a:pt x="954499" y="68597"/>
                </a:lnTo>
                <a:lnTo>
                  <a:pt x="997707" y="53028"/>
                </a:lnTo>
                <a:lnTo>
                  <a:pt x="1044035" y="41787"/>
                </a:lnTo>
                <a:lnTo>
                  <a:pt x="1092580" y="35045"/>
                </a:lnTo>
                <a:lnTo>
                  <a:pt x="1142440" y="32974"/>
                </a:lnTo>
                <a:lnTo>
                  <a:pt x="1192714" y="35746"/>
                </a:lnTo>
                <a:lnTo>
                  <a:pt x="1242498" y="43532"/>
                </a:lnTo>
                <a:lnTo>
                  <a:pt x="1290891" y="56503"/>
                </a:lnTo>
                <a:lnTo>
                  <a:pt x="1330610" y="71870"/>
                </a:lnTo>
                <a:lnTo>
                  <a:pt x="1366329" y="90666"/>
                </a:lnTo>
                <a:lnTo>
                  <a:pt x="1394980" y="62539"/>
                </a:lnTo>
                <a:lnTo>
                  <a:pt x="1431019" y="39223"/>
                </a:lnTo>
                <a:lnTo>
                  <a:pt x="1473012" y="21014"/>
                </a:lnTo>
                <a:lnTo>
                  <a:pt x="1519523" y="8211"/>
                </a:lnTo>
                <a:lnTo>
                  <a:pt x="1569117" y="1111"/>
                </a:lnTo>
                <a:lnTo>
                  <a:pt x="1620361" y="11"/>
                </a:lnTo>
                <a:lnTo>
                  <a:pt x="1671818" y="5211"/>
                </a:lnTo>
                <a:lnTo>
                  <a:pt x="1722056" y="17006"/>
                </a:lnTo>
                <a:lnTo>
                  <a:pt x="1772729" y="37405"/>
                </a:lnTo>
                <a:lnTo>
                  <a:pt x="1814639" y="64377"/>
                </a:lnTo>
                <a:lnTo>
                  <a:pt x="1852572" y="41306"/>
                </a:lnTo>
                <a:lnTo>
                  <a:pt x="1895315" y="23272"/>
                </a:lnTo>
                <a:lnTo>
                  <a:pt x="1941695" y="10336"/>
                </a:lnTo>
                <a:lnTo>
                  <a:pt x="1990541" y="2558"/>
                </a:lnTo>
                <a:lnTo>
                  <a:pt x="2040678" y="0"/>
                </a:lnTo>
                <a:lnTo>
                  <a:pt x="2090934" y="2721"/>
                </a:lnTo>
                <a:lnTo>
                  <a:pt x="2140137" y="10782"/>
                </a:lnTo>
                <a:lnTo>
                  <a:pt x="2187114" y="24244"/>
                </a:lnTo>
                <a:lnTo>
                  <a:pt x="2230691" y="43168"/>
                </a:lnTo>
                <a:lnTo>
                  <a:pt x="2266572" y="65569"/>
                </a:lnTo>
                <a:lnTo>
                  <a:pt x="2295524" y="91221"/>
                </a:lnTo>
                <a:lnTo>
                  <a:pt x="2330259" y="149848"/>
                </a:lnTo>
                <a:lnTo>
                  <a:pt x="2385105" y="162478"/>
                </a:lnTo>
                <a:lnTo>
                  <a:pt x="2434066" y="180433"/>
                </a:lnTo>
                <a:lnTo>
                  <a:pt x="2476497" y="203014"/>
                </a:lnTo>
                <a:lnTo>
                  <a:pt x="2511753" y="229524"/>
                </a:lnTo>
                <a:lnTo>
                  <a:pt x="2539190" y="259265"/>
                </a:lnTo>
                <a:lnTo>
                  <a:pt x="2568025" y="325656"/>
                </a:lnTo>
                <a:lnTo>
                  <a:pt x="2568134" y="360911"/>
                </a:lnTo>
                <a:lnTo>
                  <a:pt x="2557843" y="396609"/>
                </a:lnTo>
                <a:lnTo>
                  <a:pt x="2554700" y="403326"/>
                </a:lnTo>
                <a:lnTo>
                  <a:pt x="2551175" y="409960"/>
                </a:lnTo>
                <a:lnTo>
                  <a:pt x="2547270" y="416522"/>
                </a:lnTo>
                <a:lnTo>
                  <a:pt x="2542984" y="423025"/>
                </a:lnTo>
                <a:lnTo>
                  <a:pt x="2576516" y="454543"/>
                </a:lnTo>
                <a:lnTo>
                  <a:pt x="2601613" y="487908"/>
                </a:lnTo>
                <a:lnTo>
                  <a:pt x="2618393" y="522568"/>
                </a:lnTo>
                <a:lnTo>
                  <a:pt x="2626973" y="557969"/>
                </a:lnTo>
                <a:lnTo>
                  <a:pt x="2627470" y="593561"/>
                </a:lnTo>
                <a:lnTo>
                  <a:pt x="2620002" y="628789"/>
                </a:lnTo>
                <a:lnTo>
                  <a:pt x="2581640" y="695946"/>
                </a:lnTo>
                <a:lnTo>
                  <a:pt x="2550981" y="726771"/>
                </a:lnTo>
                <a:lnTo>
                  <a:pt x="2512825" y="755022"/>
                </a:lnTo>
                <a:lnTo>
                  <a:pt x="2467292" y="780149"/>
                </a:lnTo>
                <a:lnTo>
                  <a:pt x="2423386" y="798363"/>
                </a:lnTo>
                <a:lnTo>
                  <a:pt x="2376265" y="812899"/>
                </a:lnTo>
                <a:lnTo>
                  <a:pt x="2326524" y="823601"/>
                </a:lnTo>
                <a:lnTo>
                  <a:pt x="2274760" y="830314"/>
                </a:lnTo>
                <a:lnTo>
                  <a:pt x="2269708" y="865539"/>
                </a:lnTo>
                <a:lnTo>
                  <a:pt x="2234229" y="929984"/>
                </a:lnTo>
                <a:lnTo>
                  <a:pt x="2205265" y="958315"/>
                </a:lnTo>
                <a:lnTo>
                  <a:pt x="2169794" y="983460"/>
                </a:lnTo>
                <a:lnTo>
                  <a:pt x="2128547" y="1004973"/>
                </a:lnTo>
                <a:lnTo>
                  <a:pt x="2082256" y="1022411"/>
                </a:lnTo>
                <a:lnTo>
                  <a:pt x="2031651" y="1035330"/>
                </a:lnTo>
                <a:lnTo>
                  <a:pt x="1977466" y="1043285"/>
                </a:lnTo>
                <a:lnTo>
                  <a:pt x="1920430" y="1045833"/>
                </a:lnTo>
                <a:lnTo>
                  <a:pt x="1872130" y="1043568"/>
                </a:lnTo>
                <a:lnTo>
                  <a:pt x="1825021" y="1037244"/>
                </a:lnTo>
                <a:lnTo>
                  <a:pt x="1779769" y="1026991"/>
                </a:lnTo>
                <a:lnTo>
                  <a:pt x="1737042" y="1012940"/>
                </a:lnTo>
                <a:lnTo>
                  <a:pt x="1717324" y="1045312"/>
                </a:lnTo>
                <a:lnTo>
                  <a:pt x="1691405" y="1075047"/>
                </a:lnTo>
                <a:lnTo>
                  <a:pt x="1659895" y="1101943"/>
                </a:lnTo>
                <a:lnTo>
                  <a:pt x="1623405" y="1125796"/>
                </a:lnTo>
                <a:lnTo>
                  <a:pt x="1582544" y="1146403"/>
                </a:lnTo>
                <a:lnTo>
                  <a:pt x="1537922" y="1163562"/>
                </a:lnTo>
                <a:lnTo>
                  <a:pt x="1490148" y="1177069"/>
                </a:lnTo>
                <a:lnTo>
                  <a:pt x="1439834" y="1186723"/>
                </a:lnTo>
                <a:lnTo>
                  <a:pt x="1387587" y="1192319"/>
                </a:lnTo>
                <a:lnTo>
                  <a:pt x="1334020" y="1193656"/>
                </a:lnTo>
                <a:lnTo>
                  <a:pt x="1279740" y="1190530"/>
                </a:lnTo>
                <a:lnTo>
                  <a:pt x="1225359" y="1182739"/>
                </a:lnTo>
                <a:lnTo>
                  <a:pt x="1172399" y="1170291"/>
                </a:lnTo>
                <a:lnTo>
                  <a:pt x="1123060" y="1153563"/>
                </a:lnTo>
                <a:lnTo>
                  <a:pt x="1077976" y="1132849"/>
                </a:lnTo>
                <a:lnTo>
                  <a:pt x="1037781" y="1108441"/>
                </a:lnTo>
                <a:lnTo>
                  <a:pt x="1003109" y="1080631"/>
                </a:lnTo>
                <a:lnTo>
                  <a:pt x="954579" y="1096437"/>
                </a:lnTo>
                <a:lnTo>
                  <a:pt x="904506" y="1108419"/>
                </a:lnTo>
                <a:lnTo>
                  <a:pt x="853375" y="1116651"/>
                </a:lnTo>
                <a:lnTo>
                  <a:pt x="801668" y="1121207"/>
                </a:lnTo>
                <a:lnTo>
                  <a:pt x="749867" y="1122163"/>
                </a:lnTo>
                <a:lnTo>
                  <a:pt x="698458" y="1119593"/>
                </a:lnTo>
                <a:lnTo>
                  <a:pt x="647922" y="1113571"/>
                </a:lnTo>
                <a:lnTo>
                  <a:pt x="598742" y="1104173"/>
                </a:lnTo>
                <a:lnTo>
                  <a:pt x="551403" y="1091474"/>
                </a:lnTo>
                <a:lnTo>
                  <a:pt x="506387" y="1075547"/>
                </a:lnTo>
                <a:lnTo>
                  <a:pt x="464177" y="1056468"/>
                </a:lnTo>
                <a:lnTo>
                  <a:pt x="425257" y="1034311"/>
                </a:lnTo>
                <a:lnTo>
                  <a:pt x="390110" y="1009151"/>
                </a:lnTo>
                <a:lnTo>
                  <a:pt x="359219" y="981063"/>
                </a:lnTo>
                <a:lnTo>
                  <a:pt x="357568" y="979285"/>
                </a:lnTo>
                <a:lnTo>
                  <a:pt x="355917" y="977507"/>
                </a:lnTo>
                <a:lnTo>
                  <a:pt x="354266" y="975729"/>
                </a:lnTo>
                <a:lnTo>
                  <a:pt x="300617" y="976277"/>
                </a:lnTo>
                <a:lnTo>
                  <a:pt x="249427" y="970401"/>
                </a:lnTo>
                <a:lnTo>
                  <a:pt x="201881" y="958675"/>
                </a:lnTo>
                <a:lnTo>
                  <a:pt x="159162" y="941677"/>
                </a:lnTo>
                <a:lnTo>
                  <a:pt x="122456" y="919981"/>
                </a:lnTo>
                <a:lnTo>
                  <a:pt x="92947" y="894165"/>
                </a:lnTo>
                <a:lnTo>
                  <a:pt x="60261" y="832473"/>
                </a:lnTo>
                <a:lnTo>
                  <a:pt x="59796" y="796835"/>
                </a:lnTo>
                <a:lnTo>
                  <a:pt x="71691" y="762353"/>
                </a:lnTo>
                <a:lnTo>
                  <a:pt x="95301" y="730228"/>
                </a:lnTo>
                <a:lnTo>
                  <a:pt x="129984" y="701663"/>
                </a:lnTo>
                <a:lnTo>
                  <a:pt x="81256" y="678887"/>
                </a:lnTo>
                <a:lnTo>
                  <a:pt x="43327" y="650758"/>
                </a:lnTo>
                <a:lnTo>
                  <a:pt x="16763" y="618624"/>
                </a:lnTo>
                <a:lnTo>
                  <a:pt x="2132" y="583832"/>
                </a:lnTo>
                <a:lnTo>
                  <a:pt x="0" y="547732"/>
                </a:lnTo>
                <a:lnTo>
                  <a:pt x="10932" y="511671"/>
                </a:lnTo>
                <a:lnTo>
                  <a:pt x="35496" y="477000"/>
                </a:lnTo>
                <a:lnTo>
                  <a:pt x="73048" y="446115"/>
                </a:lnTo>
                <a:lnTo>
                  <a:pt x="120459" y="421850"/>
                </a:lnTo>
                <a:lnTo>
                  <a:pt x="175585" y="405062"/>
                </a:lnTo>
                <a:lnTo>
                  <a:pt x="236283" y="396609"/>
                </a:lnTo>
                <a:lnTo>
                  <a:pt x="238569" y="392799"/>
                </a:lnTo>
                <a:close/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990590" y="2776220"/>
            <a:ext cx="154305" cy="22225"/>
          </a:xfrm>
          <a:custGeom>
            <a:avLst/>
            <a:gdLst/>
            <a:ahLst/>
            <a:cxnLst/>
            <a:rect l="l" t="t" r="r" b="b"/>
            <a:pathLst>
              <a:path w="154304" h="22225">
                <a:moveTo>
                  <a:pt x="153924" y="21970"/>
                </a:moveTo>
                <a:lnTo>
                  <a:pt x="113746" y="21984"/>
                </a:lnTo>
                <a:lnTo>
                  <a:pt x="74247" y="18272"/>
                </a:lnTo>
                <a:lnTo>
                  <a:pt x="36105" y="10916"/>
                </a:lnTo>
                <a:lnTo>
                  <a:pt x="0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212966" y="3039110"/>
            <a:ext cx="67945" cy="10795"/>
          </a:xfrm>
          <a:custGeom>
            <a:avLst/>
            <a:gdLst/>
            <a:ahLst/>
            <a:cxnLst/>
            <a:rect l="l" t="t" r="r" b="b"/>
            <a:pathLst>
              <a:path w="67945" h="10794">
                <a:moveTo>
                  <a:pt x="67437" y="0"/>
                </a:moveTo>
                <a:lnTo>
                  <a:pt x="50988" y="3665"/>
                </a:lnTo>
                <a:lnTo>
                  <a:pt x="34242" y="6651"/>
                </a:lnTo>
                <a:lnTo>
                  <a:pt x="17234" y="8947"/>
                </a:lnTo>
                <a:lnTo>
                  <a:pt x="0" y="1054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820154" y="3106801"/>
            <a:ext cx="40640" cy="48260"/>
          </a:xfrm>
          <a:custGeom>
            <a:avLst/>
            <a:gdLst/>
            <a:ahLst/>
            <a:cxnLst/>
            <a:rect l="l" t="t" r="r" b="b"/>
            <a:pathLst>
              <a:path w="40640" h="48260">
                <a:moveTo>
                  <a:pt x="40640" y="48133"/>
                </a:moveTo>
                <a:lnTo>
                  <a:pt x="28950" y="36611"/>
                </a:lnTo>
                <a:lnTo>
                  <a:pt x="18272" y="24733"/>
                </a:lnTo>
                <a:lnTo>
                  <a:pt x="8618" y="12521"/>
                </a:lnTo>
                <a:lnTo>
                  <a:pt x="0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7595107" y="3035045"/>
            <a:ext cx="16510" cy="52705"/>
          </a:xfrm>
          <a:custGeom>
            <a:avLst/>
            <a:gdLst/>
            <a:ahLst/>
            <a:cxnLst/>
            <a:rect l="l" t="t" r="r" b="b"/>
            <a:pathLst>
              <a:path w="16509" h="52705">
                <a:moveTo>
                  <a:pt x="16128" y="0"/>
                </a:moveTo>
                <a:lnTo>
                  <a:pt x="13823" y="13378"/>
                </a:lnTo>
                <a:lnTo>
                  <a:pt x="10350" y="26638"/>
                </a:lnTo>
                <a:lnTo>
                  <a:pt x="5734" y="39754"/>
                </a:lnTo>
                <a:lnTo>
                  <a:pt x="0" y="52704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933563" y="2709164"/>
            <a:ext cx="198120" cy="197485"/>
          </a:xfrm>
          <a:custGeom>
            <a:avLst/>
            <a:gdLst/>
            <a:ahLst/>
            <a:cxnLst/>
            <a:rect l="l" t="t" r="r" b="b"/>
            <a:pathLst>
              <a:path w="198120" h="197485">
                <a:moveTo>
                  <a:pt x="0" y="0"/>
                </a:moveTo>
                <a:lnTo>
                  <a:pt x="56997" y="21532"/>
                </a:lnTo>
                <a:lnTo>
                  <a:pt x="105588" y="48815"/>
                </a:lnTo>
                <a:lnTo>
                  <a:pt x="144859" y="80930"/>
                </a:lnTo>
                <a:lnTo>
                  <a:pt x="173895" y="116962"/>
                </a:lnTo>
                <a:lnTo>
                  <a:pt x="191784" y="155992"/>
                </a:lnTo>
                <a:lnTo>
                  <a:pt x="197611" y="197103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311642" y="2499232"/>
            <a:ext cx="88265" cy="74295"/>
          </a:xfrm>
          <a:custGeom>
            <a:avLst/>
            <a:gdLst/>
            <a:ahLst/>
            <a:cxnLst/>
            <a:rect l="l" t="t" r="r" b="b"/>
            <a:pathLst>
              <a:path w="88265" h="74294">
                <a:moveTo>
                  <a:pt x="88010" y="0"/>
                </a:moveTo>
                <a:lnTo>
                  <a:pt x="71258" y="20710"/>
                </a:lnTo>
                <a:lnTo>
                  <a:pt x="50863" y="40052"/>
                </a:lnTo>
                <a:lnTo>
                  <a:pt x="27039" y="57846"/>
                </a:lnTo>
                <a:lnTo>
                  <a:pt x="0" y="73913"/>
                </a:lnTo>
              </a:path>
            </a:pathLst>
          </a:custGeom>
          <a:ln w="25399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188452" y="2224913"/>
            <a:ext cx="5080" cy="34925"/>
          </a:xfrm>
          <a:custGeom>
            <a:avLst/>
            <a:gdLst/>
            <a:ahLst/>
            <a:cxnLst/>
            <a:rect l="l" t="t" r="r" b="b"/>
            <a:pathLst>
              <a:path w="5079" h="34925">
                <a:moveTo>
                  <a:pt x="0" y="0"/>
                </a:moveTo>
                <a:lnTo>
                  <a:pt x="2216" y="8689"/>
                </a:lnTo>
                <a:lnTo>
                  <a:pt x="3730" y="17414"/>
                </a:lnTo>
                <a:lnTo>
                  <a:pt x="4554" y="26163"/>
                </a:lnTo>
                <a:lnTo>
                  <a:pt x="4699" y="34925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7626477" y="2139695"/>
            <a:ext cx="45085" cy="44450"/>
          </a:xfrm>
          <a:custGeom>
            <a:avLst/>
            <a:gdLst/>
            <a:ahLst/>
            <a:cxnLst/>
            <a:rect l="l" t="t" r="r" b="b"/>
            <a:pathLst>
              <a:path w="45084" h="44450">
                <a:moveTo>
                  <a:pt x="0" y="44450"/>
                </a:moveTo>
                <a:lnTo>
                  <a:pt x="9330" y="32575"/>
                </a:lnTo>
                <a:lnTo>
                  <a:pt x="19970" y="21177"/>
                </a:lnTo>
                <a:lnTo>
                  <a:pt x="31896" y="10302"/>
                </a:lnTo>
                <a:lnTo>
                  <a:pt x="45084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7204964" y="2167001"/>
            <a:ext cx="22225" cy="38735"/>
          </a:xfrm>
          <a:custGeom>
            <a:avLst/>
            <a:gdLst/>
            <a:ahLst/>
            <a:cxnLst/>
            <a:rect l="l" t="t" r="r" b="b"/>
            <a:pathLst>
              <a:path w="22225" h="38735">
                <a:moveTo>
                  <a:pt x="0" y="38353"/>
                </a:moveTo>
                <a:lnTo>
                  <a:pt x="4002" y="28449"/>
                </a:lnTo>
                <a:lnTo>
                  <a:pt x="8969" y="18748"/>
                </a:lnTo>
                <a:lnTo>
                  <a:pt x="14912" y="9261"/>
                </a:lnTo>
                <a:lnTo>
                  <a:pt x="21843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710171" y="2218435"/>
            <a:ext cx="79375" cy="37465"/>
          </a:xfrm>
          <a:custGeom>
            <a:avLst/>
            <a:gdLst/>
            <a:ahLst/>
            <a:cxnLst/>
            <a:rect l="l" t="t" r="r" b="b"/>
            <a:pathLst>
              <a:path w="79375" h="37464">
                <a:moveTo>
                  <a:pt x="0" y="0"/>
                </a:moveTo>
                <a:lnTo>
                  <a:pt x="21111" y="8189"/>
                </a:lnTo>
                <a:lnTo>
                  <a:pt x="41354" y="17129"/>
                </a:lnTo>
                <a:lnTo>
                  <a:pt x="60668" y="26806"/>
                </a:lnTo>
                <a:lnTo>
                  <a:pt x="78994" y="37211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096380" y="2472054"/>
            <a:ext cx="13970" cy="39370"/>
          </a:xfrm>
          <a:custGeom>
            <a:avLst/>
            <a:gdLst/>
            <a:ahLst/>
            <a:cxnLst/>
            <a:rect l="l" t="t" r="r" b="b"/>
            <a:pathLst>
              <a:path w="13970" h="39369">
                <a:moveTo>
                  <a:pt x="13716" y="39116"/>
                </a:moveTo>
                <a:lnTo>
                  <a:pt x="9358" y="29450"/>
                </a:lnTo>
                <a:lnTo>
                  <a:pt x="5619" y="19700"/>
                </a:lnTo>
                <a:lnTo>
                  <a:pt x="2500" y="9880"/>
                </a:lnTo>
                <a:lnTo>
                  <a:pt x="0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838200" y="4724400"/>
            <a:ext cx="2153311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«Я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проходжу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обов'язкове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навчання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»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457201" y="4509725"/>
            <a:ext cx="2739410" cy="939165"/>
          </a:xfrm>
          <a:custGeom>
            <a:avLst/>
            <a:gdLst/>
            <a:ahLst/>
            <a:cxnLst/>
            <a:rect l="l" t="t" r="r" b="b"/>
            <a:pathLst>
              <a:path w="2412365" h="939164">
                <a:moveTo>
                  <a:pt x="219524" y="309162"/>
                </a:moveTo>
                <a:lnTo>
                  <a:pt x="222507" y="245270"/>
                </a:lnTo>
                <a:lnTo>
                  <a:pt x="261547" y="187133"/>
                </a:lnTo>
                <a:lnTo>
                  <a:pt x="292929" y="161382"/>
                </a:lnTo>
                <a:lnTo>
                  <a:pt x="331332" y="138462"/>
                </a:lnTo>
                <a:lnTo>
                  <a:pt x="376094" y="118837"/>
                </a:lnTo>
                <a:lnTo>
                  <a:pt x="426550" y="102971"/>
                </a:lnTo>
                <a:lnTo>
                  <a:pt x="482036" y="91328"/>
                </a:lnTo>
                <a:lnTo>
                  <a:pt x="541888" y="84372"/>
                </a:lnTo>
                <a:lnTo>
                  <a:pt x="592074" y="82578"/>
                </a:lnTo>
                <a:lnTo>
                  <a:pt x="641924" y="84313"/>
                </a:lnTo>
                <a:lnTo>
                  <a:pt x="690798" y="89511"/>
                </a:lnTo>
                <a:lnTo>
                  <a:pt x="738058" y="98105"/>
                </a:lnTo>
                <a:lnTo>
                  <a:pt x="783061" y="110026"/>
                </a:lnTo>
                <a:lnTo>
                  <a:pt x="812383" y="86134"/>
                </a:lnTo>
                <a:lnTo>
                  <a:pt x="848198" y="65971"/>
                </a:lnTo>
                <a:lnTo>
                  <a:pt x="889370" y="49720"/>
                </a:lnTo>
                <a:lnTo>
                  <a:pt x="934762" y="37565"/>
                </a:lnTo>
                <a:lnTo>
                  <a:pt x="983240" y="29688"/>
                </a:lnTo>
                <a:lnTo>
                  <a:pt x="1033665" y="26272"/>
                </a:lnTo>
                <a:lnTo>
                  <a:pt x="1084903" y="27501"/>
                </a:lnTo>
                <a:lnTo>
                  <a:pt x="1135817" y="33556"/>
                </a:lnTo>
                <a:lnTo>
                  <a:pt x="1185270" y="44621"/>
                </a:lnTo>
                <a:lnTo>
                  <a:pt x="1221624" y="56750"/>
                </a:lnTo>
                <a:lnTo>
                  <a:pt x="1254358" y="71545"/>
                </a:lnTo>
                <a:lnTo>
                  <a:pt x="1285002" y="46550"/>
                </a:lnTo>
                <a:lnTo>
                  <a:pt x="1324245" y="26552"/>
                </a:lnTo>
                <a:lnTo>
                  <a:pt x="1370128" y="11896"/>
                </a:lnTo>
                <a:lnTo>
                  <a:pt x="1420692" y="2930"/>
                </a:lnTo>
                <a:lnTo>
                  <a:pt x="1473978" y="0"/>
                </a:lnTo>
                <a:lnTo>
                  <a:pt x="1528025" y="3452"/>
                </a:lnTo>
                <a:lnTo>
                  <a:pt x="1580875" y="13633"/>
                </a:lnTo>
                <a:lnTo>
                  <a:pt x="1627341" y="29667"/>
                </a:lnTo>
                <a:lnTo>
                  <a:pt x="1665711" y="50844"/>
                </a:lnTo>
                <a:lnTo>
                  <a:pt x="1705222" y="30710"/>
                </a:lnTo>
                <a:lnTo>
                  <a:pt x="1750150" y="15598"/>
                </a:lnTo>
                <a:lnTo>
                  <a:pt x="1798960" y="5575"/>
                </a:lnTo>
                <a:lnTo>
                  <a:pt x="1850115" y="711"/>
                </a:lnTo>
                <a:lnTo>
                  <a:pt x="1902080" y="1074"/>
                </a:lnTo>
                <a:lnTo>
                  <a:pt x="1953319" y="6732"/>
                </a:lnTo>
                <a:lnTo>
                  <a:pt x="2002295" y="17753"/>
                </a:lnTo>
                <a:lnTo>
                  <a:pt x="2047473" y="34207"/>
                </a:lnTo>
                <a:lnTo>
                  <a:pt x="2107005" y="71942"/>
                </a:lnTo>
                <a:lnTo>
                  <a:pt x="2138913" y="118154"/>
                </a:lnTo>
                <a:lnTo>
                  <a:pt x="2195162" y="129597"/>
                </a:lnTo>
                <a:lnTo>
                  <a:pt x="2244476" y="146259"/>
                </a:lnTo>
                <a:lnTo>
                  <a:pt x="2286019" y="167359"/>
                </a:lnTo>
                <a:lnTo>
                  <a:pt x="2318952" y="192116"/>
                </a:lnTo>
                <a:lnTo>
                  <a:pt x="2355637" y="249474"/>
                </a:lnTo>
                <a:lnTo>
                  <a:pt x="2357713" y="280513"/>
                </a:lnTo>
                <a:lnTo>
                  <a:pt x="2347828" y="312083"/>
                </a:lnTo>
                <a:lnTo>
                  <a:pt x="2344145" y="319195"/>
                </a:lnTo>
                <a:lnTo>
                  <a:pt x="2339573" y="326053"/>
                </a:lnTo>
                <a:lnTo>
                  <a:pt x="2334112" y="332784"/>
                </a:lnTo>
                <a:lnTo>
                  <a:pt x="2370660" y="363311"/>
                </a:lnTo>
                <a:lnTo>
                  <a:pt x="2395682" y="395858"/>
                </a:lnTo>
                <a:lnTo>
                  <a:pt x="2409376" y="429634"/>
                </a:lnTo>
                <a:lnTo>
                  <a:pt x="2411938" y="463845"/>
                </a:lnTo>
                <a:lnTo>
                  <a:pt x="2403564" y="497700"/>
                </a:lnTo>
                <a:lnTo>
                  <a:pt x="2354796" y="561171"/>
                </a:lnTo>
                <a:lnTo>
                  <a:pt x="2314794" y="589202"/>
                </a:lnTo>
                <a:lnTo>
                  <a:pt x="2264643" y="613708"/>
                </a:lnTo>
                <a:lnTo>
                  <a:pt x="2224325" y="628022"/>
                </a:lnTo>
                <a:lnTo>
                  <a:pt x="2181077" y="639442"/>
                </a:lnTo>
                <a:lnTo>
                  <a:pt x="2135449" y="647838"/>
                </a:lnTo>
                <a:lnTo>
                  <a:pt x="2087986" y="653078"/>
                </a:lnTo>
                <a:lnTo>
                  <a:pt x="2082331" y="683803"/>
                </a:lnTo>
                <a:lnTo>
                  <a:pt x="2042638" y="739198"/>
                </a:lnTo>
                <a:lnTo>
                  <a:pt x="2010441" y="762915"/>
                </a:lnTo>
                <a:lnTo>
                  <a:pt x="1971236" y="783342"/>
                </a:lnTo>
                <a:lnTo>
                  <a:pt x="1925944" y="800003"/>
                </a:lnTo>
                <a:lnTo>
                  <a:pt x="1875484" y="812421"/>
                </a:lnTo>
                <a:lnTo>
                  <a:pt x="1820775" y="820120"/>
                </a:lnTo>
                <a:lnTo>
                  <a:pt x="1762739" y="822623"/>
                </a:lnTo>
                <a:lnTo>
                  <a:pt x="1718482" y="820825"/>
                </a:lnTo>
                <a:lnTo>
                  <a:pt x="1675284" y="815861"/>
                </a:lnTo>
                <a:lnTo>
                  <a:pt x="1633777" y="807800"/>
                </a:lnTo>
                <a:lnTo>
                  <a:pt x="1594591" y="796715"/>
                </a:lnTo>
                <a:lnTo>
                  <a:pt x="1574544" y="824393"/>
                </a:lnTo>
                <a:lnTo>
                  <a:pt x="1515061" y="872083"/>
                </a:lnTo>
                <a:lnTo>
                  <a:pt x="1477077" y="891682"/>
                </a:lnTo>
                <a:lnTo>
                  <a:pt x="1434565" y="908174"/>
                </a:lnTo>
                <a:lnTo>
                  <a:pt x="1388252" y="921353"/>
                </a:lnTo>
                <a:lnTo>
                  <a:pt x="1338863" y="931012"/>
                </a:lnTo>
                <a:lnTo>
                  <a:pt x="1287125" y="936945"/>
                </a:lnTo>
                <a:lnTo>
                  <a:pt x="1233763" y="938945"/>
                </a:lnTo>
                <a:lnTo>
                  <a:pt x="1179504" y="936806"/>
                </a:lnTo>
                <a:lnTo>
                  <a:pt x="1125072" y="930319"/>
                </a:lnTo>
                <a:lnTo>
                  <a:pt x="1064807" y="917508"/>
                </a:lnTo>
                <a:lnTo>
                  <a:pt x="1009947" y="899554"/>
                </a:lnTo>
                <a:lnTo>
                  <a:pt x="961659" y="876884"/>
                </a:lnTo>
                <a:lnTo>
                  <a:pt x="921110" y="849928"/>
                </a:lnTo>
                <a:lnTo>
                  <a:pt x="873087" y="863224"/>
                </a:lnTo>
                <a:lnTo>
                  <a:pt x="823465" y="873031"/>
                </a:lnTo>
                <a:lnTo>
                  <a:pt x="772797" y="879423"/>
                </a:lnTo>
                <a:lnTo>
                  <a:pt x="721636" y="882473"/>
                </a:lnTo>
                <a:lnTo>
                  <a:pt x="670536" y="882256"/>
                </a:lnTo>
                <a:lnTo>
                  <a:pt x="620049" y="878844"/>
                </a:lnTo>
                <a:lnTo>
                  <a:pt x="570730" y="872312"/>
                </a:lnTo>
                <a:lnTo>
                  <a:pt x="523131" y="862732"/>
                </a:lnTo>
                <a:lnTo>
                  <a:pt x="477806" y="850178"/>
                </a:lnTo>
                <a:lnTo>
                  <a:pt x="435307" y="834724"/>
                </a:lnTo>
                <a:lnTo>
                  <a:pt x="396189" y="816444"/>
                </a:lnTo>
                <a:lnTo>
                  <a:pt x="361004" y="795410"/>
                </a:lnTo>
                <a:lnTo>
                  <a:pt x="330306" y="771696"/>
                </a:lnTo>
                <a:lnTo>
                  <a:pt x="325760" y="767505"/>
                </a:lnTo>
                <a:lnTo>
                  <a:pt x="269638" y="767603"/>
                </a:lnTo>
                <a:lnTo>
                  <a:pt x="216676" y="761168"/>
                </a:lnTo>
                <a:lnTo>
                  <a:pt x="168492" y="748881"/>
                </a:lnTo>
                <a:lnTo>
                  <a:pt x="126705" y="731424"/>
                </a:lnTo>
                <a:lnTo>
                  <a:pt x="92935" y="709480"/>
                </a:lnTo>
                <a:lnTo>
                  <a:pt x="55923" y="654856"/>
                </a:lnTo>
                <a:lnTo>
                  <a:pt x="55521" y="626817"/>
                </a:lnTo>
                <a:lnTo>
                  <a:pt x="66440" y="599707"/>
                </a:lnTo>
                <a:lnTo>
                  <a:pt x="88096" y="574453"/>
                </a:lnTo>
                <a:lnTo>
                  <a:pt x="119905" y="551986"/>
                </a:lnTo>
                <a:lnTo>
                  <a:pt x="68693" y="530646"/>
                </a:lnTo>
                <a:lnTo>
                  <a:pt x="31087" y="503816"/>
                </a:lnTo>
                <a:lnTo>
                  <a:pt x="7914" y="473183"/>
                </a:lnTo>
                <a:lnTo>
                  <a:pt x="0" y="440433"/>
                </a:lnTo>
                <a:lnTo>
                  <a:pt x="8171" y="407253"/>
                </a:lnTo>
                <a:lnTo>
                  <a:pt x="33253" y="375329"/>
                </a:lnTo>
                <a:lnTo>
                  <a:pt x="67700" y="351035"/>
                </a:lnTo>
                <a:lnTo>
                  <a:pt x="111204" y="331943"/>
                </a:lnTo>
                <a:lnTo>
                  <a:pt x="161793" y="318733"/>
                </a:lnTo>
                <a:lnTo>
                  <a:pt x="217492" y="312083"/>
                </a:lnTo>
                <a:lnTo>
                  <a:pt x="219524" y="309162"/>
                </a:lnTo>
                <a:close/>
              </a:path>
            </a:pathLst>
          </a:custGeom>
          <a:ln w="25399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689605" y="5005323"/>
            <a:ext cx="181610" cy="155575"/>
          </a:xfrm>
          <a:custGeom>
            <a:avLst/>
            <a:gdLst/>
            <a:ahLst/>
            <a:cxnLst/>
            <a:rect l="l" t="t" r="r" b="b"/>
            <a:pathLst>
              <a:path w="181610" h="155575">
                <a:moveTo>
                  <a:pt x="0" y="0"/>
                </a:moveTo>
                <a:lnTo>
                  <a:pt x="61862" y="20918"/>
                </a:lnTo>
                <a:lnTo>
                  <a:pt x="112373" y="48109"/>
                </a:lnTo>
                <a:lnTo>
                  <a:pt x="150089" y="80348"/>
                </a:lnTo>
                <a:lnTo>
                  <a:pt x="173565" y="116409"/>
                </a:lnTo>
                <a:lnTo>
                  <a:pt x="181356" y="155067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036570" y="4840223"/>
            <a:ext cx="80645" cy="58419"/>
          </a:xfrm>
          <a:custGeom>
            <a:avLst/>
            <a:gdLst/>
            <a:ahLst/>
            <a:cxnLst/>
            <a:rect l="l" t="t" r="r" b="b"/>
            <a:pathLst>
              <a:path w="80644" h="58420">
                <a:moveTo>
                  <a:pt x="80644" y="0"/>
                </a:moveTo>
                <a:lnTo>
                  <a:pt x="65347" y="16357"/>
                </a:lnTo>
                <a:lnTo>
                  <a:pt x="46656" y="31607"/>
                </a:lnTo>
                <a:lnTo>
                  <a:pt x="24798" y="45594"/>
                </a:lnTo>
                <a:lnTo>
                  <a:pt x="0" y="58165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2923539" y="4624578"/>
            <a:ext cx="4445" cy="27940"/>
          </a:xfrm>
          <a:custGeom>
            <a:avLst/>
            <a:gdLst/>
            <a:ahLst/>
            <a:cxnLst/>
            <a:rect l="l" t="t" r="r" b="b"/>
            <a:pathLst>
              <a:path w="4444" h="27939">
                <a:moveTo>
                  <a:pt x="0" y="0"/>
                </a:moveTo>
                <a:lnTo>
                  <a:pt x="1976" y="6804"/>
                </a:lnTo>
                <a:lnTo>
                  <a:pt x="3333" y="13668"/>
                </a:lnTo>
                <a:lnTo>
                  <a:pt x="4071" y="20556"/>
                </a:lnTo>
                <a:lnTo>
                  <a:pt x="4191" y="27432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 txBox="1"/>
          <p:nvPr/>
        </p:nvSpPr>
        <p:spPr>
          <a:xfrm>
            <a:off x="6248400" y="2438400"/>
            <a:ext cx="198755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«Я хочу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навчитися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чогось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практичного»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3477514" y="5481929"/>
            <a:ext cx="1440180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ru-RU" sz="1600" dirty="0" smtClean="0">
                <a:solidFill>
                  <a:schemeClr val="bg1"/>
                </a:solidFill>
                <a:cs typeface="Calibri"/>
              </a:rPr>
              <a:t>«Я хочу стати ...» (</a:t>
            </a:r>
            <a:r>
              <a:rPr lang="ru-RU" sz="1600" dirty="0" err="1" smtClean="0">
                <a:solidFill>
                  <a:schemeClr val="bg1"/>
                </a:solidFill>
                <a:cs typeface="Calibri"/>
              </a:rPr>
              <a:t>наприклад</a:t>
            </a:r>
            <a:r>
              <a:rPr lang="ru-RU" sz="1600" dirty="0" smtClean="0">
                <a:solidFill>
                  <a:schemeClr val="bg1"/>
                </a:solidFill>
                <a:cs typeface="Calibri"/>
              </a:rPr>
              <a:t>, </a:t>
            </a:r>
            <a:r>
              <a:rPr lang="ru-RU" sz="1600" dirty="0" err="1" smtClean="0">
                <a:solidFill>
                  <a:schemeClr val="bg1"/>
                </a:solidFill>
                <a:cs typeface="Calibri"/>
              </a:rPr>
              <a:t>мехатроніком</a:t>
            </a:r>
            <a:r>
              <a:rPr lang="ru-RU" sz="1600" dirty="0" smtClean="0">
                <a:solidFill>
                  <a:schemeClr val="bg1"/>
                </a:solidFill>
                <a:cs typeface="Calibri"/>
              </a:rPr>
              <a:t>)</a:t>
            </a:r>
            <a:endParaRPr sz="16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3498341" y="3071876"/>
            <a:ext cx="827747" cy="20946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4474971" y="3100451"/>
            <a:ext cx="877049" cy="201853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 txBox="1"/>
          <p:nvPr/>
        </p:nvSpPr>
        <p:spPr>
          <a:xfrm>
            <a:off x="449680" y="1184655"/>
            <a:ext cx="5646320" cy="10849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 smtClean="0">
                <a:solidFill>
                  <a:srgbClr val="E36C09"/>
                </a:solidFill>
                <a:latin typeface="Arial Narrow"/>
                <a:cs typeface="Arial Narrow"/>
              </a:rPr>
              <a:t>М</a:t>
            </a:r>
            <a:r>
              <a:rPr lang="uk-UA" sz="2000" dirty="0" err="1" smtClean="0">
                <a:solidFill>
                  <a:srgbClr val="E36C09"/>
                </a:solidFill>
                <a:latin typeface="Arial Narrow"/>
                <a:cs typeface="Arial Narrow"/>
              </a:rPr>
              <a:t>олодь</a:t>
            </a:r>
            <a:endParaRPr sz="2000" dirty="0">
              <a:latin typeface="Arial Narrow"/>
              <a:cs typeface="Arial Narrow"/>
            </a:endParaRPr>
          </a:p>
          <a:p>
            <a:pPr marL="3071495" marR="5080">
              <a:lnSpc>
                <a:spcPct val="100000"/>
              </a:lnSpc>
              <a:spcBef>
                <a:spcPts val="330"/>
              </a:spcBef>
            </a:pPr>
            <a:r>
              <a:rPr lang="uk-UA" sz="1600" spc="-5" dirty="0" smtClean="0">
                <a:solidFill>
                  <a:srgbClr val="585858"/>
                </a:solidFill>
                <a:latin typeface="Calibri"/>
                <a:cs typeface="Calibri"/>
              </a:rPr>
              <a:t>«Я </a:t>
            </a:r>
            <a:r>
              <a:rPr lang="uk-UA" sz="1600" spc="-10" dirty="0" smtClean="0">
                <a:solidFill>
                  <a:srgbClr val="585858"/>
                </a:solidFill>
                <a:latin typeface="Calibri"/>
                <a:cs typeface="Calibri"/>
              </a:rPr>
              <a:t>хочу отримати </a:t>
            </a:r>
            <a:r>
              <a:rPr lang="uk-UA" sz="1600" spc="-5" dirty="0" smtClean="0">
                <a:solidFill>
                  <a:srgbClr val="585858"/>
                </a:solidFill>
                <a:latin typeface="Calibri"/>
                <a:cs typeface="Calibri"/>
              </a:rPr>
              <a:t>професію     і </a:t>
            </a:r>
            <a:r>
              <a:rPr lang="uk-UA" sz="1600" spc="-10" dirty="0" smtClean="0">
                <a:solidFill>
                  <a:srgbClr val="585858"/>
                </a:solidFill>
                <a:latin typeface="Calibri"/>
                <a:cs typeface="Calibri"/>
              </a:rPr>
              <a:t>добре виконувати </a:t>
            </a:r>
            <a:r>
              <a:rPr lang="uk-UA" sz="1600" spc="-5" dirty="0" smtClean="0">
                <a:solidFill>
                  <a:srgbClr val="585858"/>
                </a:solidFill>
                <a:latin typeface="Calibri"/>
                <a:cs typeface="Calibri"/>
              </a:rPr>
              <a:t>свою</a:t>
            </a:r>
            <a:r>
              <a:rPr lang="uk-UA" sz="1600" spc="-80" dirty="0" smtClean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lang="uk-UA" sz="1600" spc="-5" dirty="0" smtClean="0">
                <a:solidFill>
                  <a:srgbClr val="585858"/>
                </a:solidFill>
                <a:latin typeface="Calibri"/>
                <a:cs typeface="Calibri"/>
              </a:rPr>
              <a:t>роботу»</a:t>
            </a:r>
            <a:endParaRPr lang="uk-UA" sz="1600" dirty="0">
              <a:latin typeface="Calibri"/>
              <a:cs typeface="Calibri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4974844" y="2895219"/>
            <a:ext cx="106680" cy="59690"/>
          </a:xfrm>
          <a:custGeom>
            <a:avLst/>
            <a:gdLst/>
            <a:ahLst/>
            <a:cxnLst/>
            <a:rect l="l" t="t" r="r" b="b"/>
            <a:pathLst>
              <a:path w="106679" h="59689">
                <a:moveTo>
                  <a:pt x="0" y="29590"/>
                </a:moveTo>
                <a:lnTo>
                  <a:pt x="4190" y="18109"/>
                </a:lnTo>
                <a:lnTo>
                  <a:pt x="15620" y="8699"/>
                </a:lnTo>
                <a:lnTo>
                  <a:pt x="32575" y="2337"/>
                </a:lnTo>
                <a:lnTo>
                  <a:pt x="53339" y="0"/>
                </a:lnTo>
                <a:lnTo>
                  <a:pt x="74104" y="2337"/>
                </a:lnTo>
                <a:lnTo>
                  <a:pt x="91058" y="8699"/>
                </a:lnTo>
                <a:lnTo>
                  <a:pt x="102488" y="18109"/>
                </a:lnTo>
                <a:lnTo>
                  <a:pt x="106679" y="29590"/>
                </a:lnTo>
                <a:lnTo>
                  <a:pt x="102488" y="41126"/>
                </a:lnTo>
                <a:lnTo>
                  <a:pt x="91059" y="50530"/>
                </a:lnTo>
                <a:lnTo>
                  <a:pt x="74104" y="56862"/>
                </a:lnTo>
                <a:lnTo>
                  <a:pt x="53339" y="59181"/>
                </a:lnTo>
                <a:lnTo>
                  <a:pt x="32575" y="56862"/>
                </a:lnTo>
                <a:lnTo>
                  <a:pt x="15621" y="50530"/>
                </a:lnTo>
                <a:lnTo>
                  <a:pt x="4191" y="41126"/>
                </a:lnTo>
                <a:lnTo>
                  <a:pt x="0" y="29590"/>
                </a:lnTo>
                <a:close/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5084190" y="2578100"/>
            <a:ext cx="242570" cy="93980"/>
          </a:xfrm>
          <a:custGeom>
            <a:avLst/>
            <a:gdLst/>
            <a:ahLst/>
            <a:cxnLst/>
            <a:rect l="l" t="t" r="r" b="b"/>
            <a:pathLst>
              <a:path w="242570" h="93980">
                <a:moveTo>
                  <a:pt x="0" y="46862"/>
                </a:moveTo>
                <a:lnTo>
                  <a:pt x="9519" y="28610"/>
                </a:lnTo>
                <a:lnTo>
                  <a:pt x="35480" y="13715"/>
                </a:lnTo>
                <a:lnTo>
                  <a:pt x="73991" y="3679"/>
                </a:lnTo>
                <a:lnTo>
                  <a:pt x="121158" y="0"/>
                </a:lnTo>
                <a:lnTo>
                  <a:pt x="168324" y="3679"/>
                </a:lnTo>
                <a:lnTo>
                  <a:pt x="206835" y="13715"/>
                </a:lnTo>
                <a:lnTo>
                  <a:pt x="232796" y="28610"/>
                </a:lnTo>
                <a:lnTo>
                  <a:pt x="242316" y="46862"/>
                </a:lnTo>
                <a:lnTo>
                  <a:pt x="232796" y="65041"/>
                </a:lnTo>
                <a:lnTo>
                  <a:pt x="206835" y="79898"/>
                </a:lnTo>
                <a:lnTo>
                  <a:pt x="168324" y="89921"/>
                </a:lnTo>
                <a:lnTo>
                  <a:pt x="121158" y="93599"/>
                </a:lnTo>
                <a:lnTo>
                  <a:pt x="73991" y="89921"/>
                </a:lnTo>
                <a:lnTo>
                  <a:pt x="35480" y="79898"/>
                </a:lnTo>
                <a:lnTo>
                  <a:pt x="9519" y="65041"/>
                </a:lnTo>
                <a:lnTo>
                  <a:pt x="0" y="46862"/>
                </a:lnTo>
                <a:close/>
              </a:path>
            </a:pathLst>
          </a:custGeom>
          <a:ln w="25399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334" y="759353"/>
            <a:ext cx="8771331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2. </a:t>
            </a:r>
            <a:r>
              <a:rPr lang="ru-RU" dirty="0" err="1" smtClean="0"/>
              <a:t>Вхід</a:t>
            </a:r>
            <a:r>
              <a:rPr lang="ru-RU" dirty="0" smtClean="0"/>
              <a:t> в дуальное</a:t>
            </a:r>
            <a:r>
              <a:rPr lang="ru-RU" spc="-45" dirty="0" smtClean="0"/>
              <a:t> </a:t>
            </a:r>
            <a:r>
              <a:rPr lang="ru-RU" dirty="0" err="1" smtClean="0"/>
              <a:t>профнавчання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054344" y="2599690"/>
            <a:ext cx="2708656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«Я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хотів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би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зменшити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витрати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на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освоєння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спеціальності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та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перенавчання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»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00369" y="4543805"/>
            <a:ext cx="2546985" cy="1969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229235" indent="-286385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uk-UA" sz="1600" spc="-10" dirty="0" smtClean="0">
                <a:cs typeface="Calibri"/>
              </a:rPr>
              <a:t>Отримати сертифікат в якості навчального підприємства</a:t>
            </a:r>
          </a:p>
          <a:p>
            <a:pPr marL="299085" marR="229235" indent="-286385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uk-UA" sz="1600" spc="-10" dirty="0" smtClean="0">
                <a:cs typeface="Calibri"/>
              </a:rPr>
              <a:t>Запропонувати місця для </a:t>
            </a:r>
            <a:r>
              <a:rPr lang="uk-UA" sz="1600" spc="-10" dirty="0" err="1" smtClean="0">
                <a:cs typeface="Calibri"/>
              </a:rPr>
              <a:t>профнавчання</a:t>
            </a:r>
            <a:endParaRPr lang="uk-UA" sz="1600" spc="-10" dirty="0" smtClean="0">
              <a:cs typeface="Calibri"/>
            </a:endParaRPr>
          </a:p>
          <a:p>
            <a:pPr marL="299085" marR="229235" indent="-286385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uk-UA" sz="1600" spc="-10" dirty="0" smtClean="0">
                <a:cs typeface="Calibri"/>
              </a:rPr>
              <a:t>Оцінити резюме які надійшли</a:t>
            </a:r>
          </a:p>
          <a:p>
            <a:pPr marL="299085" marR="229235" indent="-286385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uk-UA" sz="1600" spc="-10" dirty="0" smtClean="0">
                <a:cs typeface="Calibri"/>
              </a:rPr>
              <a:t>Провести відбір учнів</a:t>
            </a:r>
            <a:endParaRPr lang="uk-UA" sz="1600" dirty="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20745" y="2893714"/>
            <a:ext cx="3495040" cy="1313815"/>
          </a:xfrm>
          <a:custGeom>
            <a:avLst/>
            <a:gdLst/>
            <a:ahLst/>
            <a:cxnLst/>
            <a:rect l="l" t="t" r="r" b="b"/>
            <a:pathLst>
              <a:path w="3495040" h="1313814">
                <a:moveTo>
                  <a:pt x="317430" y="432415"/>
                </a:moveTo>
                <a:lnTo>
                  <a:pt x="312489" y="399899"/>
                </a:lnTo>
                <a:lnTo>
                  <a:pt x="314846" y="367984"/>
                </a:lnTo>
                <a:lnTo>
                  <a:pt x="324149" y="336908"/>
                </a:lnTo>
                <a:lnTo>
                  <a:pt x="362192" y="278219"/>
                </a:lnTo>
                <a:lnTo>
                  <a:pt x="390231" y="251078"/>
                </a:lnTo>
                <a:lnTo>
                  <a:pt x="423814" y="225723"/>
                </a:lnTo>
                <a:lnTo>
                  <a:pt x="462591" y="202389"/>
                </a:lnTo>
                <a:lnTo>
                  <a:pt x="506211" y="181314"/>
                </a:lnTo>
                <a:lnTo>
                  <a:pt x="554324" y="162733"/>
                </a:lnTo>
                <a:lnTo>
                  <a:pt x="606578" y="146884"/>
                </a:lnTo>
                <a:lnTo>
                  <a:pt x="662624" y="134002"/>
                </a:lnTo>
                <a:lnTo>
                  <a:pt x="722111" y="124326"/>
                </a:lnTo>
                <a:lnTo>
                  <a:pt x="784688" y="118090"/>
                </a:lnTo>
                <a:lnTo>
                  <a:pt x="836625" y="115735"/>
                </a:lnTo>
                <a:lnTo>
                  <a:pt x="888465" y="115935"/>
                </a:lnTo>
                <a:lnTo>
                  <a:pt x="939863" y="118647"/>
                </a:lnTo>
                <a:lnTo>
                  <a:pt x="990477" y="123830"/>
                </a:lnTo>
                <a:lnTo>
                  <a:pt x="1039962" y="131440"/>
                </a:lnTo>
                <a:lnTo>
                  <a:pt x="1087973" y="141437"/>
                </a:lnTo>
                <a:lnTo>
                  <a:pt x="1134167" y="153777"/>
                </a:lnTo>
                <a:lnTo>
                  <a:pt x="1162508" y="130125"/>
                </a:lnTo>
                <a:lnTo>
                  <a:pt x="1195598" y="108929"/>
                </a:lnTo>
                <a:lnTo>
                  <a:pt x="1232892" y="90275"/>
                </a:lnTo>
                <a:lnTo>
                  <a:pt x="1273844" y="74249"/>
                </a:lnTo>
                <a:lnTo>
                  <a:pt x="1317910" y="60936"/>
                </a:lnTo>
                <a:lnTo>
                  <a:pt x="1364543" y="50422"/>
                </a:lnTo>
                <a:lnTo>
                  <a:pt x="1413199" y="42790"/>
                </a:lnTo>
                <a:lnTo>
                  <a:pt x="1463332" y="38128"/>
                </a:lnTo>
                <a:lnTo>
                  <a:pt x="1514397" y="36520"/>
                </a:lnTo>
                <a:lnTo>
                  <a:pt x="1565849" y="38052"/>
                </a:lnTo>
                <a:lnTo>
                  <a:pt x="1617142" y="42808"/>
                </a:lnTo>
                <a:lnTo>
                  <a:pt x="1667731" y="50875"/>
                </a:lnTo>
                <a:lnTo>
                  <a:pt x="1717071" y="62337"/>
                </a:lnTo>
                <a:lnTo>
                  <a:pt x="1769776" y="79340"/>
                </a:lnTo>
                <a:lnTo>
                  <a:pt x="1817147" y="100056"/>
                </a:lnTo>
                <a:lnTo>
                  <a:pt x="1846829" y="74889"/>
                </a:lnTo>
                <a:lnTo>
                  <a:pt x="1883027" y="53066"/>
                </a:lnTo>
                <a:lnTo>
                  <a:pt x="1924768" y="34757"/>
                </a:lnTo>
                <a:lnTo>
                  <a:pt x="1971077" y="20128"/>
                </a:lnTo>
                <a:lnTo>
                  <a:pt x="2020982" y="9347"/>
                </a:lnTo>
                <a:lnTo>
                  <a:pt x="2073508" y="2581"/>
                </a:lnTo>
                <a:lnTo>
                  <a:pt x="2127682" y="0"/>
                </a:lnTo>
                <a:lnTo>
                  <a:pt x="2182529" y="1769"/>
                </a:lnTo>
                <a:lnTo>
                  <a:pt x="2237076" y="8056"/>
                </a:lnTo>
                <a:lnTo>
                  <a:pt x="2290349" y="19030"/>
                </a:lnTo>
                <a:lnTo>
                  <a:pt x="2357739" y="41446"/>
                </a:lnTo>
                <a:lnTo>
                  <a:pt x="2413412" y="71100"/>
                </a:lnTo>
                <a:lnTo>
                  <a:pt x="2450593" y="51534"/>
                </a:lnTo>
                <a:lnTo>
                  <a:pt x="2491592" y="35080"/>
                </a:lnTo>
                <a:lnTo>
                  <a:pt x="2535751" y="21767"/>
                </a:lnTo>
                <a:lnTo>
                  <a:pt x="2582412" y="11622"/>
                </a:lnTo>
                <a:lnTo>
                  <a:pt x="2630916" y="4673"/>
                </a:lnTo>
                <a:lnTo>
                  <a:pt x="2680604" y="949"/>
                </a:lnTo>
                <a:lnTo>
                  <a:pt x="2730820" y="476"/>
                </a:lnTo>
                <a:lnTo>
                  <a:pt x="2780903" y="3282"/>
                </a:lnTo>
                <a:lnTo>
                  <a:pt x="2830196" y="9396"/>
                </a:lnTo>
                <a:lnTo>
                  <a:pt x="2878041" y="18845"/>
                </a:lnTo>
                <a:lnTo>
                  <a:pt x="2923779" y="31657"/>
                </a:lnTo>
                <a:lnTo>
                  <a:pt x="2966751" y="47859"/>
                </a:lnTo>
                <a:lnTo>
                  <a:pt x="3014487" y="72446"/>
                </a:lnTo>
                <a:lnTo>
                  <a:pt x="3052984" y="100628"/>
                </a:lnTo>
                <a:lnTo>
                  <a:pt x="3081480" y="131763"/>
                </a:lnTo>
                <a:lnTo>
                  <a:pt x="3099212" y="165207"/>
                </a:lnTo>
                <a:lnTo>
                  <a:pt x="3159455" y="176086"/>
                </a:lnTo>
                <a:lnTo>
                  <a:pt x="3214557" y="190983"/>
                </a:lnTo>
                <a:lnTo>
                  <a:pt x="3264049" y="209478"/>
                </a:lnTo>
                <a:lnTo>
                  <a:pt x="3307464" y="231151"/>
                </a:lnTo>
                <a:lnTo>
                  <a:pt x="3344332" y="255580"/>
                </a:lnTo>
                <a:lnTo>
                  <a:pt x="3374187" y="282345"/>
                </a:lnTo>
                <a:lnTo>
                  <a:pt x="3410979" y="341199"/>
                </a:lnTo>
                <a:lnTo>
                  <a:pt x="3416981" y="372447"/>
                </a:lnTo>
                <a:lnTo>
                  <a:pt x="3414095" y="404347"/>
                </a:lnTo>
                <a:lnTo>
                  <a:pt x="3397688" y="443881"/>
                </a:lnTo>
                <a:lnTo>
                  <a:pt x="3382168" y="465562"/>
                </a:lnTo>
                <a:lnTo>
                  <a:pt x="3420611" y="494784"/>
                </a:lnTo>
                <a:lnTo>
                  <a:pt x="3451009" y="525522"/>
                </a:lnTo>
                <a:lnTo>
                  <a:pt x="3473458" y="557409"/>
                </a:lnTo>
                <a:lnTo>
                  <a:pt x="3488051" y="590077"/>
                </a:lnTo>
                <a:lnTo>
                  <a:pt x="3494883" y="623157"/>
                </a:lnTo>
                <a:lnTo>
                  <a:pt x="3494048" y="656283"/>
                </a:lnTo>
                <a:lnTo>
                  <a:pt x="3469755" y="721195"/>
                </a:lnTo>
                <a:lnTo>
                  <a:pt x="3446486" y="752247"/>
                </a:lnTo>
                <a:lnTo>
                  <a:pt x="3415927" y="781871"/>
                </a:lnTo>
                <a:lnTo>
                  <a:pt x="3378173" y="809700"/>
                </a:lnTo>
                <a:lnTo>
                  <a:pt x="3333318" y="835366"/>
                </a:lnTo>
                <a:lnTo>
                  <a:pt x="3281457" y="858500"/>
                </a:lnTo>
                <a:lnTo>
                  <a:pt x="3235091" y="874852"/>
                </a:lnTo>
                <a:lnTo>
                  <a:pt x="3185884" y="888637"/>
                </a:lnTo>
                <a:lnTo>
                  <a:pt x="3134257" y="899758"/>
                </a:lnTo>
                <a:lnTo>
                  <a:pt x="3080631" y="908118"/>
                </a:lnTo>
                <a:lnTo>
                  <a:pt x="3025425" y="913618"/>
                </a:lnTo>
                <a:lnTo>
                  <a:pt x="3020629" y="946052"/>
                </a:lnTo>
                <a:lnTo>
                  <a:pt x="2987182" y="1006551"/>
                </a:lnTo>
                <a:lnTo>
                  <a:pt x="2959653" y="1034052"/>
                </a:lnTo>
                <a:lnTo>
                  <a:pt x="2925668" y="1059345"/>
                </a:lnTo>
                <a:lnTo>
                  <a:pt x="2885789" y="1082147"/>
                </a:lnTo>
                <a:lnTo>
                  <a:pt x="2840575" y="1102177"/>
                </a:lnTo>
                <a:lnTo>
                  <a:pt x="2790588" y="1119151"/>
                </a:lnTo>
                <a:lnTo>
                  <a:pt x="2736389" y="1132789"/>
                </a:lnTo>
                <a:lnTo>
                  <a:pt x="2678539" y="1142806"/>
                </a:lnTo>
                <a:lnTo>
                  <a:pt x="2617598" y="1148922"/>
                </a:lnTo>
                <a:lnTo>
                  <a:pt x="2554128" y="1150854"/>
                </a:lnTo>
                <a:lnTo>
                  <a:pt x="2502628" y="1149174"/>
                </a:lnTo>
                <a:lnTo>
                  <a:pt x="2452049" y="1144634"/>
                </a:lnTo>
                <a:lnTo>
                  <a:pt x="2402822" y="1137303"/>
                </a:lnTo>
                <a:lnTo>
                  <a:pt x="2355382" y="1127247"/>
                </a:lnTo>
                <a:lnTo>
                  <a:pt x="2310161" y="1114532"/>
                </a:lnTo>
                <a:lnTo>
                  <a:pt x="2289882" y="1143271"/>
                </a:lnTo>
                <a:lnTo>
                  <a:pt x="2233590" y="1195142"/>
                </a:lnTo>
                <a:lnTo>
                  <a:pt x="2198409" y="1218046"/>
                </a:lnTo>
                <a:lnTo>
                  <a:pt x="2159092" y="1238776"/>
                </a:lnTo>
                <a:lnTo>
                  <a:pt x="2116054" y="1257219"/>
                </a:lnTo>
                <a:lnTo>
                  <a:pt x="2069711" y="1273262"/>
                </a:lnTo>
                <a:lnTo>
                  <a:pt x="2020478" y="1286789"/>
                </a:lnTo>
                <a:lnTo>
                  <a:pt x="1968770" y="1297687"/>
                </a:lnTo>
                <a:lnTo>
                  <a:pt x="1915003" y="1305841"/>
                </a:lnTo>
                <a:lnTo>
                  <a:pt x="1859592" y="1311139"/>
                </a:lnTo>
                <a:lnTo>
                  <a:pt x="1802954" y="1313465"/>
                </a:lnTo>
                <a:lnTo>
                  <a:pt x="1745502" y="1312706"/>
                </a:lnTo>
                <a:lnTo>
                  <a:pt x="1687653" y="1308748"/>
                </a:lnTo>
                <a:lnTo>
                  <a:pt x="1629822" y="1301476"/>
                </a:lnTo>
                <a:lnTo>
                  <a:pt x="1570819" y="1290364"/>
                </a:lnTo>
                <a:lnTo>
                  <a:pt x="1515047" y="1275949"/>
                </a:lnTo>
                <a:lnTo>
                  <a:pt x="1463008" y="1258423"/>
                </a:lnTo>
                <a:lnTo>
                  <a:pt x="1415202" y="1237976"/>
                </a:lnTo>
                <a:lnTo>
                  <a:pt x="1372130" y="1214799"/>
                </a:lnTo>
                <a:lnTo>
                  <a:pt x="1334293" y="1189081"/>
                </a:lnTo>
                <a:lnTo>
                  <a:pt x="1284294" y="1202987"/>
                </a:lnTo>
                <a:lnTo>
                  <a:pt x="1232968" y="1214335"/>
                </a:lnTo>
                <a:lnTo>
                  <a:pt x="1180618" y="1223164"/>
                </a:lnTo>
                <a:lnTo>
                  <a:pt x="1127546" y="1229512"/>
                </a:lnTo>
                <a:lnTo>
                  <a:pt x="1074055" y="1233417"/>
                </a:lnTo>
                <a:lnTo>
                  <a:pt x="1020447" y="1234919"/>
                </a:lnTo>
                <a:lnTo>
                  <a:pt x="967023" y="1234056"/>
                </a:lnTo>
                <a:lnTo>
                  <a:pt x="914086" y="1230866"/>
                </a:lnTo>
                <a:lnTo>
                  <a:pt x="861939" y="1225388"/>
                </a:lnTo>
                <a:lnTo>
                  <a:pt x="810883" y="1217660"/>
                </a:lnTo>
                <a:lnTo>
                  <a:pt x="761221" y="1207721"/>
                </a:lnTo>
                <a:lnTo>
                  <a:pt x="713255" y="1195610"/>
                </a:lnTo>
                <a:lnTo>
                  <a:pt x="667287" y="1181365"/>
                </a:lnTo>
                <a:lnTo>
                  <a:pt x="623619" y="1165025"/>
                </a:lnTo>
                <a:lnTo>
                  <a:pt x="582554" y="1146628"/>
                </a:lnTo>
                <a:lnTo>
                  <a:pt x="544393" y="1126212"/>
                </a:lnTo>
                <a:lnTo>
                  <a:pt x="509440" y="1103817"/>
                </a:lnTo>
                <a:lnTo>
                  <a:pt x="477996" y="1079480"/>
                </a:lnTo>
                <a:lnTo>
                  <a:pt x="471392" y="1073765"/>
                </a:lnTo>
                <a:lnTo>
                  <a:pt x="414084" y="1074822"/>
                </a:lnTo>
                <a:lnTo>
                  <a:pt x="358674" y="1071272"/>
                </a:lnTo>
                <a:lnTo>
                  <a:pt x="305967" y="1063442"/>
                </a:lnTo>
                <a:lnTo>
                  <a:pt x="256769" y="1051655"/>
                </a:lnTo>
                <a:lnTo>
                  <a:pt x="211883" y="1036237"/>
                </a:lnTo>
                <a:lnTo>
                  <a:pt x="172116" y="1017512"/>
                </a:lnTo>
                <a:lnTo>
                  <a:pt x="138272" y="995804"/>
                </a:lnTo>
                <a:lnTo>
                  <a:pt x="91576" y="944739"/>
                </a:lnTo>
                <a:lnTo>
                  <a:pt x="79744" y="876814"/>
                </a:lnTo>
                <a:lnTo>
                  <a:pt x="95565" y="838895"/>
                </a:lnTo>
                <a:lnTo>
                  <a:pt x="126948" y="803571"/>
                </a:lnTo>
                <a:lnTo>
                  <a:pt x="173043" y="772140"/>
                </a:lnTo>
                <a:lnTo>
                  <a:pt x="115575" y="750577"/>
                </a:lnTo>
                <a:lnTo>
                  <a:pt x="69032" y="724363"/>
                </a:lnTo>
                <a:lnTo>
                  <a:pt x="33918" y="694490"/>
                </a:lnTo>
                <a:lnTo>
                  <a:pt x="10739" y="661952"/>
                </a:lnTo>
                <a:lnTo>
                  <a:pt x="0" y="627741"/>
                </a:lnTo>
                <a:lnTo>
                  <a:pt x="2204" y="592850"/>
                </a:lnTo>
                <a:lnTo>
                  <a:pt x="47466" y="524998"/>
                </a:lnTo>
                <a:lnTo>
                  <a:pt x="79152" y="501615"/>
                </a:lnTo>
                <a:lnTo>
                  <a:pt x="117093" y="481310"/>
                </a:lnTo>
                <a:lnTo>
                  <a:pt x="160443" y="464372"/>
                </a:lnTo>
                <a:lnTo>
                  <a:pt x="208356" y="451084"/>
                </a:lnTo>
                <a:lnTo>
                  <a:pt x="259985" y="441734"/>
                </a:lnTo>
                <a:lnTo>
                  <a:pt x="314483" y="436606"/>
                </a:lnTo>
                <a:lnTo>
                  <a:pt x="317430" y="432415"/>
                </a:lnTo>
                <a:close/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97535" y="3660775"/>
            <a:ext cx="205104" cy="24765"/>
          </a:xfrm>
          <a:custGeom>
            <a:avLst/>
            <a:gdLst/>
            <a:ahLst/>
            <a:cxnLst/>
            <a:rect l="l" t="t" r="r" b="b"/>
            <a:pathLst>
              <a:path w="205104" h="24764">
                <a:moveTo>
                  <a:pt x="204736" y="24256"/>
                </a:moveTo>
                <a:lnTo>
                  <a:pt x="151299" y="24270"/>
                </a:lnTo>
                <a:lnTo>
                  <a:pt x="98763" y="20177"/>
                </a:lnTo>
                <a:lnTo>
                  <a:pt x="48029" y="12059"/>
                </a:lnTo>
                <a:lnTo>
                  <a:pt x="0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93331" y="3950080"/>
            <a:ext cx="90170" cy="12065"/>
          </a:xfrm>
          <a:custGeom>
            <a:avLst/>
            <a:gdLst/>
            <a:ahLst/>
            <a:cxnLst/>
            <a:rect l="l" t="t" r="r" b="b"/>
            <a:pathLst>
              <a:path w="90170" h="12064">
                <a:moveTo>
                  <a:pt x="89573" y="0"/>
                </a:moveTo>
                <a:lnTo>
                  <a:pt x="67779" y="4020"/>
                </a:lnTo>
                <a:lnTo>
                  <a:pt x="45539" y="7302"/>
                </a:lnTo>
                <a:lnTo>
                  <a:pt x="22921" y="9822"/>
                </a:lnTo>
                <a:lnTo>
                  <a:pt x="0" y="11557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00810" y="4024629"/>
            <a:ext cx="53975" cy="53340"/>
          </a:xfrm>
          <a:custGeom>
            <a:avLst/>
            <a:gdLst/>
            <a:ahLst/>
            <a:cxnLst/>
            <a:rect l="l" t="t" r="r" b="b"/>
            <a:pathLst>
              <a:path w="53975" h="53339">
                <a:moveTo>
                  <a:pt x="53975" y="52832"/>
                </a:moveTo>
                <a:lnTo>
                  <a:pt x="38433" y="40165"/>
                </a:lnTo>
                <a:lnTo>
                  <a:pt x="24225" y="27130"/>
                </a:lnTo>
                <a:lnTo>
                  <a:pt x="11398" y="13737"/>
                </a:lnTo>
                <a:lnTo>
                  <a:pt x="0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431288" y="3945635"/>
            <a:ext cx="21590" cy="58419"/>
          </a:xfrm>
          <a:custGeom>
            <a:avLst/>
            <a:gdLst/>
            <a:ahLst/>
            <a:cxnLst/>
            <a:rect l="l" t="t" r="r" b="b"/>
            <a:pathLst>
              <a:path w="21589" h="58420">
                <a:moveTo>
                  <a:pt x="21589" y="0"/>
                </a:moveTo>
                <a:lnTo>
                  <a:pt x="18448" y="14712"/>
                </a:lnTo>
                <a:lnTo>
                  <a:pt x="13795" y="29305"/>
                </a:lnTo>
                <a:lnTo>
                  <a:pt x="7641" y="43755"/>
                </a:lnTo>
                <a:lnTo>
                  <a:pt x="0" y="58038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881376" y="3587115"/>
            <a:ext cx="262890" cy="217170"/>
          </a:xfrm>
          <a:custGeom>
            <a:avLst/>
            <a:gdLst/>
            <a:ahLst/>
            <a:cxnLst/>
            <a:rect l="l" t="t" r="r" b="b"/>
            <a:pathLst>
              <a:path w="262889" h="217170">
                <a:moveTo>
                  <a:pt x="0" y="0"/>
                </a:moveTo>
                <a:lnTo>
                  <a:pt x="57879" y="17097"/>
                </a:lnTo>
                <a:lnTo>
                  <a:pt x="109636" y="37909"/>
                </a:lnTo>
                <a:lnTo>
                  <a:pt x="154755" y="62007"/>
                </a:lnTo>
                <a:lnTo>
                  <a:pt x="192722" y="88963"/>
                </a:lnTo>
                <a:lnTo>
                  <a:pt x="223021" y="118348"/>
                </a:lnTo>
                <a:lnTo>
                  <a:pt x="245137" y="149733"/>
                </a:lnTo>
                <a:lnTo>
                  <a:pt x="258556" y="182689"/>
                </a:lnTo>
                <a:lnTo>
                  <a:pt x="262763" y="216789"/>
                </a:lnTo>
              </a:path>
            </a:pathLst>
          </a:custGeom>
          <a:ln w="25399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384169" y="3356102"/>
            <a:ext cx="117475" cy="81280"/>
          </a:xfrm>
          <a:custGeom>
            <a:avLst/>
            <a:gdLst/>
            <a:ahLst/>
            <a:cxnLst/>
            <a:rect l="l" t="t" r="r" b="b"/>
            <a:pathLst>
              <a:path w="117475" h="81279">
                <a:moveTo>
                  <a:pt x="117093" y="0"/>
                </a:moveTo>
                <a:lnTo>
                  <a:pt x="94851" y="22826"/>
                </a:lnTo>
                <a:lnTo>
                  <a:pt x="67738" y="44116"/>
                </a:lnTo>
                <a:lnTo>
                  <a:pt x="36030" y="63668"/>
                </a:lnTo>
                <a:lnTo>
                  <a:pt x="0" y="8128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220466" y="3054350"/>
            <a:ext cx="6350" cy="38735"/>
          </a:xfrm>
          <a:custGeom>
            <a:avLst/>
            <a:gdLst/>
            <a:ahLst/>
            <a:cxnLst/>
            <a:rect l="l" t="t" r="r" b="b"/>
            <a:pathLst>
              <a:path w="6350" h="38735">
                <a:moveTo>
                  <a:pt x="0" y="0"/>
                </a:moveTo>
                <a:lnTo>
                  <a:pt x="2883" y="9546"/>
                </a:lnTo>
                <a:lnTo>
                  <a:pt x="4873" y="19129"/>
                </a:lnTo>
                <a:lnTo>
                  <a:pt x="5982" y="28735"/>
                </a:lnTo>
                <a:lnTo>
                  <a:pt x="6222" y="38353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473198" y="2960623"/>
            <a:ext cx="60325" cy="48895"/>
          </a:xfrm>
          <a:custGeom>
            <a:avLst/>
            <a:gdLst/>
            <a:ahLst/>
            <a:cxnLst/>
            <a:rect l="l" t="t" r="r" b="b"/>
            <a:pathLst>
              <a:path w="60325" h="48894">
                <a:moveTo>
                  <a:pt x="0" y="48895"/>
                </a:moveTo>
                <a:lnTo>
                  <a:pt x="12348" y="35879"/>
                </a:lnTo>
                <a:lnTo>
                  <a:pt x="26495" y="23352"/>
                </a:lnTo>
                <a:lnTo>
                  <a:pt x="42380" y="11372"/>
                </a:lnTo>
                <a:lnTo>
                  <a:pt x="59943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912492" y="2990595"/>
            <a:ext cx="29209" cy="42545"/>
          </a:xfrm>
          <a:custGeom>
            <a:avLst/>
            <a:gdLst/>
            <a:ahLst/>
            <a:cxnLst/>
            <a:rect l="l" t="t" r="r" b="b"/>
            <a:pathLst>
              <a:path w="29210" h="42544">
                <a:moveTo>
                  <a:pt x="0" y="42290"/>
                </a:moveTo>
                <a:lnTo>
                  <a:pt x="5330" y="31414"/>
                </a:lnTo>
                <a:lnTo>
                  <a:pt x="11969" y="20716"/>
                </a:lnTo>
                <a:lnTo>
                  <a:pt x="19895" y="10233"/>
                </a:lnTo>
                <a:lnTo>
                  <a:pt x="29082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254493" y="3047238"/>
            <a:ext cx="105410" cy="41275"/>
          </a:xfrm>
          <a:custGeom>
            <a:avLst/>
            <a:gdLst/>
            <a:ahLst/>
            <a:cxnLst/>
            <a:rect l="l" t="t" r="r" b="b"/>
            <a:pathLst>
              <a:path w="105409" h="41275">
                <a:moveTo>
                  <a:pt x="0" y="0"/>
                </a:moveTo>
                <a:lnTo>
                  <a:pt x="28044" y="8999"/>
                </a:lnTo>
                <a:lnTo>
                  <a:pt x="54954" y="18843"/>
                </a:lnTo>
                <a:lnTo>
                  <a:pt x="80647" y="29521"/>
                </a:lnTo>
                <a:lnTo>
                  <a:pt x="105041" y="41021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38188" y="3326129"/>
            <a:ext cx="18415" cy="43180"/>
          </a:xfrm>
          <a:custGeom>
            <a:avLst/>
            <a:gdLst/>
            <a:ahLst/>
            <a:cxnLst/>
            <a:rect l="l" t="t" r="r" b="b"/>
            <a:pathLst>
              <a:path w="18415" h="43179">
                <a:moveTo>
                  <a:pt x="18338" y="43180"/>
                </a:moveTo>
                <a:lnTo>
                  <a:pt x="12505" y="32539"/>
                </a:lnTo>
                <a:lnTo>
                  <a:pt x="7502" y="21780"/>
                </a:lnTo>
                <a:lnTo>
                  <a:pt x="3333" y="10925"/>
                </a:lnTo>
                <a:lnTo>
                  <a:pt x="0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853307" y="3068954"/>
            <a:ext cx="106680" cy="59055"/>
          </a:xfrm>
          <a:custGeom>
            <a:avLst/>
            <a:gdLst/>
            <a:ahLst/>
            <a:cxnLst/>
            <a:rect l="l" t="t" r="r" b="b"/>
            <a:pathLst>
              <a:path w="106679" h="59055">
                <a:moveTo>
                  <a:pt x="0" y="29591"/>
                </a:moveTo>
                <a:lnTo>
                  <a:pt x="4190" y="18055"/>
                </a:lnTo>
                <a:lnTo>
                  <a:pt x="15620" y="8651"/>
                </a:lnTo>
                <a:lnTo>
                  <a:pt x="32575" y="2319"/>
                </a:lnTo>
                <a:lnTo>
                  <a:pt x="53339" y="0"/>
                </a:lnTo>
                <a:lnTo>
                  <a:pt x="74104" y="2319"/>
                </a:lnTo>
                <a:lnTo>
                  <a:pt x="91058" y="8651"/>
                </a:lnTo>
                <a:lnTo>
                  <a:pt x="102488" y="18055"/>
                </a:lnTo>
                <a:lnTo>
                  <a:pt x="106679" y="29591"/>
                </a:lnTo>
                <a:lnTo>
                  <a:pt x="102488" y="41052"/>
                </a:lnTo>
                <a:lnTo>
                  <a:pt x="91059" y="50419"/>
                </a:lnTo>
                <a:lnTo>
                  <a:pt x="74104" y="56737"/>
                </a:lnTo>
                <a:lnTo>
                  <a:pt x="53339" y="59055"/>
                </a:lnTo>
                <a:lnTo>
                  <a:pt x="32575" y="56737"/>
                </a:lnTo>
                <a:lnTo>
                  <a:pt x="15621" y="50419"/>
                </a:lnTo>
                <a:lnTo>
                  <a:pt x="4191" y="41052"/>
                </a:lnTo>
                <a:lnTo>
                  <a:pt x="0" y="29591"/>
                </a:lnTo>
                <a:close/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282188" y="2842641"/>
            <a:ext cx="242570" cy="93980"/>
          </a:xfrm>
          <a:custGeom>
            <a:avLst/>
            <a:gdLst/>
            <a:ahLst/>
            <a:cxnLst/>
            <a:rect l="l" t="t" r="r" b="b"/>
            <a:pathLst>
              <a:path w="242570" h="93980">
                <a:moveTo>
                  <a:pt x="0" y="46736"/>
                </a:moveTo>
                <a:lnTo>
                  <a:pt x="9519" y="28557"/>
                </a:lnTo>
                <a:lnTo>
                  <a:pt x="35480" y="13700"/>
                </a:lnTo>
                <a:lnTo>
                  <a:pt x="73991" y="3677"/>
                </a:lnTo>
                <a:lnTo>
                  <a:pt x="121158" y="0"/>
                </a:lnTo>
                <a:lnTo>
                  <a:pt x="168324" y="3677"/>
                </a:lnTo>
                <a:lnTo>
                  <a:pt x="206835" y="13700"/>
                </a:lnTo>
                <a:lnTo>
                  <a:pt x="232796" y="28557"/>
                </a:lnTo>
                <a:lnTo>
                  <a:pt x="242315" y="46736"/>
                </a:lnTo>
                <a:lnTo>
                  <a:pt x="232796" y="64988"/>
                </a:lnTo>
                <a:lnTo>
                  <a:pt x="206835" y="79883"/>
                </a:lnTo>
                <a:lnTo>
                  <a:pt x="168324" y="89919"/>
                </a:lnTo>
                <a:lnTo>
                  <a:pt x="121158" y="93599"/>
                </a:lnTo>
                <a:lnTo>
                  <a:pt x="73991" y="89919"/>
                </a:lnTo>
                <a:lnTo>
                  <a:pt x="35480" y="79883"/>
                </a:lnTo>
                <a:lnTo>
                  <a:pt x="9519" y="64988"/>
                </a:lnTo>
                <a:lnTo>
                  <a:pt x="0" y="46736"/>
                </a:lnTo>
                <a:close/>
              </a:path>
            </a:pathLst>
          </a:custGeom>
          <a:ln w="25399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713601" y="1298702"/>
            <a:ext cx="4012565" cy="1401445"/>
          </a:xfrm>
          <a:custGeom>
            <a:avLst/>
            <a:gdLst/>
            <a:ahLst/>
            <a:cxnLst/>
            <a:rect l="l" t="t" r="r" b="b"/>
            <a:pathLst>
              <a:path w="4012565" h="1401445">
                <a:moveTo>
                  <a:pt x="365134" y="461010"/>
                </a:moveTo>
                <a:lnTo>
                  <a:pt x="359709" y="430613"/>
                </a:lnTo>
                <a:lnTo>
                  <a:pt x="360733" y="400685"/>
                </a:lnTo>
                <a:lnTo>
                  <a:pt x="367936" y="371397"/>
                </a:lnTo>
                <a:lnTo>
                  <a:pt x="399802" y="315410"/>
                </a:lnTo>
                <a:lnTo>
                  <a:pt x="453154" y="264005"/>
                </a:lnTo>
                <a:lnTo>
                  <a:pt x="487213" y="240442"/>
                </a:lnTo>
                <a:lnTo>
                  <a:pt x="525835" y="218532"/>
                </a:lnTo>
                <a:lnTo>
                  <a:pt x="568751" y="198442"/>
                </a:lnTo>
                <a:lnTo>
                  <a:pt x="615691" y="180342"/>
                </a:lnTo>
                <a:lnTo>
                  <a:pt x="666386" y="164401"/>
                </a:lnTo>
                <a:lnTo>
                  <a:pt x="720566" y="150788"/>
                </a:lnTo>
                <a:lnTo>
                  <a:pt x="777963" y="139671"/>
                </a:lnTo>
                <a:lnTo>
                  <a:pt x="838307" y="131219"/>
                </a:lnTo>
                <a:lnTo>
                  <a:pt x="901328" y="125603"/>
                </a:lnTo>
                <a:lnTo>
                  <a:pt x="953493" y="123270"/>
                </a:lnTo>
                <a:lnTo>
                  <a:pt x="1005607" y="123019"/>
                </a:lnTo>
                <a:lnTo>
                  <a:pt x="1057405" y="124821"/>
                </a:lnTo>
                <a:lnTo>
                  <a:pt x="1108624" y="128651"/>
                </a:lnTo>
                <a:lnTo>
                  <a:pt x="1158997" y="134480"/>
                </a:lnTo>
                <a:lnTo>
                  <a:pt x="1208259" y="142283"/>
                </a:lnTo>
                <a:lnTo>
                  <a:pt x="1256147" y="152033"/>
                </a:lnTo>
                <a:lnTo>
                  <a:pt x="1302394" y="163703"/>
                </a:lnTo>
                <a:lnTo>
                  <a:pt x="1332417" y="140176"/>
                </a:lnTo>
                <a:lnTo>
                  <a:pt x="1367179" y="118904"/>
                </a:lnTo>
                <a:lnTo>
                  <a:pt x="1406179" y="99960"/>
                </a:lnTo>
                <a:lnTo>
                  <a:pt x="1448916" y="83417"/>
                </a:lnTo>
                <a:lnTo>
                  <a:pt x="1494886" y="69348"/>
                </a:lnTo>
                <a:lnTo>
                  <a:pt x="1543590" y="57827"/>
                </a:lnTo>
                <a:lnTo>
                  <a:pt x="1594526" y="48926"/>
                </a:lnTo>
                <a:lnTo>
                  <a:pt x="1647191" y="42720"/>
                </a:lnTo>
                <a:lnTo>
                  <a:pt x="1701085" y="39281"/>
                </a:lnTo>
                <a:lnTo>
                  <a:pt x="1755706" y="38683"/>
                </a:lnTo>
                <a:lnTo>
                  <a:pt x="1810553" y="41000"/>
                </a:lnTo>
                <a:lnTo>
                  <a:pt x="1865123" y="46303"/>
                </a:lnTo>
                <a:lnTo>
                  <a:pt x="1918916" y="54668"/>
                </a:lnTo>
                <a:lnTo>
                  <a:pt x="1971430" y="66167"/>
                </a:lnTo>
                <a:lnTo>
                  <a:pt x="2031945" y="84280"/>
                </a:lnTo>
                <a:lnTo>
                  <a:pt x="2086365" y="106299"/>
                </a:lnTo>
                <a:lnTo>
                  <a:pt x="2114197" y="83683"/>
                </a:lnTo>
                <a:lnTo>
                  <a:pt x="2147352" y="63530"/>
                </a:lnTo>
                <a:lnTo>
                  <a:pt x="2185183" y="45942"/>
                </a:lnTo>
                <a:lnTo>
                  <a:pt x="2227043" y="31020"/>
                </a:lnTo>
                <a:lnTo>
                  <a:pt x="2272287" y="18868"/>
                </a:lnTo>
                <a:lnTo>
                  <a:pt x="2320267" y="9588"/>
                </a:lnTo>
                <a:lnTo>
                  <a:pt x="2370338" y="3282"/>
                </a:lnTo>
                <a:lnTo>
                  <a:pt x="2421852" y="51"/>
                </a:lnTo>
                <a:lnTo>
                  <a:pt x="2474163" y="0"/>
                </a:lnTo>
                <a:lnTo>
                  <a:pt x="2526626" y="3229"/>
                </a:lnTo>
                <a:lnTo>
                  <a:pt x="2578592" y="9841"/>
                </a:lnTo>
                <a:lnTo>
                  <a:pt x="2629417" y="19939"/>
                </a:lnTo>
                <a:lnTo>
                  <a:pt x="2669557" y="30845"/>
                </a:lnTo>
                <a:lnTo>
                  <a:pt x="2706696" y="43846"/>
                </a:lnTo>
                <a:lnTo>
                  <a:pt x="2770641" y="75565"/>
                </a:lnTo>
                <a:lnTo>
                  <a:pt x="2809864" y="56164"/>
                </a:lnTo>
                <a:lnTo>
                  <a:pt x="2852870" y="39596"/>
                </a:lnTo>
                <a:lnTo>
                  <a:pt x="2899066" y="25881"/>
                </a:lnTo>
                <a:lnTo>
                  <a:pt x="2947856" y="15043"/>
                </a:lnTo>
                <a:lnTo>
                  <a:pt x="2998647" y="7105"/>
                </a:lnTo>
                <a:lnTo>
                  <a:pt x="3050843" y="2088"/>
                </a:lnTo>
                <a:lnTo>
                  <a:pt x="3103850" y="15"/>
                </a:lnTo>
                <a:lnTo>
                  <a:pt x="3157075" y="910"/>
                </a:lnTo>
                <a:lnTo>
                  <a:pt x="3209921" y="4793"/>
                </a:lnTo>
                <a:lnTo>
                  <a:pt x="3261796" y="11689"/>
                </a:lnTo>
                <a:lnTo>
                  <a:pt x="3312103" y="21619"/>
                </a:lnTo>
                <a:lnTo>
                  <a:pt x="3360250" y="34606"/>
                </a:lnTo>
                <a:lnTo>
                  <a:pt x="3405641" y="50673"/>
                </a:lnTo>
                <a:lnTo>
                  <a:pt x="3460433" y="76918"/>
                </a:lnTo>
                <a:lnTo>
                  <a:pt x="3504606" y="106997"/>
                </a:lnTo>
                <a:lnTo>
                  <a:pt x="3537300" y="140219"/>
                </a:lnTo>
                <a:lnTo>
                  <a:pt x="3557660" y="175895"/>
                </a:lnTo>
                <a:lnTo>
                  <a:pt x="3621250" y="186367"/>
                </a:lnTo>
                <a:lnTo>
                  <a:pt x="3679918" y="200474"/>
                </a:lnTo>
                <a:lnTo>
                  <a:pt x="3733251" y="217868"/>
                </a:lnTo>
                <a:lnTo>
                  <a:pt x="3780837" y="238204"/>
                </a:lnTo>
                <a:lnTo>
                  <a:pt x="3822261" y="261137"/>
                </a:lnTo>
                <a:lnTo>
                  <a:pt x="3857110" y="286321"/>
                </a:lnTo>
                <a:lnTo>
                  <a:pt x="3884972" y="313410"/>
                </a:lnTo>
                <a:lnTo>
                  <a:pt x="3918080" y="371919"/>
                </a:lnTo>
                <a:lnTo>
                  <a:pt x="3922500" y="402648"/>
                </a:lnTo>
                <a:lnTo>
                  <a:pt x="3918279" y="433900"/>
                </a:lnTo>
                <a:lnTo>
                  <a:pt x="3900223" y="473205"/>
                </a:lnTo>
                <a:lnTo>
                  <a:pt x="3882399" y="496316"/>
                </a:lnTo>
                <a:lnTo>
                  <a:pt x="3923672" y="525190"/>
                </a:lnTo>
                <a:lnTo>
                  <a:pt x="3956980" y="555488"/>
                </a:lnTo>
                <a:lnTo>
                  <a:pt x="3982409" y="586894"/>
                </a:lnTo>
                <a:lnTo>
                  <a:pt x="4009977" y="651773"/>
                </a:lnTo>
                <a:lnTo>
                  <a:pt x="4012288" y="684617"/>
                </a:lnTo>
                <a:lnTo>
                  <a:pt x="4007065" y="717311"/>
                </a:lnTo>
                <a:lnTo>
                  <a:pt x="3974366" y="780991"/>
                </a:lnTo>
                <a:lnTo>
                  <a:pt x="3947062" y="811348"/>
                </a:lnTo>
                <a:lnTo>
                  <a:pt x="3912569" y="840296"/>
                </a:lnTo>
                <a:lnTo>
                  <a:pt x="3870976" y="867521"/>
                </a:lnTo>
                <a:lnTo>
                  <a:pt x="3822367" y="892708"/>
                </a:lnTo>
                <a:lnTo>
                  <a:pt x="3766829" y="915543"/>
                </a:lnTo>
                <a:lnTo>
                  <a:pt x="3722721" y="930243"/>
                </a:lnTo>
                <a:lnTo>
                  <a:pt x="3676301" y="943064"/>
                </a:lnTo>
                <a:lnTo>
                  <a:pt x="3627843" y="953944"/>
                </a:lnTo>
                <a:lnTo>
                  <a:pt x="3577618" y="962824"/>
                </a:lnTo>
                <a:lnTo>
                  <a:pt x="3525896" y="969644"/>
                </a:lnTo>
                <a:lnTo>
                  <a:pt x="3472951" y="974344"/>
                </a:lnTo>
                <a:lnTo>
                  <a:pt x="3468831" y="1004071"/>
                </a:lnTo>
                <a:lnTo>
                  <a:pt x="3440196" y="1060234"/>
                </a:lnTo>
                <a:lnTo>
                  <a:pt x="3387073" y="1110744"/>
                </a:lnTo>
                <a:lnTo>
                  <a:pt x="3352343" y="1133404"/>
                </a:lnTo>
                <a:lnTo>
                  <a:pt x="3312709" y="1154080"/>
                </a:lnTo>
                <a:lnTo>
                  <a:pt x="3268576" y="1172583"/>
                </a:lnTo>
                <a:lnTo>
                  <a:pt x="3220352" y="1188723"/>
                </a:lnTo>
                <a:lnTo>
                  <a:pt x="3168442" y="1202310"/>
                </a:lnTo>
                <a:lnTo>
                  <a:pt x="3113251" y="1213154"/>
                </a:lnTo>
                <a:lnTo>
                  <a:pt x="3055186" y="1221065"/>
                </a:lnTo>
                <a:lnTo>
                  <a:pt x="2994653" y="1225853"/>
                </a:lnTo>
                <a:lnTo>
                  <a:pt x="2932058" y="1227328"/>
                </a:lnTo>
                <a:lnTo>
                  <a:pt x="2882767" y="1226064"/>
                </a:lnTo>
                <a:lnTo>
                  <a:pt x="2834146" y="1222680"/>
                </a:lnTo>
                <a:lnTo>
                  <a:pt x="2786484" y="1217215"/>
                </a:lnTo>
                <a:lnTo>
                  <a:pt x="2740072" y="1209707"/>
                </a:lnTo>
                <a:lnTo>
                  <a:pt x="2695197" y="1200196"/>
                </a:lnTo>
                <a:lnTo>
                  <a:pt x="2652150" y="1188720"/>
                </a:lnTo>
                <a:lnTo>
                  <a:pt x="2631932" y="1215851"/>
                </a:lnTo>
                <a:lnTo>
                  <a:pt x="2577271" y="1265510"/>
                </a:lnTo>
                <a:lnTo>
                  <a:pt x="2543482" y="1287869"/>
                </a:lnTo>
                <a:lnTo>
                  <a:pt x="2505823" y="1308469"/>
                </a:lnTo>
                <a:lnTo>
                  <a:pt x="2464622" y="1327228"/>
                </a:lnTo>
                <a:lnTo>
                  <a:pt x="2420206" y="1344062"/>
                </a:lnTo>
                <a:lnTo>
                  <a:pt x="2372903" y="1358887"/>
                </a:lnTo>
                <a:lnTo>
                  <a:pt x="2323039" y="1371619"/>
                </a:lnTo>
                <a:lnTo>
                  <a:pt x="2270942" y="1382174"/>
                </a:lnTo>
                <a:lnTo>
                  <a:pt x="2216940" y="1390470"/>
                </a:lnTo>
                <a:lnTo>
                  <a:pt x="2161358" y="1396423"/>
                </a:lnTo>
                <a:lnTo>
                  <a:pt x="2104526" y="1399949"/>
                </a:lnTo>
                <a:lnTo>
                  <a:pt x="2046769" y="1400964"/>
                </a:lnTo>
                <a:lnTo>
                  <a:pt x="1988415" y="1399385"/>
                </a:lnTo>
                <a:lnTo>
                  <a:pt x="1929792" y="1395128"/>
                </a:lnTo>
                <a:lnTo>
                  <a:pt x="1871227" y="1388110"/>
                </a:lnTo>
                <a:lnTo>
                  <a:pt x="1813001" y="1378162"/>
                </a:lnTo>
                <a:lnTo>
                  <a:pt x="1757435" y="1365605"/>
                </a:lnTo>
                <a:lnTo>
                  <a:pt x="1704885" y="1350564"/>
                </a:lnTo>
                <a:lnTo>
                  <a:pt x="1655710" y="1333166"/>
                </a:lnTo>
                <a:lnTo>
                  <a:pt x="1610268" y="1313537"/>
                </a:lnTo>
                <a:lnTo>
                  <a:pt x="1568915" y="1291804"/>
                </a:lnTo>
                <a:lnTo>
                  <a:pt x="1532010" y="1268095"/>
                </a:lnTo>
                <a:lnTo>
                  <a:pt x="1482936" y="1280979"/>
                </a:lnTo>
                <a:lnTo>
                  <a:pt x="1432707" y="1291853"/>
                </a:lnTo>
                <a:lnTo>
                  <a:pt x="1381542" y="1300744"/>
                </a:lnTo>
                <a:lnTo>
                  <a:pt x="1329658" y="1307678"/>
                </a:lnTo>
                <a:lnTo>
                  <a:pt x="1277274" y="1312680"/>
                </a:lnTo>
                <a:lnTo>
                  <a:pt x="1224608" y="1315777"/>
                </a:lnTo>
                <a:lnTo>
                  <a:pt x="1171880" y="1316994"/>
                </a:lnTo>
                <a:lnTo>
                  <a:pt x="1119308" y="1316358"/>
                </a:lnTo>
                <a:lnTo>
                  <a:pt x="1067109" y="1313894"/>
                </a:lnTo>
                <a:lnTo>
                  <a:pt x="1015503" y="1309629"/>
                </a:lnTo>
                <a:lnTo>
                  <a:pt x="964707" y="1303589"/>
                </a:lnTo>
                <a:lnTo>
                  <a:pt x="914941" y="1295799"/>
                </a:lnTo>
                <a:lnTo>
                  <a:pt x="866423" y="1286286"/>
                </a:lnTo>
                <a:lnTo>
                  <a:pt x="819371" y="1275075"/>
                </a:lnTo>
                <a:lnTo>
                  <a:pt x="774003" y="1262193"/>
                </a:lnTo>
                <a:lnTo>
                  <a:pt x="730539" y="1247665"/>
                </a:lnTo>
                <a:lnTo>
                  <a:pt x="689196" y="1231518"/>
                </a:lnTo>
                <a:lnTo>
                  <a:pt x="650194" y="1213777"/>
                </a:lnTo>
                <a:lnTo>
                  <a:pt x="613750" y="1194469"/>
                </a:lnTo>
                <a:lnTo>
                  <a:pt x="580083" y="1173619"/>
                </a:lnTo>
                <a:lnTo>
                  <a:pt x="546871" y="1149223"/>
                </a:lnTo>
                <a:lnTo>
                  <a:pt x="544331" y="1147191"/>
                </a:lnTo>
                <a:lnTo>
                  <a:pt x="541791" y="1145159"/>
                </a:lnTo>
                <a:lnTo>
                  <a:pt x="481916" y="1146389"/>
                </a:lnTo>
                <a:lnTo>
                  <a:pt x="423775" y="1143534"/>
                </a:lnTo>
                <a:lnTo>
                  <a:pt x="368060" y="1136854"/>
                </a:lnTo>
                <a:lnTo>
                  <a:pt x="315466" y="1126608"/>
                </a:lnTo>
                <a:lnTo>
                  <a:pt x="266687" y="1113056"/>
                </a:lnTo>
                <a:lnTo>
                  <a:pt x="222416" y="1096459"/>
                </a:lnTo>
                <a:lnTo>
                  <a:pt x="183347" y="1077076"/>
                </a:lnTo>
                <a:lnTo>
                  <a:pt x="150174" y="1055167"/>
                </a:lnTo>
                <a:lnTo>
                  <a:pt x="104294" y="1004811"/>
                </a:lnTo>
                <a:lnTo>
                  <a:pt x="92314" y="935071"/>
                </a:lnTo>
                <a:lnTo>
                  <a:pt x="110467" y="894603"/>
                </a:lnTo>
                <a:lnTo>
                  <a:pt x="146480" y="856922"/>
                </a:lnTo>
                <a:lnTo>
                  <a:pt x="199399" y="823468"/>
                </a:lnTo>
                <a:lnTo>
                  <a:pt x="140181" y="803262"/>
                </a:lnTo>
                <a:lnTo>
                  <a:pt x="90815" y="779042"/>
                </a:lnTo>
                <a:lnTo>
                  <a:pt x="51707" y="751553"/>
                </a:lnTo>
                <a:lnTo>
                  <a:pt x="23264" y="721539"/>
                </a:lnTo>
                <a:lnTo>
                  <a:pt x="0" y="656919"/>
                </a:lnTo>
                <a:lnTo>
                  <a:pt x="5991" y="623803"/>
                </a:lnTo>
                <a:lnTo>
                  <a:pt x="55254" y="559689"/>
                </a:lnTo>
                <a:lnTo>
                  <a:pt x="122040" y="518932"/>
                </a:lnTo>
                <a:lnTo>
                  <a:pt x="162886" y="502315"/>
                </a:lnTo>
                <a:lnTo>
                  <a:pt x="207886" y="488457"/>
                </a:lnTo>
                <a:lnTo>
                  <a:pt x="256430" y="477548"/>
                </a:lnTo>
                <a:lnTo>
                  <a:pt x="307907" y="469775"/>
                </a:lnTo>
                <a:lnTo>
                  <a:pt x="361705" y="465328"/>
                </a:lnTo>
                <a:lnTo>
                  <a:pt x="365134" y="461010"/>
                </a:lnTo>
                <a:close/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917319" y="2116708"/>
            <a:ext cx="234950" cy="26670"/>
          </a:xfrm>
          <a:custGeom>
            <a:avLst/>
            <a:gdLst/>
            <a:ahLst/>
            <a:cxnLst/>
            <a:rect l="l" t="t" r="r" b="b"/>
            <a:pathLst>
              <a:path w="234950" h="26669">
                <a:moveTo>
                  <a:pt x="234950" y="25780"/>
                </a:moveTo>
                <a:lnTo>
                  <a:pt x="185826" y="26172"/>
                </a:lnTo>
                <a:lnTo>
                  <a:pt x="137251" y="23728"/>
                </a:lnTo>
                <a:lnTo>
                  <a:pt x="89743" y="18511"/>
                </a:lnTo>
                <a:lnTo>
                  <a:pt x="43820" y="10581"/>
                </a:lnTo>
                <a:lnTo>
                  <a:pt x="0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256789" y="2425319"/>
            <a:ext cx="102870" cy="12700"/>
          </a:xfrm>
          <a:custGeom>
            <a:avLst/>
            <a:gdLst/>
            <a:ahLst/>
            <a:cxnLst/>
            <a:rect l="l" t="t" r="r" b="b"/>
            <a:pathLst>
              <a:path w="102869" h="12700">
                <a:moveTo>
                  <a:pt x="102743" y="0"/>
                </a:moveTo>
                <a:lnTo>
                  <a:pt x="77777" y="4282"/>
                </a:lnTo>
                <a:lnTo>
                  <a:pt x="52276" y="7778"/>
                </a:lnTo>
                <a:lnTo>
                  <a:pt x="26322" y="10465"/>
                </a:lnTo>
                <a:lnTo>
                  <a:pt x="0" y="12318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183508" y="2504820"/>
            <a:ext cx="62230" cy="56515"/>
          </a:xfrm>
          <a:custGeom>
            <a:avLst/>
            <a:gdLst/>
            <a:ahLst/>
            <a:cxnLst/>
            <a:rect l="l" t="t" r="r" b="b"/>
            <a:pathLst>
              <a:path w="62230" h="56514">
                <a:moveTo>
                  <a:pt x="61976" y="56387"/>
                </a:moveTo>
                <a:lnTo>
                  <a:pt x="44094" y="42916"/>
                </a:lnTo>
                <a:lnTo>
                  <a:pt x="27797" y="29003"/>
                </a:lnTo>
                <a:lnTo>
                  <a:pt x="13094" y="14686"/>
                </a:lnTo>
                <a:lnTo>
                  <a:pt x="0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366133" y="2420492"/>
            <a:ext cx="24765" cy="62230"/>
          </a:xfrm>
          <a:custGeom>
            <a:avLst/>
            <a:gdLst/>
            <a:ahLst/>
            <a:cxnLst/>
            <a:rect l="l" t="t" r="r" b="b"/>
            <a:pathLst>
              <a:path w="24764" h="62230">
                <a:moveTo>
                  <a:pt x="24764" y="0"/>
                </a:moveTo>
                <a:lnTo>
                  <a:pt x="21145" y="15738"/>
                </a:lnTo>
                <a:lnTo>
                  <a:pt x="15811" y="31321"/>
                </a:lnTo>
                <a:lnTo>
                  <a:pt x="8762" y="46737"/>
                </a:lnTo>
                <a:lnTo>
                  <a:pt x="0" y="61976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882769" y="2037969"/>
            <a:ext cx="301625" cy="231775"/>
          </a:xfrm>
          <a:custGeom>
            <a:avLst/>
            <a:gdLst/>
            <a:ahLst/>
            <a:cxnLst/>
            <a:rect l="l" t="t" r="r" b="b"/>
            <a:pathLst>
              <a:path w="301625" h="231775">
                <a:moveTo>
                  <a:pt x="0" y="0"/>
                </a:moveTo>
                <a:lnTo>
                  <a:pt x="59362" y="16038"/>
                </a:lnTo>
                <a:lnTo>
                  <a:pt x="113222" y="35238"/>
                </a:lnTo>
                <a:lnTo>
                  <a:pt x="161167" y="57281"/>
                </a:lnTo>
                <a:lnTo>
                  <a:pt x="202784" y="81849"/>
                </a:lnTo>
                <a:lnTo>
                  <a:pt x="237660" y="108622"/>
                </a:lnTo>
                <a:lnTo>
                  <a:pt x="265382" y="137282"/>
                </a:lnTo>
                <a:lnTo>
                  <a:pt x="297714" y="198986"/>
                </a:lnTo>
                <a:lnTo>
                  <a:pt x="301497" y="231393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459729" y="1791589"/>
            <a:ext cx="134620" cy="86995"/>
          </a:xfrm>
          <a:custGeom>
            <a:avLst/>
            <a:gdLst/>
            <a:ahLst/>
            <a:cxnLst/>
            <a:rect l="l" t="t" r="r" b="b"/>
            <a:pathLst>
              <a:path w="134620" h="86994">
                <a:moveTo>
                  <a:pt x="134366" y="0"/>
                </a:moveTo>
                <a:lnTo>
                  <a:pt x="108870" y="24376"/>
                </a:lnTo>
                <a:lnTo>
                  <a:pt x="77755" y="47085"/>
                </a:lnTo>
                <a:lnTo>
                  <a:pt x="41354" y="67937"/>
                </a:lnTo>
                <a:lnTo>
                  <a:pt x="0" y="8674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271896" y="1469644"/>
            <a:ext cx="6985" cy="41275"/>
          </a:xfrm>
          <a:custGeom>
            <a:avLst/>
            <a:gdLst/>
            <a:ahLst/>
            <a:cxnLst/>
            <a:rect l="l" t="t" r="r" b="b"/>
            <a:pathLst>
              <a:path w="6985" h="41275">
                <a:moveTo>
                  <a:pt x="0" y="0"/>
                </a:moveTo>
                <a:lnTo>
                  <a:pt x="3305" y="10213"/>
                </a:lnTo>
                <a:lnTo>
                  <a:pt x="5587" y="20462"/>
                </a:lnTo>
                <a:lnTo>
                  <a:pt x="6822" y="30735"/>
                </a:lnTo>
                <a:lnTo>
                  <a:pt x="6985" y="4102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414139" y="1369694"/>
            <a:ext cx="69215" cy="52705"/>
          </a:xfrm>
          <a:custGeom>
            <a:avLst/>
            <a:gdLst/>
            <a:ahLst/>
            <a:cxnLst/>
            <a:rect l="l" t="t" r="r" b="b"/>
            <a:pathLst>
              <a:path w="69214" h="52705">
                <a:moveTo>
                  <a:pt x="0" y="52196"/>
                </a:moveTo>
                <a:lnTo>
                  <a:pt x="14202" y="38272"/>
                </a:lnTo>
                <a:lnTo>
                  <a:pt x="30464" y="24907"/>
                </a:lnTo>
                <a:lnTo>
                  <a:pt x="48702" y="12138"/>
                </a:lnTo>
                <a:lnTo>
                  <a:pt x="68834" y="0"/>
                </a:lnTo>
              </a:path>
            </a:pathLst>
          </a:custGeom>
          <a:ln w="25399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770757" y="1401699"/>
            <a:ext cx="33655" cy="45085"/>
          </a:xfrm>
          <a:custGeom>
            <a:avLst/>
            <a:gdLst/>
            <a:ahLst/>
            <a:cxnLst/>
            <a:rect l="l" t="t" r="r" b="b"/>
            <a:pathLst>
              <a:path w="33654" h="45084">
                <a:moveTo>
                  <a:pt x="0" y="45085"/>
                </a:moveTo>
                <a:lnTo>
                  <a:pt x="6092" y="33468"/>
                </a:lnTo>
                <a:lnTo>
                  <a:pt x="13684" y="22066"/>
                </a:lnTo>
                <a:lnTo>
                  <a:pt x="22752" y="10902"/>
                </a:lnTo>
                <a:lnTo>
                  <a:pt x="33273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015614" y="1462150"/>
            <a:ext cx="120650" cy="43815"/>
          </a:xfrm>
          <a:custGeom>
            <a:avLst/>
            <a:gdLst/>
            <a:ahLst/>
            <a:cxnLst/>
            <a:rect l="l" t="t" r="r" b="b"/>
            <a:pathLst>
              <a:path w="120650" h="43815">
                <a:moveTo>
                  <a:pt x="0" y="0"/>
                </a:moveTo>
                <a:lnTo>
                  <a:pt x="32154" y="9594"/>
                </a:lnTo>
                <a:lnTo>
                  <a:pt x="63023" y="20081"/>
                </a:lnTo>
                <a:lnTo>
                  <a:pt x="92511" y="31450"/>
                </a:lnTo>
                <a:lnTo>
                  <a:pt x="120523" y="43687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078735" y="1759711"/>
            <a:ext cx="21590" cy="46355"/>
          </a:xfrm>
          <a:custGeom>
            <a:avLst/>
            <a:gdLst/>
            <a:ahLst/>
            <a:cxnLst/>
            <a:rect l="l" t="t" r="r" b="b"/>
            <a:pathLst>
              <a:path w="21589" h="46355">
                <a:moveTo>
                  <a:pt x="21081" y="45974"/>
                </a:moveTo>
                <a:lnTo>
                  <a:pt x="14341" y="34665"/>
                </a:lnTo>
                <a:lnTo>
                  <a:pt x="8588" y="23225"/>
                </a:lnTo>
                <a:lnTo>
                  <a:pt x="3811" y="11666"/>
                </a:lnTo>
                <a:lnTo>
                  <a:pt x="0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685800" y="4800600"/>
            <a:ext cx="269738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ru-RU" sz="1600" spc="-10" dirty="0" smtClean="0">
                <a:solidFill>
                  <a:srgbClr val="585858"/>
                </a:solidFill>
                <a:cs typeface="Calibri"/>
              </a:rPr>
              <a:t>«</a:t>
            </a:r>
            <a:r>
              <a:rPr lang="ru-RU" sz="1600" spc="-10" dirty="0" err="1" smtClean="0">
                <a:solidFill>
                  <a:srgbClr val="585858"/>
                </a:solidFill>
                <a:cs typeface="Calibri"/>
              </a:rPr>
              <a:t>Виробниче</a:t>
            </a:r>
            <a:r>
              <a:rPr lang="ru-RU" sz="16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10" dirty="0" err="1" smtClean="0">
                <a:solidFill>
                  <a:srgbClr val="585858"/>
                </a:solidFill>
                <a:cs typeface="Calibri"/>
              </a:rPr>
              <a:t>навчання</a:t>
            </a:r>
            <a:r>
              <a:rPr lang="ru-RU" sz="1600" spc="-10" dirty="0" smtClean="0">
                <a:solidFill>
                  <a:srgbClr val="585858"/>
                </a:solidFill>
                <a:cs typeface="Calibri"/>
              </a:rPr>
              <a:t> - </a:t>
            </a:r>
            <a:r>
              <a:rPr lang="ru-RU" sz="1600" spc="-10" dirty="0" err="1" smtClean="0">
                <a:solidFill>
                  <a:srgbClr val="585858"/>
                </a:solidFill>
                <a:cs typeface="Calibri"/>
              </a:rPr>
              <a:t>це</a:t>
            </a:r>
            <a:r>
              <a:rPr lang="ru-RU" sz="1600" spc="-10" dirty="0" smtClean="0">
                <a:solidFill>
                  <a:srgbClr val="585858"/>
                </a:solidFill>
                <a:cs typeface="Calibri"/>
              </a:rPr>
              <a:t> моя </a:t>
            </a:r>
            <a:r>
              <a:rPr lang="ru-RU" sz="1600" spc="-10" dirty="0" err="1" smtClean="0">
                <a:solidFill>
                  <a:srgbClr val="585858"/>
                </a:solidFill>
                <a:cs typeface="Calibri"/>
              </a:rPr>
              <a:t>соціальна</a:t>
            </a:r>
            <a:r>
              <a:rPr lang="ru-RU" sz="16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10" dirty="0" err="1" smtClean="0">
                <a:solidFill>
                  <a:srgbClr val="585858"/>
                </a:solidFill>
                <a:cs typeface="Calibri"/>
              </a:rPr>
              <a:t>відповідальність</a:t>
            </a:r>
            <a:r>
              <a:rPr lang="ru-RU" sz="1600" spc="-10" dirty="0" smtClean="0">
                <a:solidFill>
                  <a:srgbClr val="585858"/>
                </a:solidFill>
                <a:cs typeface="Calibri"/>
              </a:rPr>
              <a:t>»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338118" y="4439795"/>
            <a:ext cx="3278504" cy="1184275"/>
          </a:xfrm>
          <a:custGeom>
            <a:avLst/>
            <a:gdLst/>
            <a:ahLst/>
            <a:cxnLst/>
            <a:rect l="l" t="t" r="r" b="b"/>
            <a:pathLst>
              <a:path w="3278504" h="1184275">
                <a:moveTo>
                  <a:pt x="297681" y="389887"/>
                </a:moveTo>
                <a:lnTo>
                  <a:pt x="292979" y="358326"/>
                </a:lnTo>
                <a:lnTo>
                  <a:pt x="296184" y="327419"/>
                </a:lnTo>
                <a:lnTo>
                  <a:pt x="306885" y="297430"/>
                </a:lnTo>
                <a:lnTo>
                  <a:pt x="349135" y="241268"/>
                </a:lnTo>
                <a:lnTo>
                  <a:pt x="379862" y="215626"/>
                </a:lnTo>
                <a:lnTo>
                  <a:pt x="416443" y="191964"/>
                </a:lnTo>
                <a:lnTo>
                  <a:pt x="458467" y="170546"/>
                </a:lnTo>
                <a:lnTo>
                  <a:pt x="505524" y="151640"/>
                </a:lnTo>
                <a:lnTo>
                  <a:pt x="557203" y="135509"/>
                </a:lnTo>
                <a:lnTo>
                  <a:pt x="613094" y="122419"/>
                </a:lnTo>
                <a:lnTo>
                  <a:pt x="672787" y="112635"/>
                </a:lnTo>
                <a:lnTo>
                  <a:pt x="735869" y="106423"/>
                </a:lnTo>
                <a:lnTo>
                  <a:pt x="784575" y="104318"/>
                </a:lnTo>
                <a:lnTo>
                  <a:pt x="833190" y="104510"/>
                </a:lnTo>
                <a:lnTo>
                  <a:pt x="881391" y="106963"/>
                </a:lnTo>
                <a:lnTo>
                  <a:pt x="928854" y="111642"/>
                </a:lnTo>
                <a:lnTo>
                  <a:pt x="975256" y="118512"/>
                </a:lnTo>
                <a:lnTo>
                  <a:pt x="1020272" y="127537"/>
                </a:lnTo>
                <a:lnTo>
                  <a:pt x="1063580" y="138681"/>
                </a:lnTo>
                <a:lnTo>
                  <a:pt x="1092581" y="115665"/>
                </a:lnTo>
                <a:lnTo>
                  <a:pt x="1126762" y="95261"/>
                </a:lnTo>
                <a:lnTo>
                  <a:pt x="1165472" y="77564"/>
                </a:lnTo>
                <a:lnTo>
                  <a:pt x="1208059" y="62674"/>
                </a:lnTo>
                <a:lnTo>
                  <a:pt x="1253872" y="50687"/>
                </a:lnTo>
                <a:lnTo>
                  <a:pt x="1302261" y="41701"/>
                </a:lnTo>
                <a:lnTo>
                  <a:pt x="1352572" y="35813"/>
                </a:lnTo>
                <a:lnTo>
                  <a:pt x="1404156" y="33121"/>
                </a:lnTo>
                <a:lnTo>
                  <a:pt x="1456361" y="33722"/>
                </a:lnTo>
                <a:lnTo>
                  <a:pt x="1508536" y="37713"/>
                </a:lnTo>
                <a:lnTo>
                  <a:pt x="1560028" y="45193"/>
                </a:lnTo>
                <a:lnTo>
                  <a:pt x="1610188" y="56258"/>
                </a:lnTo>
                <a:lnTo>
                  <a:pt x="1659702" y="71546"/>
                </a:lnTo>
                <a:lnTo>
                  <a:pt x="1704168" y="90167"/>
                </a:lnTo>
                <a:lnTo>
                  <a:pt x="1731989" y="67473"/>
                </a:lnTo>
                <a:lnTo>
                  <a:pt x="1765923" y="47801"/>
                </a:lnTo>
                <a:lnTo>
                  <a:pt x="1805056" y="31300"/>
                </a:lnTo>
                <a:lnTo>
                  <a:pt x="1848477" y="18121"/>
                </a:lnTo>
                <a:lnTo>
                  <a:pt x="1895271" y="8411"/>
                </a:lnTo>
                <a:lnTo>
                  <a:pt x="1944527" y="2321"/>
                </a:lnTo>
                <a:lnTo>
                  <a:pt x="1995332" y="0"/>
                </a:lnTo>
                <a:lnTo>
                  <a:pt x="2046771" y="1596"/>
                </a:lnTo>
                <a:lnTo>
                  <a:pt x="2097934" y="7261"/>
                </a:lnTo>
                <a:lnTo>
                  <a:pt x="2147906" y="17142"/>
                </a:lnTo>
                <a:lnTo>
                  <a:pt x="2211041" y="37399"/>
                </a:lnTo>
                <a:lnTo>
                  <a:pt x="2263222" y="64132"/>
                </a:lnTo>
                <a:lnTo>
                  <a:pt x="2301469" y="45041"/>
                </a:lnTo>
                <a:lnTo>
                  <a:pt x="2343907" y="29283"/>
                </a:lnTo>
                <a:lnTo>
                  <a:pt x="2389735" y="16895"/>
                </a:lnTo>
                <a:lnTo>
                  <a:pt x="2438151" y="7909"/>
                </a:lnTo>
                <a:lnTo>
                  <a:pt x="2488353" y="2361"/>
                </a:lnTo>
                <a:lnTo>
                  <a:pt x="2539538" y="284"/>
                </a:lnTo>
                <a:lnTo>
                  <a:pt x="2590904" y="1713"/>
                </a:lnTo>
                <a:lnTo>
                  <a:pt x="2641650" y="6683"/>
                </a:lnTo>
                <a:lnTo>
                  <a:pt x="2690974" y="15227"/>
                </a:lnTo>
                <a:lnTo>
                  <a:pt x="2738072" y="27380"/>
                </a:lnTo>
                <a:lnTo>
                  <a:pt x="2782144" y="43177"/>
                </a:lnTo>
                <a:lnTo>
                  <a:pt x="2826912" y="65315"/>
                </a:lnTo>
                <a:lnTo>
                  <a:pt x="2863011" y="90739"/>
                </a:lnTo>
                <a:lnTo>
                  <a:pt x="2889729" y="118830"/>
                </a:lnTo>
                <a:lnTo>
                  <a:pt x="2906350" y="148968"/>
                </a:lnTo>
                <a:lnTo>
                  <a:pt x="2968253" y="159987"/>
                </a:lnTo>
                <a:lnTo>
                  <a:pt x="3024262" y="175333"/>
                </a:lnTo>
                <a:lnTo>
                  <a:pt x="3073794" y="194505"/>
                </a:lnTo>
                <a:lnTo>
                  <a:pt x="3116266" y="217000"/>
                </a:lnTo>
                <a:lnTo>
                  <a:pt x="3151095" y="242313"/>
                </a:lnTo>
                <a:lnTo>
                  <a:pt x="3177698" y="269943"/>
                </a:lnTo>
                <a:lnTo>
                  <a:pt x="3203896" y="330141"/>
                </a:lnTo>
                <a:lnTo>
                  <a:pt x="3202324" y="361703"/>
                </a:lnTo>
                <a:lnTo>
                  <a:pt x="3186262" y="400285"/>
                </a:lnTo>
                <a:lnTo>
                  <a:pt x="3171653" y="419859"/>
                </a:lnTo>
                <a:lnTo>
                  <a:pt x="3210402" y="448443"/>
                </a:lnTo>
                <a:lnTo>
                  <a:pt x="3240299" y="478605"/>
                </a:lnTo>
                <a:lnTo>
                  <a:pt x="3261458" y="509922"/>
                </a:lnTo>
                <a:lnTo>
                  <a:pt x="3273992" y="541972"/>
                </a:lnTo>
                <a:lnTo>
                  <a:pt x="3278013" y="574333"/>
                </a:lnTo>
                <a:lnTo>
                  <a:pt x="3273634" y="606581"/>
                </a:lnTo>
                <a:lnTo>
                  <a:pt x="3240130" y="669052"/>
                </a:lnTo>
                <a:lnTo>
                  <a:pt x="3211229" y="698430"/>
                </a:lnTo>
                <a:lnTo>
                  <a:pt x="3174381" y="726006"/>
                </a:lnTo>
                <a:lnTo>
                  <a:pt x="3129698" y="751357"/>
                </a:lnTo>
                <a:lnTo>
                  <a:pt x="3077292" y="774062"/>
                </a:lnTo>
                <a:lnTo>
                  <a:pt x="3033784" y="788835"/>
                </a:lnTo>
                <a:lnTo>
                  <a:pt x="2987636" y="801261"/>
                </a:lnTo>
                <a:lnTo>
                  <a:pt x="2939227" y="811278"/>
                </a:lnTo>
                <a:lnTo>
                  <a:pt x="2888934" y="818827"/>
                </a:lnTo>
                <a:lnTo>
                  <a:pt x="2837135" y="823846"/>
                </a:lnTo>
                <a:lnTo>
                  <a:pt x="2831871" y="855669"/>
                </a:lnTo>
                <a:lnTo>
                  <a:pt x="2794926" y="914534"/>
                </a:lnTo>
                <a:lnTo>
                  <a:pt x="2764612" y="940914"/>
                </a:lnTo>
                <a:lnTo>
                  <a:pt x="2727315" y="964818"/>
                </a:lnTo>
                <a:lnTo>
                  <a:pt x="2683719" y="985915"/>
                </a:lnTo>
                <a:lnTo>
                  <a:pt x="2634507" y="1003874"/>
                </a:lnTo>
                <a:lnTo>
                  <a:pt x="2580363" y="1018365"/>
                </a:lnTo>
                <a:lnTo>
                  <a:pt x="2521971" y="1029056"/>
                </a:lnTo>
                <a:lnTo>
                  <a:pt x="2460014" y="1035616"/>
                </a:lnTo>
                <a:lnTo>
                  <a:pt x="2395175" y="1037714"/>
                </a:lnTo>
                <a:lnTo>
                  <a:pt x="2346918" y="1036184"/>
                </a:lnTo>
                <a:lnTo>
                  <a:pt x="2299502" y="1032088"/>
                </a:lnTo>
                <a:lnTo>
                  <a:pt x="2253342" y="1025480"/>
                </a:lnTo>
                <a:lnTo>
                  <a:pt x="2208853" y="1016415"/>
                </a:lnTo>
                <a:lnTo>
                  <a:pt x="2166448" y="1004948"/>
                </a:lnTo>
                <a:lnTo>
                  <a:pt x="2145857" y="1032642"/>
                </a:lnTo>
                <a:lnTo>
                  <a:pt x="2087880" y="1082195"/>
                </a:lnTo>
                <a:lnTo>
                  <a:pt x="2051451" y="1103803"/>
                </a:lnTo>
                <a:lnTo>
                  <a:pt x="2010701" y="1123128"/>
                </a:lnTo>
                <a:lnTo>
                  <a:pt x="1966106" y="1140045"/>
                </a:lnTo>
                <a:lnTo>
                  <a:pt x="1918147" y="1154427"/>
                </a:lnTo>
                <a:lnTo>
                  <a:pt x="1867301" y="1166148"/>
                </a:lnTo>
                <a:lnTo>
                  <a:pt x="1814047" y="1175080"/>
                </a:lnTo>
                <a:lnTo>
                  <a:pt x="1758863" y="1181098"/>
                </a:lnTo>
                <a:lnTo>
                  <a:pt x="1702228" y="1184074"/>
                </a:lnTo>
                <a:lnTo>
                  <a:pt x="1644620" y="1183883"/>
                </a:lnTo>
                <a:lnTo>
                  <a:pt x="1586518" y="1180397"/>
                </a:lnTo>
                <a:lnTo>
                  <a:pt x="1528400" y="1173490"/>
                </a:lnTo>
                <a:lnTo>
                  <a:pt x="1473062" y="1163477"/>
                </a:lnTo>
                <a:lnTo>
                  <a:pt x="1420765" y="1150491"/>
                </a:lnTo>
                <a:lnTo>
                  <a:pt x="1371968" y="1134698"/>
                </a:lnTo>
                <a:lnTo>
                  <a:pt x="1327129" y="1116263"/>
                </a:lnTo>
                <a:lnTo>
                  <a:pt x="1286706" y="1095352"/>
                </a:lnTo>
                <a:lnTo>
                  <a:pt x="1251159" y="1072131"/>
                </a:lnTo>
                <a:lnTo>
                  <a:pt x="1201499" y="1085335"/>
                </a:lnTo>
                <a:lnTo>
                  <a:pt x="1150459" y="1095954"/>
                </a:lnTo>
                <a:lnTo>
                  <a:pt x="1098376" y="1104031"/>
                </a:lnTo>
                <a:lnTo>
                  <a:pt x="1045587" y="1109606"/>
                </a:lnTo>
                <a:lnTo>
                  <a:pt x="992427" y="1112721"/>
                </a:lnTo>
                <a:lnTo>
                  <a:pt x="939235" y="1113419"/>
                </a:lnTo>
                <a:lnTo>
                  <a:pt x="886346" y="1111739"/>
                </a:lnTo>
                <a:lnTo>
                  <a:pt x="834098" y="1107723"/>
                </a:lnTo>
                <a:lnTo>
                  <a:pt x="782827" y="1101414"/>
                </a:lnTo>
                <a:lnTo>
                  <a:pt x="732871" y="1092852"/>
                </a:lnTo>
                <a:lnTo>
                  <a:pt x="684565" y="1082079"/>
                </a:lnTo>
                <a:lnTo>
                  <a:pt x="638246" y="1069136"/>
                </a:lnTo>
                <a:lnTo>
                  <a:pt x="594252" y="1054064"/>
                </a:lnTo>
                <a:lnTo>
                  <a:pt x="552919" y="1036906"/>
                </a:lnTo>
                <a:lnTo>
                  <a:pt x="514583" y="1017703"/>
                </a:lnTo>
                <a:lnTo>
                  <a:pt x="479582" y="996495"/>
                </a:lnTo>
                <a:lnTo>
                  <a:pt x="448252" y="973325"/>
                </a:lnTo>
                <a:lnTo>
                  <a:pt x="442067" y="968118"/>
                </a:lnTo>
                <a:lnTo>
                  <a:pt x="382450" y="968948"/>
                </a:lnTo>
                <a:lnTo>
                  <a:pt x="325133" y="964678"/>
                </a:lnTo>
                <a:lnTo>
                  <a:pt x="271151" y="955715"/>
                </a:lnTo>
                <a:lnTo>
                  <a:pt x="221542" y="942461"/>
                </a:lnTo>
                <a:lnTo>
                  <a:pt x="177340" y="925322"/>
                </a:lnTo>
                <a:lnTo>
                  <a:pt x="139583" y="904703"/>
                </a:lnTo>
                <a:lnTo>
                  <a:pt x="109304" y="881007"/>
                </a:lnTo>
                <a:lnTo>
                  <a:pt x="75330" y="826005"/>
                </a:lnTo>
                <a:lnTo>
                  <a:pt x="74782" y="790652"/>
                </a:lnTo>
                <a:lnTo>
                  <a:pt x="89622" y="756441"/>
                </a:lnTo>
                <a:lnTo>
                  <a:pt x="119051" y="724564"/>
                </a:lnTo>
                <a:lnTo>
                  <a:pt x="162274" y="696211"/>
                </a:lnTo>
                <a:lnTo>
                  <a:pt x="108383" y="676768"/>
                </a:lnTo>
                <a:lnTo>
                  <a:pt x="64736" y="653134"/>
                </a:lnTo>
                <a:lnTo>
                  <a:pt x="31807" y="626202"/>
                </a:lnTo>
                <a:lnTo>
                  <a:pt x="10071" y="596865"/>
                </a:lnTo>
                <a:lnTo>
                  <a:pt x="0" y="566016"/>
                </a:lnTo>
                <a:lnTo>
                  <a:pt x="2068" y="534548"/>
                </a:lnTo>
                <a:lnTo>
                  <a:pt x="44519" y="473326"/>
                </a:lnTo>
                <a:lnTo>
                  <a:pt x="80902" y="448377"/>
                </a:lnTo>
                <a:lnTo>
                  <a:pt x="125506" y="427476"/>
                </a:lnTo>
                <a:lnTo>
                  <a:pt x="176960" y="411074"/>
                </a:lnTo>
                <a:lnTo>
                  <a:pt x="233891" y="399622"/>
                </a:lnTo>
                <a:lnTo>
                  <a:pt x="294925" y="393570"/>
                </a:lnTo>
                <a:lnTo>
                  <a:pt x="297681" y="389887"/>
                </a:lnTo>
                <a:close/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03910" y="5131434"/>
            <a:ext cx="192405" cy="22225"/>
          </a:xfrm>
          <a:custGeom>
            <a:avLst/>
            <a:gdLst/>
            <a:ahLst/>
            <a:cxnLst/>
            <a:rect l="l" t="t" r="r" b="b"/>
            <a:pathLst>
              <a:path w="192404" h="22225">
                <a:moveTo>
                  <a:pt x="191998" y="21843"/>
                </a:moveTo>
                <a:lnTo>
                  <a:pt x="141885" y="21859"/>
                </a:lnTo>
                <a:lnTo>
                  <a:pt x="92617" y="18161"/>
                </a:lnTo>
                <a:lnTo>
                  <a:pt x="45040" y="10842"/>
                </a:lnTo>
                <a:lnTo>
                  <a:pt x="0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81304" y="5392292"/>
            <a:ext cx="84455" cy="10795"/>
          </a:xfrm>
          <a:custGeom>
            <a:avLst/>
            <a:gdLst/>
            <a:ahLst/>
            <a:cxnLst/>
            <a:rect l="l" t="t" r="r" b="b"/>
            <a:pathLst>
              <a:path w="84455" h="10795">
                <a:moveTo>
                  <a:pt x="83997" y="0"/>
                </a:moveTo>
                <a:lnTo>
                  <a:pt x="63561" y="3645"/>
                </a:lnTo>
                <a:lnTo>
                  <a:pt x="42703" y="6588"/>
                </a:lnTo>
                <a:lnTo>
                  <a:pt x="21493" y="8840"/>
                </a:lnTo>
                <a:lnTo>
                  <a:pt x="0" y="10413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538477" y="5459476"/>
            <a:ext cx="50800" cy="47625"/>
          </a:xfrm>
          <a:custGeom>
            <a:avLst/>
            <a:gdLst/>
            <a:ahLst/>
            <a:cxnLst/>
            <a:rect l="l" t="t" r="r" b="b"/>
            <a:pathLst>
              <a:path w="50800" h="47625">
                <a:moveTo>
                  <a:pt x="50672" y="47625"/>
                </a:moveTo>
                <a:lnTo>
                  <a:pt x="36075" y="36272"/>
                </a:lnTo>
                <a:lnTo>
                  <a:pt x="22764" y="24526"/>
                </a:lnTo>
                <a:lnTo>
                  <a:pt x="10739" y="12424"/>
                </a:lnTo>
                <a:lnTo>
                  <a:pt x="0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504948" y="5388228"/>
            <a:ext cx="20320" cy="52705"/>
          </a:xfrm>
          <a:custGeom>
            <a:avLst/>
            <a:gdLst/>
            <a:ahLst/>
            <a:cxnLst/>
            <a:rect l="l" t="t" r="r" b="b"/>
            <a:pathLst>
              <a:path w="20319" h="52704">
                <a:moveTo>
                  <a:pt x="20193" y="0"/>
                </a:moveTo>
                <a:lnTo>
                  <a:pt x="17270" y="13283"/>
                </a:lnTo>
                <a:lnTo>
                  <a:pt x="12906" y="26447"/>
                </a:lnTo>
                <a:lnTo>
                  <a:pt x="7137" y="39469"/>
                </a:lnTo>
                <a:lnTo>
                  <a:pt x="0" y="52324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926969" y="5065014"/>
            <a:ext cx="247015" cy="195580"/>
          </a:xfrm>
          <a:custGeom>
            <a:avLst/>
            <a:gdLst/>
            <a:ahLst/>
            <a:cxnLst/>
            <a:rect l="l" t="t" r="r" b="b"/>
            <a:pathLst>
              <a:path w="247014" h="195579">
                <a:moveTo>
                  <a:pt x="0" y="0"/>
                </a:moveTo>
                <a:lnTo>
                  <a:pt x="61594" y="17904"/>
                </a:lnTo>
                <a:lnTo>
                  <a:pt x="115595" y="40103"/>
                </a:lnTo>
                <a:lnTo>
                  <a:pt x="161282" y="66024"/>
                </a:lnTo>
                <a:lnTo>
                  <a:pt x="197937" y="95092"/>
                </a:lnTo>
                <a:lnTo>
                  <a:pt x="224839" y="126735"/>
                </a:lnTo>
                <a:lnTo>
                  <a:pt x="241269" y="160379"/>
                </a:lnTo>
                <a:lnTo>
                  <a:pt x="246506" y="195453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398520" y="4856734"/>
            <a:ext cx="109855" cy="73660"/>
          </a:xfrm>
          <a:custGeom>
            <a:avLst/>
            <a:gdLst/>
            <a:ahLst/>
            <a:cxnLst/>
            <a:rect l="l" t="t" r="r" b="b"/>
            <a:pathLst>
              <a:path w="109854" h="73660">
                <a:moveTo>
                  <a:pt x="109727" y="0"/>
                </a:moveTo>
                <a:lnTo>
                  <a:pt x="88939" y="20593"/>
                </a:lnTo>
                <a:lnTo>
                  <a:pt x="63531" y="39782"/>
                </a:lnTo>
                <a:lnTo>
                  <a:pt x="33789" y="57400"/>
                </a:lnTo>
                <a:lnTo>
                  <a:pt x="0" y="73279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244976" y="4584700"/>
            <a:ext cx="6350" cy="34925"/>
          </a:xfrm>
          <a:custGeom>
            <a:avLst/>
            <a:gdLst/>
            <a:ahLst/>
            <a:cxnLst/>
            <a:rect l="l" t="t" r="r" b="b"/>
            <a:pathLst>
              <a:path w="6350" h="34925">
                <a:moveTo>
                  <a:pt x="0" y="0"/>
                </a:moveTo>
                <a:lnTo>
                  <a:pt x="2716" y="8594"/>
                </a:lnTo>
                <a:lnTo>
                  <a:pt x="4587" y="17224"/>
                </a:lnTo>
                <a:lnTo>
                  <a:pt x="5625" y="25878"/>
                </a:lnTo>
                <a:lnTo>
                  <a:pt x="5842" y="34543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544191" y="4500117"/>
            <a:ext cx="56515" cy="44450"/>
          </a:xfrm>
          <a:custGeom>
            <a:avLst/>
            <a:gdLst/>
            <a:ahLst/>
            <a:cxnLst/>
            <a:rect l="l" t="t" r="r" b="b"/>
            <a:pathLst>
              <a:path w="56514" h="44450">
                <a:moveTo>
                  <a:pt x="0" y="44068"/>
                </a:moveTo>
                <a:lnTo>
                  <a:pt x="11556" y="32361"/>
                </a:lnTo>
                <a:lnTo>
                  <a:pt x="24828" y="21081"/>
                </a:lnTo>
                <a:lnTo>
                  <a:pt x="39719" y="10279"/>
                </a:lnTo>
                <a:lnTo>
                  <a:pt x="56133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018410" y="4527169"/>
            <a:ext cx="27305" cy="38100"/>
          </a:xfrm>
          <a:custGeom>
            <a:avLst/>
            <a:gdLst/>
            <a:ahLst/>
            <a:cxnLst/>
            <a:rect l="l" t="t" r="r" b="b"/>
            <a:pathLst>
              <a:path w="27305" h="38100">
                <a:moveTo>
                  <a:pt x="0" y="38099"/>
                </a:moveTo>
                <a:lnTo>
                  <a:pt x="4996" y="28289"/>
                </a:lnTo>
                <a:lnTo>
                  <a:pt x="11207" y="18668"/>
                </a:lnTo>
                <a:lnTo>
                  <a:pt x="18609" y="9239"/>
                </a:lnTo>
                <a:lnTo>
                  <a:pt x="27177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401317" y="4578222"/>
            <a:ext cx="99060" cy="37465"/>
          </a:xfrm>
          <a:custGeom>
            <a:avLst/>
            <a:gdLst/>
            <a:ahLst/>
            <a:cxnLst/>
            <a:rect l="l" t="t" r="r" b="b"/>
            <a:pathLst>
              <a:path w="99059" h="37464">
                <a:moveTo>
                  <a:pt x="0" y="0"/>
                </a:moveTo>
                <a:lnTo>
                  <a:pt x="26328" y="8114"/>
                </a:lnTo>
                <a:lnTo>
                  <a:pt x="51562" y="17002"/>
                </a:lnTo>
                <a:lnTo>
                  <a:pt x="75652" y="26628"/>
                </a:lnTo>
                <a:lnTo>
                  <a:pt x="98551" y="36956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35812" y="4829809"/>
            <a:ext cx="17780" cy="39370"/>
          </a:xfrm>
          <a:custGeom>
            <a:avLst/>
            <a:gdLst/>
            <a:ahLst/>
            <a:cxnLst/>
            <a:rect l="l" t="t" r="r" b="b"/>
            <a:pathLst>
              <a:path w="17779" h="39370">
                <a:moveTo>
                  <a:pt x="17195" y="38862"/>
                </a:moveTo>
                <a:lnTo>
                  <a:pt x="11724" y="29271"/>
                </a:lnTo>
                <a:lnTo>
                  <a:pt x="7031" y="19573"/>
                </a:lnTo>
                <a:lnTo>
                  <a:pt x="3120" y="9804"/>
                </a:lnTo>
                <a:lnTo>
                  <a:pt x="0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687698" y="5263260"/>
            <a:ext cx="1758950" cy="1262380"/>
          </a:xfrm>
          <a:custGeom>
            <a:avLst/>
            <a:gdLst/>
            <a:ahLst/>
            <a:cxnLst/>
            <a:rect l="l" t="t" r="r" b="b"/>
            <a:pathLst>
              <a:path w="1758950" h="1262379">
                <a:moveTo>
                  <a:pt x="1337564" y="0"/>
                </a:moveTo>
                <a:lnTo>
                  <a:pt x="1337564" y="235584"/>
                </a:lnTo>
                <a:lnTo>
                  <a:pt x="0" y="235584"/>
                </a:lnTo>
                <a:lnTo>
                  <a:pt x="0" y="1026464"/>
                </a:lnTo>
                <a:lnTo>
                  <a:pt x="1337564" y="1026464"/>
                </a:lnTo>
                <a:lnTo>
                  <a:pt x="1337564" y="1262087"/>
                </a:lnTo>
                <a:lnTo>
                  <a:pt x="1758823" y="631024"/>
                </a:lnTo>
                <a:lnTo>
                  <a:pt x="1337564" y="0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3733800" y="5638800"/>
            <a:ext cx="1665605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ru-RU" sz="1600" b="1" spc="-5" dirty="0" smtClean="0">
                <a:solidFill>
                  <a:srgbClr val="FFFFFF"/>
                </a:solidFill>
                <a:cs typeface="Calibri"/>
              </a:rPr>
              <a:t>«Я хочу </a:t>
            </a:r>
            <a:r>
              <a:rPr lang="ru-RU" sz="1600" b="1" spc="-5" dirty="0" err="1" smtClean="0">
                <a:solidFill>
                  <a:srgbClr val="FFFFFF"/>
                </a:solidFill>
                <a:cs typeface="Calibri"/>
              </a:rPr>
              <a:t>надавати</a:t>
            </a:r>
            <a:r>
              <a:rPr lang="ru-RU" sz="1600" b="1" spc="-5" dirty="0" smtClean="0">
                <a:solidFill>
                  <a:srgbClr val="FFFFFF"/>
                </a:solidFill>
                <a:cs typeface="Calibri"/>
              </a:rPr>
              <a:t> </a:t>
            </a:r>
            <a:r>
              <a:rPr lang="ru-RU" sz="1600" b="1" spc="-5" dirty="0" err="1" smtClean="0">
                <a:solidFill>
                  <a:srgbClr val="FFFFFF"/>
                </a:solidFill>
                <a:cs typeface="Calibri"/>
              </a:rPr>
              <a:t>профнавчання</a:t>
            </a:r>
            <a:r>
              <a:rPr lang="ru-RU" sz="1600" b="1" spc="-5" dirty="0" smtClean="0">
                <a:solidFill>
                  <a:srgbClr val="FFFFFF"/>
                </a:solidFill>
                <a:cs typeface="Calibri"/>
              </a:rPr>
              <a:t>»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023609" y="3747516"/>
            <a:ext cx="209994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uk-UA" sz="1800" b="1" dirty="0" smtClean="0">
                <a:solidFill>
                  <a:srgbClr val="E36C09"/>
                </a:solidFill>
                <a:latin typeface="Calibri"/>
                <a:cs typeface="Calibri"/>
              </a:rPr>
              <a:t>Пошук і находження учнів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96900" y="3164204"/>
            <a:ext cx="275590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«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Мені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потрібний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виробничий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інноваційний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внесок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учнів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»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5574198" y="2429871"/>
            <a:ext cx="3248025" cy="1075055"/>
          </a:xfrm>
          <a:custGeom>
            <a:avLst/>
            <a:gdLst/>
            <a:ahLst/>
            <a:cxnLst/>
            <a:rect l="l" t="t" r="r" b="b"/>
            <a:pathLst>
              <a:path w="3248025" h="1075054">
                <a:moveTo>
                  <a:pt x="294725" y="353841"/>
                </a:moveTo>
                <a:lnTo>
                  <a:pt x="290043" y="322795"/>
                </a:lnTo>
                <a:lnTo>
                  <a:pt x="294513" y="292474"/>
                </a:lnTo>
                <a:lnTo>
                  <a:pt x="307618" y="263183"/>
                </a:lnTo>
                <a:lnTo>
                  <a:pt x="357667" y="208915"/>
                </a:lnTo>
                <a:lnTo>
                  <a:pt x="393579" y="184550"/>
                </a:lnTo>
                <a:lnTo>
                  <a:pt x="436060" y="162439"/>
                </a:lnTo>
                <a:lnTo>
                  <a:pt x="484595" y="142889"/>
                </a:lnTo>
                <a:lnTo>
                  <a:pt x="538666" y="126205"/>
                </a:lnTo>
                <a:lnTo>
                  <a:pt x="597758" y="112694"/>
                </a:lnTo>
                <a:lnTo>
                  <a:pt x="661354" y="102661"/>
                </a:lnTo>
                <a:lnTo>
                  <a:pt x="728938" y="96412"/>
                </a:lnTo>
                <a:lnTo>
                  <a:pt x="785219" y="94404"/>
                </a:lnTo>
                <a:lnTo>
                  <a:pt x="841324" y="95208"/>
                </a:lnTo>
                <a:lnTo>
                  <a:pt x="896737" y="98777"/>
                </a:lnTo>
                <a:lnTo>
                  <a:pt x="950943" y="105067"/>
                </a:lnTo>
                <a:lnTo>
                  <a:pt x="1003429" y="114030"/>
                </a:lnTo>
                <a:lnTo>
                  <a:pt x="1053677" y="125622"/>
                </a:lnTo>
                <a:lnTo>
                  <a:pt x="1085274" y="102958"/>
                </a:lnTo>
                <a:lnTo>
                  <a:pt x="1122910" y="83118"/>
                </a:lnTo>
                <a:lnTo>
                  <a:pt x="1165748" y="66218"/>
                </a:lnTo>
                <a:lnTo>
                  <a:pt x="1212950" y="52375"/>
                </a:lnTo>
                <a:lnTo>
                  <a:pt x="1263678" y="41704"/>
                </a:lnTo>
                <a:lnTo>
                  <a:pt x="1317096" y="34323"/>
                </a:lnTo>
                <a:lnTo>
                  <a:pt x="1372365" y="30347"/>
                </a:lnTo>
                <a:lnTo>
                  <a:pt x="1428648" y="29892"/>
                </a:lnTo>
                <a:lnTo>
                  <a:pt x="1485108" y="33075"/>
                </a:lnTo>
                <a:lnTo>
                  <a:pt x="1540906" y="40012"/>
                </a:lnTo>
                <a:lnTo>
                  <a:pt x="1595205" y="50819"/>
                </a:lnTo>
                <a:lnTo>
                  <a:pt x="1644227" y="64678"/>
                </a:lnTo>
                <a:lnTo>
                  <a:pt x="1688296" y="81680"/>
                </a:lnTo>
                <a:lnTo>
                  <a:pt x="1719350" y="58936"/>
                </a:lnTo>
                <a:lnTo>
                  <a:pt x="1757751" y="39596"/>
                </a:lnTo>
                <a:lnTo>
                  <a:pt x="1802257" y="23848"/>
                </a:lnTo>
                <a:lnTo>
                  <a:pt x="1851627" y="11878"/>
                </a:lnTo>
                <a:lnTo>
                  <a:pt x="1904619" y="3875"/>
                </a:lnTo>
                <a:lnTo>
                  <a:pt x="1959991" y="24"/>
                </a:lnTo>
                <a:lnTo>
                  <a:pt x="2016502" y="513"/>
                </a:lnTo>
                <a:lnTo>
                  <a:pt x="2072908" y="5529"/>
                </a:lnTo>
                <a:lnTo>
                  <a:pt x="2127970" y="15259"/>
                </a:lnTo>
                <a:lnTo>
                  <a:pt x="2190565" y="33690"/>
                </a:lnTo>
                <a:lnTo>
                  <a:pt x="2242397" y="57931"/>
                </a:lnTo>
                <a:lnTo>
                  <a:pt x="2280248" y="40596"/>
                </a:lnTo>
                <a:lnTo>
                  <a:pt x="2322265" y="26293"/>
                </a:lnTo>
                <a:lnTo>
                  <a:pt x="2367651" y="15053"/>
                </a:lnTo>
                <a:lnTo>
                  <a:pt x="2415611" y="6905"/>
                </a:lnTo>
                <a:lnTo>
                  <a:pt x="2465348" y="1877"/>
                </a:lnTo>
                <a:lnTo>
                  <a:pt x="2516066" y="0"/>
                </a:lnTo>
                <a:lnTo>
                  <a:pt x="2566968" y="1301"/>
                </a:lnTo>
                <a:lnTo>
                  <a:pt x="2617258" y="5810"/>
                </a:lnTo>
                <a:lnTo>
                  <a:pt x="2666140" y="13557"/>
                </a:lnTo>
                <a:lnTo>
                  <a:pt x="2712817" y="24571"/>
                </a:lnTo>
                <a:lnTo>
                  <a:pt x="2756493" y="38881"/>
                </a:lnTo>
                <a:lnTo>
                  <a:pt x="2800887" y="59010"/>
                </a:lnTo>
                <a:lnTo>
                  <a:pt x="2836662" y="82093"/>
                </a:lnTo>
                <a:lnTo>
                  <a:pt x="2879683" y="135020"/>
                </a:lnTo>
                <a:lnTo>
                  <a:pt x="2940973" y="144994"/>
                </a:lnTo>
                <a:lnTo>
                  <a:pt x="2996440" y="158913"/>
                </a:lnTo>
                <a:lnTo>
                  <a:pt x="3045503" y="176318"/>
                </a:lnTo>
                <a:lnTo>
                  <a:pt x="3087581" y="196748"/>
                </a:lnTo>
                <a:lnTo>
                  <a:pt x="3122094" y="219745"/>
                </a:lnTo>
                <a:lnTo>
                  <a:pt x="3166103" y="271600"/>
                </a:lnTo>
                <a:lnTo>
                  <a:pt x="3174437" y="299539"/>
                </a:lnTo>
                <a:lnTo>
                  <a:pt x="3172883" y="328206"/>
                </a:lnTo>
                <a:lnTo>
                  <a:pt x="3156930" y="363193"/>
                </a:lnTo>
                <a:lnTo>
                  <a:pt x="3142446" y="380892"/>
                </a:lnTo>
                <a:lnTo>
                  <a:pt x="3180824" y="406850"/>
                </a:lnTo>
                <a:lnTo>
                  <a:pt x="3210435" y="434240"/>
                </a:lnTo>
                <a:lnTo>
                  <a:pt x="3231390" y="462678"/>
                </a:lnTo>
                <a:lnTo>
                  <a:pt x="3243801" y="491782"/>
                </a:lnTo>
                <a:lnTo>
                  <a:pt x="3247782" y="521168"/>
                </a:lnTo>
                <a:lnTo>
                  <a:pt x="3243443" y="550453"/>
                </a:lnTo>
                <a:lnTo>
                  <a:pt x="3210255" y="607187"/>
                </a:lnTo>
                <a:lnTo>
                  <a:pt x="3181629" y="633870"/>
                </a:lnTo>
                <a:lnTo>
                  <a:pt x="3145133" y="658919"/>
                </a:lnTo>
                <a:lnTo>
                  <a:pt x="3100877" y="681951"/>
                </a:lnTo>
                <a:lnTo>
                  <a:pt x="3048974" y="702583"/>
                </a:lnTo>
                <a:lnTo>
                  <a:pt x="3005861" y="715966"/>
                </a:lnTo>
                <a:lnTo>
                  <a:pt x="2960133" y="727258"/>
                </a:lnTo>
                <a:lnTo>
                  <a:pt x="2912162" y="736379"/>
                </a:lnTo>
                <a:lnTo>
                  <a:pt x="2862319" y="743251"/>
                </a:lnTo>
                <a:lnTo>
                  <a:pt x="2810976" y="747795"/>
                </a:lnTo>
                <a:lnTo>
                  <a:pt x="2805755" y="776695"/>
                </a:lnTo>
                <a:lnTo>
                  <a:pt x="2769138" y="830142"/>
                </a:lnTo>
                <a:lnTo>
                  <a:pt x="2739097" y="854090"/>
                </a:lnTo>
                <a:lnTo>
                  <a:pt x="2702139" y="875789"/>
                </a:lnTo>
                <a:lnTo>
                  <a:pt x="2658941" y="894939"/>
                </a:lnTo>
                <a:lnTo>
                  <a:pt x="2610181" y="911241"/>
                </a:lnTo>
                <a:lnTo>
                  <a:pt x="2556537" y="924395"/>
                </a:lnTo>
                <a:lnTo>
                  <a:pt x="2498687" y="934102"/>
                </a:lnTo>
                <a:lnTo>
                  <a:pt x="2437309" y="940063"/>
                </a:lnTo>
                <a:lnTo>
                  <a:pt x="2373080" y="941978"/>
                </a:lnTo>
                <a:lnTo>
                  <a:pt x="2325267" y="940570"/>
                </a:lnTo>
                <a:lnTo>
                  <a:pt x="2278277" y="936839"/>
                </a:lnTo>
                <a:lnTo>
                  <a:pt x="2232537" y="930841"/>
                </a:lnTo>
                <a:lnTo>
                  <a:pt x="2188473" y="922629"/>
                </a:lnTo>
                <a:lnTo>
                  <a:pt x="2146512" y="912260"/>
                </a:lnTo>
                <a:lnTo>
                  <a:pt x="2126110" y="937397"/>
                </a:lnTo>
                <a:lnTo>
                  <a:pt x="2068660" y="982371"/>
                </a:lnTo>
                <a:lnTo>
                  <a:pt x="2032559" y="1001979"/>
                </a:lnTo>
                <a:lnTo>
                  <a:pt x="1992175" y="1019515"/>
                </a:lnTo>
                <a:lnTo>
                  <a:pt x="1947980" y="1034864"/>
                </a:lnTo>
                <a:lnTo>
                  <a:pt x="1900450" y="1047912"/>
                </a:lnTo>
                <a:lnTo>
                  <a:pt x="1850058" y="1058543"/>
                </a:lnTo>
                <a:lnTo>
                  <a:pt x="1797279" y="1066644"/>
                </a:lnTo>
                <a:lnTo>
                  <a:pt x="1742587" y="1072099"/>
                </a:lnTo>
                <a:lnTo>
                  <a:pt x="1686457" y="1074793"/>
                </a:lnTo>
                <a:lnTo>
                  <a:pt x="1629363" y="1074613"/>
                </a:lnTo>
                <a:lnTo>
                  <a:pt x="1571779" y="1071442"/>
                </a:lnTo>
                <a:lnTo>
                  <a:pt x="1514179" y="1065168"/>
                </a:lnTo>
                <a:lnTo>
                  <a:pt x="1459339" y="1056082"/>
                </a:lnTo>
                <a:lnTo>
                  <a:pt x="1407518" y="1044293"/>
                </a:lnTo>
                <a:lnTo>
                  <a:pt x="1359176" y="1029957"/>
                </a:lnTo>
                <a:lnTo>
                  <a:pt x="1314770" y="1013230"/>
                </a:lnTo>
                <a:lnTo>
                  <a:pt x="1274761" y="994266"/>
                </a:lnTo>
                <a:lnTo>
                  <a:pt x="1239605" y="973220"/>
                </a:lnTo>
                <a:lnTo>
                  <a:pt x="1190380" y="985211"/>
                </a:lnTo>
                <a:lnTo>
                  <a:pt x="1139790" y="994854"/>
                </a:lnTo>
                <a:lnTo>
                  <a:pt x="1088169" y="1002187"/>
                </a:lnTo>
                <a:lnTo>
                  <a:pt x="1035851" y="1007248"/>
                </a:lnTo>
                <a:lnTo>
                  <a:pt x="983168" y="1010075"/>
                </a:lnTo>
                <a:lnTo>
                  <a:pt x="930454" y="1010705"/>
                </a:lnTo>
                <a:lnTo>
                  <a:pt x="878044" y="1009177"/>
                </a:lnTo>
                <a:lnTo>
                  <a:pt x="826269" y="1005529"/>
                </a:lnTo>
                <a:lnTo>
                  <a:pt x="775464" y="999799"/>
                </a:lnTo>
                <a:lnTo>
                  <a:pt x="725963" y="992025"/>
                </a:lnTo>
                <a:lnTo>
                  <a:pt x="678098" y="982244"/>
                </a:lnTo>
                <a:lnTo>
                  <a:pt x="632203" y="970495"/>
                </a:lnTo>
                <a:lnTo>
                  <a:pt x="588611" y="956816"/>
                </a:lnTo>
                <a:lnTo>
                  <a:pt x="547657" y="941245"/>
                </a:lnTo>
                <a:lnTo>
                  <a:pt x="509673" y="923819"/>
                </a:lnTo>
                <a:lnTo>
                  <a:pt x="474993" y="904578"/>
                </a:lnTo>
                <a:lnTo>
                  <a:pt x="441791" y="881907"/>
                </a:lnTo>
                <a:lnTo>
                  <a:pt x="439759" y="880383"/>
                </a:lnTo>
                <a:lnTo>
                  <a:pt x="437727" y="878859"/>
                </a:lnTo>
                <a:lnTo>
                  <a:pt x="378664" y="879564"/>
                </a:lnTo>
                <a:lnTo>
                  <a:pt x="321879" y="875656"/>
                </a:lnTo>
                <a:lnTo>
                  <a:pt x="268398" y="867500"/>
                </a:lnTo>
                <a:lnTo>
                  <a:pt x="219248" y="855458"/>
                </a:lnTo>
                <a:lnTo>
                  <a:pt x="175455" y="839894"/>
                </a:lnTo>
                <a:lnTo>
                  <a:pt x="138045" y="821173"/>
                </a:lnTo>
                <a:lnTo>
                  <a:pt x="86481" y="775712"/>
                </a:lnTo>
                <a:lnTo>
                  <a:pt x="73868" y="717589"/>
                </a:lnTo>
                <a:lnTo>
                  <a:pt x="88572" y="686549"/>
                </a:lnTo>
                <a:lnTo>
                  <a:pt x="117707" y="657653"/>
                </a:lnTo>
                <a:lnTo>
                  <a:pt x="160486" y="631971"/>
                </a:lnTo>
                <a:lnTo>
                  <a:pt x="100304" y="611460"/>
                </a:lnTo>
                <a:lnTo>
                  <a:pt x="53464" y="586117"/>
                </a:lnTo>
                <a:lnTo>
                  <a:pt x="20667" y="557159"/>
                </a:lnTo>
                <a:lnTo>
                  <a:pt x="2612" y="525805"/>
                </a:lnTo>
                <a:lnTo>
                  <a:pt x="0" y="493271"/>
                </a:lnTo>
                <a:lnTo>
                  <a:pt x="13529" y="460774"/>
                </a:lnTo>
                <a:lnTo>
                  <a:pt x="43900" y="429533"/>
                </a:lnTo>
                <a:lnTo>
                  <a:pt x="79912" y="406862"/>
                </a:lnTo>
                <a:lnTo>
                  <a:pt x="124093" y="387885"/>
                </a:lnTo>
                <a:lnTo>
                  <a:pt x="175071" y="373005"/>
                </a:lnTo>
                <a:lnTo>
                  <a:pt x="231474" y="362623"/>
                </a:lnTo>
                <a:lnTo>
                  <a:pt x="291931" y="357143"/>
                </a:lnTo>
                <a:lnTo>
                  <a:pt x="294725" y="353841"/>
                </a:lnTo>
                <a:close/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738240" y="3057651"/>
            <a:ext cx="190500" cy="20320"/>
          </a:xfrm>
          <a:custGeom>
            <a:avLst/>
            <a:gdLst/>
            <a:ahLst/>
            <a:cxnLst/>
            <a:rect l="l" t="t" r="r" b="b"/>
            <a:pathLst>
              <a:path w="190500" h="20319">
                <a:moveTo>
                  <a:pt x="190246" y="19812"/>
                </a:moveTo>
                <a:lnTo>
                  <a:pt x="140571" y="19823"/>
                </a:lnTo>
                <a:lnTo>
                  <a:pt x="91741" y="16478"/>
                </a:lnTo>
                <a:lnTo>
                  <a:pt x="44602" y="9846"/>
                </a:lnTo>
                <a:lnTo>
                  <a:pt x="0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013069" y="3294507"/>
            <a:ext cx="83820" cy="9525"/>
          </a:xfrm>
          <a:custGeom>
            <a:avLst/>
            <a:gdLst/>
            <a:ahLst/>
            <a:cxnLst/>
            <a:rect l="l" t="t" r="r" b="b"/>
            <a:pathLst>
              <a:path w="83820" h="9525">
                <a:moveTo>
                  <a:pt x="83311" y="0"/>
                </a:moveTo>
                <a:lnTo>
                  <a:pt x="63007" y="3254"/>
                </a:lnTo>
                <a:lnTo>
                  <a:pt x="42322" y="5937"/>
                </a:lnTo>
                <a:lnTo>
                  <a:pt x="21304" y="8000"/>
                </a:lnTo>
                <a:lnTo>
                  <a:pt x="0" y="9397"/>
                </a:lnTo>
              </a:path>
            </a:pathLst>
          </a:custGeom>
          <a:ln w="25399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763384" y="3355466"/>
            <a:ext cx="50165" cy="43815"/>
          </a:xfrm>
          <a:custGeom>
            <a:avLst/>
            <a:gdLst/>
            <a:ahLst/>
            <a:cxnLst/>
            <a:rect l="l" t="t" r="r" b="b"/>
            <a:pathLst>
              <a:path w="50165" h="43814">
                <a:moveTo>
                  <a:pt x="50165" y="43307"/>
                </a:moveTo>
                <a:lnTo>
                  <a:pt x="35736" y="32950"/>
                </a:lnTo>
                <a:lnTo>
                  <a:pt x="22558" y="22272"/>
                </a:lnTo>
                <a:lnTo>
                  <a:pt x="10642" y="11285"/>
                </a:lnTo>
                <a:lnTo>
                  <a:pt x="0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7720965" y="3290823"/>
            <a:ext cx="20320" cy="47625"/>
          </a:xfrm>
          <a:custGeom>
            <a:avLst/>
            <a:gdLst/>
            <a:ahLst/>
            <a:cxnLst/>
            <a:rect l="l" t="t" r="r" b="b"/>
            <a:pathLst>
              <a:path w="20320" h="47625">
                <a:moveTo>
                  <a:pt x="20065" y="0"/>
                </a:moveTo>
                <a:lnTo>
                  <a:pt x="17162" y="12047"/>
                </a:lnTo>
                <a:lnTo>
                  <a:pt x="12842" y="23987"/>
                </a:lnTo>
                <a:lnTo>
                  <a:pt x="7117" y="35808"/>
                </a:lnTo>
                <a:lnTo>
                  <a:pt x="0" y="47498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139176" y="2997200"/>
            <a:ext cx="244475" cy="177800"/>
          </a:xfrm>
          <a:custGeom>
            <a:avLst/>
            <a:gdLst/>
            <a:ahLst/>
            <a:cxnLst/>
            <a:rect l="l" t="t" r="r" b="b"/>
            <a:pathLst>
              <a:path w="244475" h="177800">
                <a:moveTo>
                  <a:pt x="0" y="0"/>
                </a:moveTo>
                <a:lnTo>
                  <a:pt x="61027" y="16313"/>
                </a:lnTo>
                <a:lnTo>
                  <a:pt x="114531" y="36498"/>
                </a:lnTo>
                <a:lnTo>
                  <a:pt x="159796" y="60042"/>
                </a:lnTo>
                <a:lnTo>
                  <a:pt x="196111" y="86432"/>
                </a:lnTo>
                <a:lnTo>
                  <a:pt x="222762" y="115155"/>
                </a:lnTo>
                <a:lnTo>
                  <a:pt x="239036" y="145697"/>
                </a:lnTo>
                <a:lnTo>
                  <a:pt x="244221" y="177546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8606408" y="2808097"/>
            <a:ext cx="109220" cy="66675"/>
          </a:xfrm>
          <a:custGeom>
            <a:avLst/>
            <a:gdLst/>
            <a:ahLst/>
            <a:cxnLst/>
            <a:rect l="l" t="t" r="r" b="b"/>
            <a:pathLst>
              <a:path w="109220" h="66675">
                <a:moveTo>
                  <a:pt x="108712" y="0"/>
                </a:moveTo>
                <a:lnTo>
                  <a:pt x="88064" y="18740"/>
                </a:lnTo>
                <a:lnTo>
                  <a:pt x="62880" y="36194"/>
                </a:lnTo>
                <a:lnTo>
                  <a:pt x="33434" y="52220"/>
                </a:lnTo>
                <a:lnTo>
                  <a:pt x="0" y="66675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8454263" y="2561082"/>
            <a:ext cx="5715" cy="31750"/>
          </a:xfrm>
          <a:custGeom>
            <a:avLst/>
            <a:gdLst/>
            <a:ahLst/>
            <a:cxnLst/>
            <a:rect l="l" t="t" r="r" b="b"/>
            <a:pathLst>
              <a:path w="5715" h="31750">
                <a:moveTo>
                  <a:pt x="0" y="0"/>
                </a:moveTo>
                <a:lnTo>
                  <a:pt x="2714" y="7832"/>
                </a:lnTo>
                <a:lnTo>
                  <a:pt x="4572" y="15700"/>
                </a:lnTo>
                <a:lnTo>
                  <a:pt x="5572" y="23592"/>
                </a:lnTo>
                <a:lnTo>
                  <a:pt x="5714" y="31495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7759827" y="2484373"/>
            <a:ext cx="55880" cy="40005"/>
          </a:xfrm>
          <a:custGeom>
            <a:avLst/>
            <a:gdLst/>
            <a:ahLst/>
            <a:cxnLst/>
            <a:rect l="l" t="t" r="r" b="b"/>
            <a:pathLst>
              <a:path w="55879" h="40005">
                <a:moveTo>
                  <a:pt x="0" y="40004"/>
                </a:moveTo>
                <a:lnTo>
                  <a:pt x="11515" y="29342"/>
                </a:lnTo>
                <a:lnTo>
                  <a:pt x="24685" y="19097"/>
                </a:lnTo>
                <a:lnTo>
                  <a:pt x="39451" y="9304"/>
                </a:lnTo>
                <a:lnTo>
                  <a:pt x="55752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7238872" y="2509011"/>
            <a:ext cx="27305" cy="34925"/>
          </a:xfrm>
          <a:custGeom>
            <a:avLst/>
            <a:gdLst/>
            <a:ahLst/>
            <a:cxnLst/>
            <a:rect l="l" t="t" r="r" b="b"/>
            <a:pathLst>
              <a:path w="27304" h="34925">
                <a:moveTo>
                  <a:pt x="0" y="34543"/>
                </a:moveTo>
                <a:lnTo>
                  <a:pt x="4921" y="25646"/>
                </a:lnTo>
                <a:lnTo>
                  <a:pt x="11080" y="16890"/>
                </a:lnTo>
                <a:lnTo>
                  <a:pt x="18430" y="8326"/>
                </a:lnTo>
                <a:lnTo>
                  <a:pt x="26924" y="0"/>
                </a:lnTo>
              </a:path>
            </a:pathLst>
          </a:custGeom>
          <a:ln w="25399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627494" y="2555239"/>
            <a:ext cx="97790" cy="33655"/>
          </a:xfrm>
          <a:custGeom>
            <a:avLst/>
            <a:gdLst/>
            <a:ahLst/>
            <a:cxnLst/>
            <a:rect l="l" t="t" r="r" b="b"/>
            <a:pathLst>
              <a:path w="97790" h="33655">
                <a:moveTo>
                  <a:pt x="0" y="0"/>
                </a:moveTo>
                <a:lnTo>
                  <a:pt x="26062" y="7401"/>
                </a:lnTo>
                <a:lnTo>
                  <a:pt x="51053" y="15493"/>
                </a:lnTo>
                <a:lnTo>
                  <a:pt x="74902" y="24253"/>
                </a:lnTo>
                <a:lnTo>
                  <a:pt x="97535" y="33655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868923" y="2783713"/>
            <a:ext cx="17145" cy="35560"/>
          </a:xfrm>
          <a:custGeom>
            <a:avLst/>
            <a:gdLst/>
            <a:ahLst/>
            <a:cxnLst/>
            <a:rect l="l" t="t" r="r" b="b"/>
            <a:pathLst>
              <a:path w="17145" h="35560">
                <a:moveTo>
                  <a:pt x="17017" y="35306"/>
                </a:moveTo>
                <a:lnTo>
                  <a:pt x="11590" y="26592"/>
                </a:lnTo>
                <a:lnTo>
                  <a:pt x="6937" y="17795"/>
                </a:lnTo>
                <a:lnTo>
                  <a:pt x="3069" y="8927"/>
                </a:lnTo>
                <a:lnTo>
                  <a:pt x="0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076065" y="3093973"/>
            <a:ext cx="855929" cy="22095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474370" y="1199641"/>
            <a:ext cx="4864100" cy="12644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80"/>
              </a:lnSpc>
            </a:pPr>
            <a:r>
              <a:rPr lang="uk-UA" sz="2000" dirty="0" smtClean="0">
                <a:solidFill>
                  <a:srgbClr val="E36C09"/>
                </a:solidFill>
                <a:latin typeface="Arial Narrow"/>
                <a:cs typeface="Arial Narrow"/>
              </a:rPr>
              <a:t>Роботодавці</a:t>
            </a:r>
            <a:endParaRPr sz="2000" dirty="0">
              <a:latin typeface="Arial Narrow"/>
              <a:cs typeface="Arial Narrow"/>
            </a:endParaRPr>
          </a:p>
          <a:p>
            <a:pPr marL="1614170">
              <a:lnSpc>
                <a:spcPts val="1800"/>
              </a:lnSpc>
            </a:pP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«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Мені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потрібні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співробітники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,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які</a:t>
            </a:r>
            <a:endParaRPr lang="ru-RU" sz="1600" spc="-5" dirty="0" smtClean="0">
              <a:solidFill>
                <a:srgbClr val="585858"/>
              </a:solidFill>
              <a:cs typeface="Calibri"/>
            </a:endParaRPr>
          </a:p>
          <a:p>
            <a:pPr marL="1614170">
              <a:lnSpc>
                <a:spcPts val="1800"/>
              </a:lnSpc>
            </a:pP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компетентно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виконують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свої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завдання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обов'язки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на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підприємстві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, як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сьогодні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, так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в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майбутньому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»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5727131" y="1020496"/>
            <a:ext cx="2446020" cy="924560"/>
          </a:xfrm>
          <a:custGeom>
            <a:avLst/>
            <a:gdLst/>
            <a:ahLst/>
            <a:cxnLst/>
            <a:rect l="l" t="t" r="r" b="b"/>
            <a:pathLst>
              <a:path w="2446020" h="924560">
                <a:moveTo>
                  <a:pt x="222692" y="304367"/>
                </a:moveTo>
                <a:lnTo>
                  <a:pt x="225697" y="241453"/>
                </a:lnTo>
                <a:lnTo>
                  <a:pt x="265266" y="184221"/>
                </a:lnTo>
                <a:lnTo>
                  <a:pt x="297082" y="158872"/>
                </a:lnTo>
                <a:lnTo>
                  <a:pt x="336022" y="136309"/>
                </a:lnTo>
                <a:lnTo>
                  <a:pt x="381415" y="116986"/>
                </a:lnTo>
                <a:lnTo>
                  <a:pt x="432589" y="101358"/>
                </a:lnTo>
                <a:lnTo>
                  <a:pt x="488871" y="89879"/>
                </a:lnTo>
                <a:lnTo>
                  <a:pt x="549590" y="83006"/>
                </a:lnTo>
                <a:lnTo>
                  <a:pt x="600473" y="81257"/>
                </a:lnTo>
                <a:lnTo>
                  <a:pt x="651033" y="82977"/>
                </a:lnTo>
                <a:lnTo>
                  <a:pt x="700612" y="88099"/>
                </a:lnTo>
                <a:lnTo>
                  <a:pt x="748551" y="96555"/>
                </a:lnTo>
                <a:lnTo>
                  <a:pt x="794192" y="108279"/>
                </a:lnTo>
                <a:lnTo>
                  <a:pt x="823906" y="84776"/>
                </a:lnTo>
                <a:lnTo>
                  <a:pt x="860209" y="64937"/>
                </a:lnTo>
                <a:lnTo>
                  <a:pt x="901949" y="48941"/>
                </a:lnTo>
                <a:lnTo>
                  <a:pt x="947972" y="36973"/>
                </a:lnTo>
                <a:lnTo>
                  <a:pt x="997126" y="29212"/>
                </a:lnTo>
                <a:lnTo>
                  <a:pt x="1048258" y="25842"/>
                </a:lnTo>
                <a:lnTo>
                  <a:pt x="1100214" y="27043"/>
                </a:lnTo>
                <a:lnTo>
                  <a:pt x="1151842" y="32998"/>
                </a:lnTo>
                <a:lnTo>
                  <a:pt x="1201989" y="43890"/>
                </a:lnTo>
                <a:lnTo>
                  <a:pt x="1238898" y="55828"/>
                </a:lnTo>
                <a:lnTo>
                  <a:pt x="1272093" y="70433"/>
                </a:lnTo>
                <a:lnTo>
                  <a:pt x="1303182" y="45834"/>
                </a:lnTo>
                <a:lnTo>
                  <a:pt x="1342985" y="26149"/>
                </a:lnTo>
                <a:lnTo>
                  <a:pt x="1389515" y="11720"/>
                </a:lnTo>
                <a:lnTo>
                  <a:pt x="1440786" y="2889"/>
                </a:lnTo>
                <a:lnTo>
                  <a:pt x="1494811" y="0"/>
                </a:lnTo>
                <a:lnTo>
                  <a:pt x="1549605" y="3392"/>
                </a:lnTo>
                <a:lnTo>
                  <a:pt x="1603182" y="13410"/>
                </a:lnTo>
                <a:lnTo>
                  <a:pt x="1650330" y="29174"/>
                </a:lnTo>
                <a:lnTo>
                  <a:pt x="1689288" y="49986"/>
                </a:lnTo>
                <a:lnTo>
                  <a:pt x="1729325" y="30154"/>
                </a:lnTo>
                <a:lnTo>
                  <a:pt x="1774864" y="15279"/>
                </a:lnTo>
                <a:lnTo>
                  <a:pt x="1824347" y="5422"/>
                </a:lnTo>
                <a:lnTo>
                  <a:pt x="1876216" y="646"/>
                </a:lnTo>
                <a:lnTo>
                  <a:pt x="1928912" y="1014"/>
                </a:lnTo>
                <a:lnTo>
                  <a:pt x="1980878" y="6587"/>
                </a:lnTo>
                <a:lnTo>
                  <a:pt x="2030554" y="17430"/>
                </a:lnTo>
                <a:lnTo>
                  <a:pt x="2076384" y="33603"/>
                </a:lnTo>
                <a:lnTo>
                  <a:pt x="2136804" y="70798"/>
                </a:lnTo>
                <a:lnTo>
                  <a:pt x="2169221" y="116280"/>
                </a:lnTo>
                <a:lnTo>
                  <a:pt x="2226240" y="127539"/>
                </a:lnTo>
                <a:lnTo>
                  <a:pt x="2276238" y="143944"/>
                </a:lnTo>
                <a:lnTo>
                  <a:pt x="2318360" y="164721"/>
                </a:lnTo>
                <a:lnTo>
                  <a:pt x="2351751" y="189098"/>
                </a:lnTo>
                <a:lnTo>
                  <a:pt x="2388927" y="245564"/>
                </a:lnTo>
                <a:lnTo>
                  <a:pt x="2391002" y="276107"/>
                </a:lnTo>
                <a:lnTo>
                  <a:pt x="2380930" y="307161"/>
                </a:lnTo>
                <a:lnTo>
                  <a:pt x="2377247" y="314146"/>
                </a:lnTo>
                <a:lnTo>
                  <a:pt x="2372675" y="321004"/>
                </a:lnTo>
                <a:lnTo>
                  <a:pt x="2367087" y="327608"/>
                </a:lnTo>
                <a:lnTo>
                  <a:pt x="2404147" y="357652"/>
                </a:lnTo>
                <a:lnTo>
                  <a:pt x="2429524" y="389689"/>
                </a:lnTo>
                <a:lnTo>
                  <a:pt x="2443414" y="422938"/>
                </a:lnTo>
                <a:lnTo>
                  <a:pt x="2446015" y="456616"/>
                </a:lnTo>
                <a:lnTo>
                  <a:pt x="2437525" y="489942"/>
                </a:lnTo>
                <a:lnTo>
                  <a:pt x="2388060" y="552410"/>
                </a:lnTo>
                <a:lnTo>
                  <a:pt x="2347482" y="579988"/>
                </a:lnTo>
                <a:lnTo>
                  <a:pt x="2296602" y="604087"/>
                </a:lnTo>
                <a:lnTo>
                  <a:pt x="2255763" y="618213"/>
                </a:lnTo>
                <a:lnTo>
                  <a:pt x="2211924" y="629471"/>
                </a:lnTo>
                <a:lnTo>
                  <a:pt x="2165657" y="637752"/>
                </a:lnTo>
                <a:lnTo>
                  <a:pt x="2117532" y="642949"/>
                </a:lnTo>
                <a:lnTo>
                  <a:pt x="2111769" y="673181"/>
                </a:lnTo>
                <a:lnTo>
                  <a:pt x="2071506" y="727700"/>
                </a:lnTo>
                <a:lnTo>
                  <a:pt x="2038863" y="751046"/>
                </a:lnTo>
                <a:lnTo>
                  <a:pt x="1999119" y="771156"/>
                </a:lnTo>
                <a:lnTo>
                  <a:pt x="1953203" y="787559"/>
                </a:lnTo>
                <a:lnTo>
                  <a:pt x="1902044" y="799786"/>
                </a:lnTo>
                <a:lnTo>
                  <a:pt x="1846570" y="807365"/>
                </a:lnTo>
                <a:lnTo>
                  <a:pt x="1787713" y="809827"/>
                </a:lnTo>
                <a:lnTo>
                  <a:pt x="1742808" y="808053"/>
                </a:lnTo>
                <a:lnTo>
                  <a:pt x="1698987" y="803159"/>
                </a:lnTo>
                <a:lnTo>
                  <a:pt x="1656857" y="795218"/>
                </a:lnTo>
                <a:lnTo>
                  <a:pt x="1617025" y="784300"/>
                </a:lnTo>
                <a:lnTo>
                  <a:pt x="1596718" y="811575"/>
                </a:lnTo>
                <a:lnTo>
                  <a:pt x="1536433" y="858554"/>
                </a:lnTo>
                <a:lnTo>
                  <a:pt x="1497926" y="877854"/>
                </a:lnTo>
                <a:lnTo>
                  <a:pt x="1454824" y="894090"/>
                </a:lnTo>
                <a:lnTo>
                  <a:pt x="1407862" y="907062"/>
                </a:lnTo>
                <a:lnTo>
                  <a:pt x="1357775" y="916566"/>
                </a:lnTo>
                <a:lnTo>
                  <a:pt x="1305300" y="922402"/>
                </a:lnTo>
                <a:lnTo>
                  <a:pt x="1251173" y="924366"/>
                </a:lnTo>
                <a:lnTo>
                  <a:pt x="1196128" y="922256"/>
                </a:lnTo>
                <a:lnTo>
                  <a:pt x="1140902" y="915872"/>
                </a:lnTo>
                <a:lnTo>
                  <a:pt x="1079825" y="903277"/>
                </a:lnTo>
                <a:lnTo>
                  <a:pt x="1024236" y="885598"/>
                </a:lnTo>
                <a:lnTo>
                  <a:pt x="975292" y="863276"/>
                </a:lnTo>
                <a:lnTo>
                  <a:pt x="934146" y="836751"/>
                </a:lnTo>
                <a:lnTo>
                  <a:pt x="885460" y="849814"/>
                </a:lnTo>
                <a:lnTo>
                  <a:pt x="835145" y="859449"/>
                </a:lnTo>
                <a:lnTo>
                  <a:pt x="783764" y="865728"/>
                </a:lnTo>
                <a:lnTo>
                  <a:pt x="731878" y="868723"/>
                </a:lnTo>
                <a:lnTo>
                  <a:pt x="680049" y="868505"/>
                </a:lnTo>
                <a:lnTo>
                  <a:pt x="628840" y="865145"/>
                </a:lnTo>
                <a:lnTo>
                  <a:pt x="578814" y="858715"/>
                </a:lnTo>
                <a:lnTo>
                  <a:pt x="530531" y="849286"/>
                </a:lnTo>
                <a:lnTo>
                  <a:pt x="484555" y="836930"/>
                </a:lnTo>
                <a:lnTo>
                  <a:pt x="441448" y="821718"/>
                </a:lnTo>
                <a:lnTo>
                  <a:pt x="401771" y="803722"/>
                </a:lnTo>
                <a:lnTo>
                  <a:pt x="366088" y="783012"/>
                </a:lnTo>
                <a:lnTo>
                  <a:pt x="334960" y="759662"/>
                </a:lnTo>
                <a:lnTo>
                  <a:pt x="331912" y="756995"/>
                </a:lnTo>
                <a:lnTo>
                  <a:pt x="330388" y="755598"/>
                </a:lnTo>
                <a:lnTo>
                  <a:pt x="273473" y="755654"/>
                </a:lnTo>
                <a:lnTo>
                  <a:pt x="219757" y="749299"/>
                </a:lnTo>
                <a:lnTo>
                  <a:pt x="170884" y="737196"/>
                </a:lnTo>
                <a:lnTo>
                  <a:pt x="128498" y="720011"/>
                </a:lnTo>
                <a:lnTo>
                  <a:pt x="94244" y="698407"/>
                </a:lnTo>
                <a:lnTo>
                  <a:pt x="56703" y="644600"/>
                </a:lnTo>
                <a:lnTo>
                  <a:pt x="56324" y="617015"/>
                </a:lnTo>
                <a:lnTo>
                  <a:pt x="67387" y="590323"/>
                </a:lnTo>
                <a:lnTo>
                  <a:pt x="89332" y="565465"/>
                </a:lnTo>
                <a:lnTo>
                  <a:pt x="121600" y="543381"/>
                </a:lnTo>
                <a:lnTo>
                  <a:pt x="69670" y="522396"/>
                </a:lnTo>
                <a:lnTo>
                  <a:pt x="31533" y="495986"/>
                </a:lnTo>
                <a:lnTo>
                  <a:pt x="8030" y="465815"/>
                </a:lnTo>
                <a:lnTo>
                  <a:pt x="0" y="433549"/>
                </a:lnTo>
                <a:lnTo>
                  <a:pt x="8282" y="400853"/>
                </a:lnTo>
                <a:lnTo>
                  <a:pt x="33716" y="369391"/>
                </a:lnTo>
                <a:lnTo>
                  <a:pt x="68674" y="345523"/>
                </a:lnTo>
                <a:lnTo>
                  <a:pt x="112789" y="326750"/>
                </a:lnTo>
                <a:lnTo>
                  <a:pt x="164071" y="313741"/>
                </a:lnTo>
                <a:lnTo>
                  <a:pt x="220533" y="307161"/>
                </a:lnTo>
                <a:lnTo>
                  <a:pt x="222692" y="304367"/>
                </a:lnTo>
                <a:close/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851397" y="1560322"/>
            <a:ext cx="143510" cy="17145"/>
          </a:xfrm>
          <a:custGeom>
            <a:avLst/>
            <a:gdLst/>
            <a:ahLst/>
            <a:cxnLst/>
            <a:rect l="l" t="t" r="r" b="b"/>
            <a:pathLst>
              <a:path w="143510" h="17144">
                <a:moveTo>
                  <a:pt x="143255" y="17017"/>
                </a:moveTo>
                <a:lnTo>
                  <a:pt x="105834" y="17055"/>
                </a:lnTo>
                <a:lnTo>
                  <a:pt x="69056" y="14176"/>
                </a:lnTo>
                <a:lnTo>
                  <a:pt x="33563" y="8463"/>
                </a:lnTo>
                <a:lnTo>
                  <a:pt x="0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058280" y="1763902"/>
            <a:ext cx="62865" cy="8255"/>
          </a:xfrm>
          <a:custGeom>
            <a:avLst/>
            <a:gdLst/>
            <a:ahLst/>
            <a:cxnLst/>
            <a:rect l="l" t="t" r="r" b="b"/>
            <a:pathLst>
              <a:path w="62864" h="8255">
                <a:moveTo>
                  <a:pt x="62738" y="0"/>
                </a:moveTo>
                <a:lnTo>
                  <a:pt x="47505" y="2805"/>
                </a:lnTo>
                <a:lnTo>
                  <a:pt x="31940" y="5111"/>
                </a:lnTo>
                <a:lnTo>
                  <a:pt x="16089" y="6893"/>
                </a:lnTo>
                <a:lnTo>
                  <a:pt x="0" y="8127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6623304" y="1816354"/>
            <a:ext cx="38100" cy="37465"/>
          </a:xfrm>
          <a:custGeom>
            <a:avLst/>
            <a:gdLst/>
            <a:ahLst/>
            <a:cxnLst/>
            <a:rect l="l" t="t" r="r" b="b"/>
            <a:pathLst>
              <a:path w="38100" h="37464">
                <a:moveTo>
                  <a:pt x="37846" y="37211"/>
                </a:moveTo>
                <a:lnTo>
                  <a:pt x="26967" y="28307"/>
                </a:lnTo>
                <a:lnTo>
                  <a:pt x="17018" y="19129"/>
                </a:lnTo>
                <a:lnTo>
                  <a:pt x="8020" y="9689"/>
                </a:lnTo>
                <a:lnTo>
                  <a:pt x="0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344409" y="1760727"/>
            <a:ext cx="15240" cy="41275"/>
          </a:xfrm>
          <a:custGeom>
            <a:avLst/>
            <a:gdLst/>
            <a:ahLst/>
            <a:cxnLst/>
            <a:rect l="l" t="t" r="r" b="b"/>
            <a:pathLst>
              <a:path w="15240" h="41275">
                <a:moveTo>
                  <a:pt x="15113" y="0"/>
                </a:moveTo>
                <a:lnTo>
                  <a:pt x="12948" y="10354"/>
                </a:lnTo>
                <a:lnTo>
                  <a:pt x="9699" y="20637"/>
                </a:lnTo>
                <a:lnTo>
                  <a:pt x="5379" y="30825"/>
                </a:lnTo>
                <a:lnTo>
                  <a:pt x="0" y="40894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659369" y="1508378"/>
            <a:ext cx="184150" cy="153035"/>
          </a:xfrm>
          <a:custGeom>
            <a:avLst/>
            <a:gdLst/>
            <a:ahLst/>
            <a:cxnLst/>
            <a:rect l="l" t="t" r="r" b="b"/>
            <a:pathLst>
              <a:path w="184150" h="153035">
                <a:moveTo>
                  <a:pt x="0" y="0"/>
                </a:moveTo>
                <a:lnTo>
                  <a:pt x="62772" y="20569"/>
                </a:lnTo>
                <a:lnTo>
                  <a:pt x="114017" y="47333"/>
                </a:lnTo>
                <a:lnTo>
                  <a:pt x="152265" y="79077"/>
                </a:lnTo>
                <a:lnTo>
                  <a:pt x="176048" y="114588"/>
                </a:lnTo>
                <a:lnTo>
                  <a:pt x="183896" y="152654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8011286" y="1345819"/>
            <a:ext cx="81915" cy="57785"/>
          </a:xfrm>
          <a:custGeom>
            <a:avLst/>
            <a:gdLst/>
            <a:ahLst/>
            <a:cxnLst/>
            <a:rect l="l" t="t" r="r" b="b"/>
            <a:pathLst>
              <a:path w="81915" h="57784">
                <a:moveTo>
                  <a:pt x="81788" y="0"/>
                </a:moveTo>
                <a:lnTo>
                  <a:pt x="66276" y="16075"/>
                </a:lnTo>
                <a:lnTo>
                  <a:pt x="47323" y="31067"/>
                </a:lnTo>
                <a:lnTo>
                  <a:pt x="25155" y="44844"/>
                </a:lnTo>
                <a:lnTo>
                  <a:pt x="0" y="57276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896606" y="1133475"/>
            <a:ext cx="4445" cy="27305"/>
          </a:xfrm>
          <a:custGeom>
            <a:avLst/>
            <a:gdLst/>
            <a:ahLst/>
            <a:cxnLst/>
            <a:rect l="l" t="t" r="r" b="b"/>
            <a:pathLst>
              <a:path w="4445" h="27305">
                <a:moveTo>
                  <a:pt x="0" y="0"/>
                </a:moveTo>
                <a:lnTo>
                  <a:pt x="2049" y="6762"/>
                </a:lnTo>
                <a:lnTo>
                  <a:pt x="3444" y="13525"/>
                </a:lnTo>
                <a:lnTo>
                  <a:pt x="4196" y="20288"/>
                </a:lnTo>
                <a:lnTo>
                  <a:pt x="4318" y="2705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7373746" y="1067561"/>
            <a:ext cx="41910" cy="34925"/>
          </a:xfrm>
          <a:custGeom>
            <a:avLst/>
            <a:gdLst/>
            <a:ahLst/>
            <a:cxnLst/>
            <a:rect l="l" t="t" r="r" b="b"/>
            <a:pathLst>
              <a:path w="41909" h="34925">
                <a:moveTo>
                  <a:pt x="0" y="34416"/>
                </a:moveTo>
                <a:lnTo>
                  <a:pt x="8637" y="25253"/>
                </a:lnTo>
                <a:lnTo>
                  <a:pt x="18526" y="16446"/>
                </a:lnTo>
                <a:lnTo>
                  <a:pt x="29628" y="8020"/>
                </a:lnTo>
                <a:lnTo>
                  <a:pt x="41909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6981443" y="1088644"/>
            <a:ext cx="20320" cy="29845"/>
          </a:xfrm>
          <a:custGeom>
            <a:avLst/>
            <a:gdLst/>
            <a:ahLst/>
            <a:cxnLst/>
            <a:rect l="l" t="t" r="r" b="b"/>
            <a:pathLst>
              <a:path w="20320" h="29844">
                <a:moveTo>
                  <a:pt x="0" y="29717"/>
                </a:moveTo>
                <a:lnTo>
                  <a:pt x="3710" y="22074"/>
                </a:lnTo>
                <a:lnTo>
                  <a:pt x="8350" y="14573"/>
                </a:lnTo>
                <a:lnTo>
                  <a:pt x="13894" y="7215"/>
                </a:lnTo>
                <a:lnTo>
                  <a:pt x="20320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6520942" y="1128522"/>
            <a:ext cx="73660" cy="29209"/>
          </a:xfrm>
          <a:custGeom>
            <a:avLst/>
            <a:gdLst/>
            <a:ahLst/>
            <a:cxnLst/>
            <a:rect l="l" t="t" r="r" b="b"/>
            <a:pathLst>
              <a:path w="73659" h="29209">
                <a:moveTo>
                  <a:pt x="0" y="0"/>
                </a:moveTo>
                <a:lnTo>
                  <a:pt x="19633" y="6326"/>
                </a:lnTo>
                <a:lnTo>
                  <a:pt x="38480" y="13271"/>
                </a:lnTo>
                <a:lnTo>
                  <a:pt x="56471" y="20788"/>
                </a:lnTo>
                <a:lnTo>
                  <a:pt x="73532" y="28828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5949822" y="1324863"/>
            <a:ext cx="13335" cy="30480"/>
          </a:xfrm>
          <a:custGeom>
            <a:avLst/>
            <a:gdLst/>
            <a:ahLst/>
            <a:cxnLst/>
            <a:rect l="l" t="t" r="r" b="b"/>
            <a:pathLst>
              <a:path w="13335" h="30480">
                <a:moveTo>
                  <a:pt x="12826" y="30352"/>
                </a:moveTo>
                <a:lnTo>
                  <a:pt x="8733" y="22824"/>
                </a:lnTo>
                <a:lnTo>
                  <a:pt x="5222" y="15271"/>
                </a:lnTo>
                <a:lnTo>
                  <a:pt x="2307" y="7671"/>
                </a:lnTo>
                <a:lnTo>
                  <a:pt x="0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 txBox="1"/>
          <p:nvPr/>
        </p:nvSpPr>
        <p:spPr>
          <a:xfrm>
            <a:off x="6026022" y="1192529"/>
            <a:ext cx="2203578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«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Мені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потрібні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лояльні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співробітники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»</a:t>
            </a:r>
            <a:endParaRPr sz="1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334" y="759353"/>
            <a:ext cx="8771331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3. </a:t>
            </a:r>
            <a:r>
              <a:rPr lang="ru-RU" dirty="0" err="1" smtClean="0"/>
              <a:t>Вхід</a:t>
            </a:r>
            <a:r>
              <a:rPr lang="ru-RU" dirty="0" smtClean="0"/>
              <a:t> в дуальное</a:t>
            </a:r>
            <a:r>
              <a:rPr lang="ru-RU" spc="-45" dirty="0" smtClean="0"/>
              <a:t> </a:t>
            </a:r>
            <a:r>
              <a:rPr lang="ru-RU" dirty="0" err="1" smtClean="0"/>
              <a:t>профнавчання</a:t>
            </a:r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28322" y="2923019"/>
            <a:ext cx="3853179" cy="1514475"/>
          </a:xfrm>
          <a:custGeom>
            <a:avLst/>
            <a:gdLst/>
            <a:ahLst/>
            <a:cxnLst/>
            <a:rect l="l" t="t" r="r" b="b"/>
            <a:pathLst>
              <a:path w="3853179" h="1514475">
                <a:moveTo>
                  <a:pt x="350658" y="498360"/>
                </a:moveTo>
                <a:lnTo>
                  <a:pt x="345445" y="465524"/>
                </a:lnTo>
                <a:lnTo>
                  <a:pt x="346427" y="433196"/>
                </a:lnTo>
                <a:lnTo>
                  <a:pt x="353345" y="401557"/>
                </a:lnTo>
                <a:lnTo>
                  <a:pt x="383952" y="341078"/>
                </a:lnTo>
                <a:lnTo>
                  <a:pt x="435196" y="285546"/>
                </a:lnTo>
                <a:lnTo>
                  <a:pt x="467909" y="260092"/>
                </a:lnTo>
                <a:lnTo>
                  <a:pt x="505005" y="236422"/>
                </a:lnTo>
                <a:lnTo>
                  <a:pt x="546225" y="214719"/>
                </a:lnTo>
                <a:lnTo>
                  <a:pt x="591309" y="195166"/>
                </a:lnTo>
                <a:lnTo>
                  <a:pt x="640000" y="177945"/>
                </a:lnTo>
                <a:lnTo>
                  <a:pt x="692037" y="163238"/>
                </a:lnTo>
                <a:lnTo>
                  <a:pt x="747163" y="151228"/>
                </a:lnTo>
                <a:lnTo>
                  <a:pt x="805118" y="142097"/>
                </a:lnTo>
                <a:lnTo>
                  <a:pt x="865643" y="136029"/>
                </a:lnTo>
                <a:lnTo>
                  <a:pt x="915726" y="133499"/>
                </a:lnTo>
                <a:lnTo>
                  <a:pt x="965764" y="133225"/>
                </a:lnTo>
                <a:lnTo>
                  <a:pt x="1015504" y="135174"/>
                </a:lnTo>
                <a:lnTo>
                  <a:pt x="1064690" y="139315"/>
                </a:lnTo>
                <a:lnTo>
                  <a:pt x="1113069" y="145617"/>
                </a:lnTo>
                <a:lnTo>
                  <a:pt x="1160387" y="154049"/>
                </a:lnTo>
                <a:lnTo>
                  <a:pt x="1206389" y="164579"/>
                </a:lnTo>
                <a:lnTo>
                  <a:pt x="1250821" y="177177"/>
                </a:lnTo>
                <a:lnTo>
                  <a:pt x="1279631" y="151778"/>
                </a:lnTo>
                <a:lnTo>
                  <a:pt x="1312997" y="128810"/>
                </a:lnTo>
                <a:lnTo>
                  <a:pt x="1350436" y="108353"/>
                </a:lnTo>
                <a:lnTo>
                  <a:pt x="1391467" y="90487"/>
                </a:lnTo>
                <a:lnTo>
                  <a:pt x="1435607" y="75291"/>
                </a:lnTo>
                <a:lnTo>
                  <a:pt x="1482374" y="62843"/>
                </a:lnTo>
                <a:lnTo>
                  <a:pt x="1531285" y="53225"/>
                </a:lnTo>
                <a:lnTo>
                  <a:pt x="1581858" y="46514"/>
                </a:lnTo>
                <a:lnTo>
                  <a:pt x="1633611" y="42791"/>
                </a:lnTo>
                <a:lnTo>
                  <a:pt x="1686061" y="42135"/>
                </a:lnTo>
                <a:lnTo>
                  <a:pt x="1738726" y="44625"/>
                </a:lnTo>
                <a:lnTo>
                  <a:pt x="1791124" y="50340"/>
                </a:lnTo>
                <a:lnTo>
                  <a:pt x="1842772" y="59361"/>
                </a:lnTo>
                <a:lnTo>
                  <a:pt x="1893187" y="71767"/>
                </a:lnTo>
                <a:lnTo>
                  <a:pt x="1951322" y="91340"/>
                </a:lnTo>
                <a:lnTo>
                  <a:pt x="2003550" y="115201"/>
                </a:lnTo>
                <a:lnTo>
                  <a:pt x="2032980" y="88684"/>
                </a:lnTo>
                <a:lnTo>
                  <a:pt x="2068428" y="65340"/>
                </a:lnTo>
                <a:lnTo>
                  <a:pt x="2109089" y="45314"/>
                </a:lnTo>
                <a:lnTo>
                  <a:pt x="2154154" y="28751"/>
                </a:lnTo>
                <a:lnTo>
                  <a:pt x="2202817" y="15793"/>
                </a:lnTo>
                <a:lnTo>
                  <a:pt x="2254270" y="6586"/>
                </a:lnTo>
                <a:lnTo>
                  <a:pt x="2307707" y="1273"/>
                </a:lnTo>
                <a:lnTo>
                  <a:pt x="2362319" y="0"/>
                </a:lnTo>
                <a:lnTo>
                  <a:pt x="2417300" y="2909"/>
                </a:lnTo>
                <a:lnTo>
                  <a:pt x="2471843" y="10147"/>
                </a:lnTo>
                <a:lnTo>
                  <a:pt x="2525139" y="21856"/>
                </a:lnTo>
                <a:lnTo>
                  <a:pt x="2563710" y="33688"/>
                </a:lnTo>
                <a:lnTo>
                  <a:pt x="2599387" y="47748"/>
                </a:lnTo>
                <a:lnTo>
                  <a:pt x="2660775" y="81927"/>
                </a:lnTo>
                <a:lnTo>
                  <a:pt x="2698424" y="60969"/>
                </a:lnTo>
                <a:lnTo>
                  <a:pt x="2739712" y="43070"/>
                </a:lnTo>
                <a:lnTo>
                  <a:pt x="2784067" y="28254"/>
                </a:lnTo>
                <a:lnTo>
                  <a:pt x="2830918" y="16545"/>
                </a:lnTo>
                <a:lnTo>
                  <a:pt x="2879692" y="7968"/>
                </a:lnTo>
                <a:lnTo>
                  <a:pt x="2929818" y="2547"/>
                </a:lnTo>
                <a:lnTo>
                  <a:pt x="2980724" y="306"/>
                </a:lnTo>
                <a:lnTo>
                  <a:pt x="3031837" y="1270"/>
                </a:lnTo>
                <a:lnTo>
                  <a:pt x="3082586" y="5462"/>
                </a:lnTo>
                <a:lnTo>
                  <a:pt x="3132399" y="12907"/>
                </a:lnTo>
                <a:lnTo>
                  <a:pt x="3180704" y="23629"/>
                </a:lnTo>
                <a:lnTo>
                  <a:pt x="3226929" y="37653"/>
                </a:lnTo>
                <a:lnTo>
                  <a:pt x="3270502" y="55003"/>
                </a:lnTo>
                <a:lnTo>
                  <a:pt x="3323184" y="83353"/>
                </a:lnTo>
                <a:lnTo>
                  <a:pt x="3365625" y="115883"/>
                </a:lnTo>
                <a:lnTo>
                  <a:pt x="3397018" y="151818"/>
                </a:lnTo>
                <a:lnTo>
                  <a:pt x="3416552" y="190385"/>
                </a:lnTo>
                <a:lnTo>
                  <a:pt x="3477631" y="201708"/>
                </a:lnTo>
                <a:lnTo>
                  <a:pt x="3533984" y="216950"/>
                </a:lnTo>
                <a:lnTo>
                  <a:pt x="3585214" y="235739"/>
                </a:lnTo>
                <a:lnTo>
                  <a:pt x="3630924" y="257704"/>
                </a:lnTo>
                <a:lnTo>
                  <a:pt x="3670715" y="282471"/>
                </a:lnTo>
                <a:lnTo>
                  <a:pt x="3704191" y="309669"/>
                </a:lnTo>
                <a:lnTo>
                  <a:pt x="3730955" y="338926"/>
                </a:lnTo>
                <a:lnTo>
                  <a:pt x="3762756" y="402125"/>
                </a:lnTo>
                <a:lnTo>
                  <a:pt x="3766999" y="435324"/>
                </a:lnTo>
                <a:lnTo>
                  <a:pt x="3762940" y="469093"/>
                </a:lnTo>
                <a:lnTo>
                  <a:pt x="3745536" y="511583"/>
                </a:lnTo>
                <a:lnTo>
                  <a:pt x="3728337" y="536587"/>
                </a:lnTo>
                <a:lnTo>
                  <a:pt x="3765593" y="565652"/>
                </a:lnTo>
                <a:lnTo>
                  <a:pt x="3796178" y="596075"/>
                </a:lnTo>
                <a:lnTo>
                  <a:pt x="3820157" y="627578"/>
                </a:lnTo>
                <a:lnTo>
                  <a:pt x="3848573" y="692721"/>
                </a:lnTo>
                <a:lnTo>
                  <a:pt x="3853145" y="725811"/>
                </a:lnTo>
                <a:lnTo>
                  <a:pt x="3851382" y="758877"/>
                </a:lnTo>
                <a:lnTo>
                  <a:pt x="3829123" y="823836"/>
                </a:lnTo>
                <a:lnTo>
                  <a:pt x="3782336" y="885393"/>
                </a:lnTo>
                <a:lnTo>
                  <a:pt x="3749913" y="914205"/>
                </a:lnTo>
                <a:lnTo>
                  <a:pt x="3711561" y="941339"/>
                </a:lnTo>
                <a:lnTo>
                  <a:pt x="3667347" y="966519"/>
                </a:lnTo>
                <a:lnTo>
                  <a:pt x="3617339" y="989469"/>
                </a:lnTo>
                <a:lnTo>
                  <a:pt x="3574996" y="1005364"/>
                </a:lnTo>
                <a:lnTo>
                  <a:pt x="3530434" y="1019224"/>
                </a:lnTo>
                <a:lnTo>
                  <a:pt x="3483910" y="1030982"/>
                </a:lnTo>
                <a:lnTo>
                  <a:pt x="3435682" y="1040570"/>
                </a:lnTo>
                <a:lnTo>
                  <a:pt x="3386008" y="1047921"/>
                </a:lnTo>
                <a:lnTo>
                  <a:pt x="3335145" y="1052969"/>
                </a:lnTo>
                <a:lnTo>
                  <a:pt x="3331196" y="1085108"/>
                </a:lnTo>
                <a:lnTo>
                  <a:pt x="3303711" y="1145824"/>
                </a:lnTo>
                <a:lnTo>
                  <a:pt x="3252707" y="1200423"/>
                </a:lnTo>
                <a:lnTo>
                  <a:pt x="3219359" y="1224915"/>
                </a:lnTo>
                <a:lnTo>
                  <a:pt x="3181301" y="1247263"/>
                </a:lnTo>
                <a:lnTo>
                  <a:pt x="3138921" y="1267260"/>
                </a:lnTo>
                <a:lnTo>
                  <a:pt x="3092610" y="1284702"/>
                </a:lnTo>
                <a:lnTo>
                  <a:pt x="3042757" y="1299384"/>
                </a:lnTo>
                <a:lnTo>
                  <a:pt x="2989751" y="1311099"/>
                </a:lnTo>
                <a:lnTo>
                  <a:pt x="2933982" y="1319644"/>
                </a:lnTo>
                <a:lnTo>
                  <a:pt x="2875841" y="1324813"/>
                </a:lnTo>
                <a:lnTo>
                  <a:pt x="2815715" y="1326400"/>
                </a:lnTo>
                <a:lnTo>
                  <a:pt x="2759031" y="1324493"/>
                </a:lnTo>
                <a:lnTo>
                  <a:pt x="2703309" y="1319282"/>
                </a:lnTo>
                <a:lnTo>
                  <a:pt x="2649057" y="1310846"/>
                </a:lnTo>
                <a:lnTo>
                  <a:pt x="2596780" y="1299264"/>
                </a:lnTo>
                <a:lnTo>
                  <a:pt x="2546983" y="1284617"/>
                </a:lnTo>
                <a:lnTo>
                  <a:pt x="2527561" y="1313932"/>
                </a:lnTo>
                <a:lnTo>
                  <a:pt x="2475056" y="1367589"/>
                </a:lnTo>
                <a:lnTo>
                  <a:pt x="2442602" y="1391749"/>
                </a:lnTo>
                <a:lnTo>
                  <a:pt x="2406433" y="1414010"/>
                </a:lnTo>
                <a:lnTo>
                  <a:pt x="2366863" y="1434281"/>
                </a:lnTo>
                <a:lnTo>
                  <a:pt x="2324206" y="1452471"/>
                </a:lnTo>
                <a:lnTo>
                  <a:pt x="2278777" y="1468489"/>
                </a:lnTo>
                <a:lnTo>
                  <a:pt x="2230891" y="1482247"/>
                </a:lnTo>
                <a:lnTo>
                  <a:pt x="2180861" y="1493651"/>
                </a:lnTo>
                <a:lnTo>
                  <a:pt x="2129002" y="1502613"/>
                </a:lnTo>
                <a:lnTo>
                  <a:pt x="2075629" y="1509041"/>
                </a:lnTo>
                <a:lnTo>
                  <a:pt x="2021056" y="1512845"/>
                </a:lnTo>
                <a:lnTo>
                  <a:pt x="1965597" y="1513934"/>
                </a:lnTo>
                <a:lnTo>
                  <a:pt x="1909566" y="1512219"/>
                </a:lnTo>
                <a:lnTo>
                  <a:pt x="1853279" y="1507607"/>
                </a:lnTo>
                <a:lnTo>
                  <a:pt x="1797048" y="1500009"/>
                </a:lnTo>
                <a:lnTo>
                  <a:pt x="1741115" y="1489254"/>
                </a:lnTo>
                <a:lnTo>
                  <a:pt x="1687736" y="1475693"/>
                </a:lnTo>
                <a:lnTo>
                  <a:pt x="1637258" y="1459460"/>
                </a:lnTo>
                <a:lnTo>
                  <a:pt x="1590029" y="1440688"/>
                </a:lnTo>
                <a:lnTo>
                  <a:pt x="1546394" y="1419510"/>
                </a:lnTo>
                <a:lnTo>
                  <a:pt x="1506700" y="1396059"/>
                </a:lnTo>
                <a:lnTo>
                  <a:pt x="1471293" y="1370469"/>
                </a:lnTo>
                <a:lnTo>
                  <a:pt x="1421781" y="1385017"/>
                </a:lnTo>
                <a:lnTo>
                  <a:pt x="1371057" y="1397174"/>
                </a:lnTo>
                <a:lnTo>
                  <a:pt x="1319363" y="1406974"/>
                </a:lnTo>
                <a:lnTo>
                  <a:pt x="1266943" y="1414447"/>
                </a:lnTo>
                <a:lnTo>
                  <a:pt x="1214040" y="1419628"/>
                </a:lnTo>
                <a:lnTo>
                  <a:pt x="1160895" y="1422547"/>
                </a:lnTo>
                <a:lnTo>
                  <a:pt x="1107753" y="1423238"/>
                </a:lnTo>
                <a:lnTo>
                  <a:pt x="1054857" y="1421734"/>
                </a:lnTo>
                <a:lnTo>
                  <a:pt x="1002448" y="1418066"/>
                </a:lnTo>
                <a:lnTo>
                  <a:pt x="950770" y="1412267"/>
                </a:lnTo>
                <a:lnTo>
                  <a:pt x="900065" y="1404370"/>
                </a:lnTo>
                <a:lnTo>
                  <a:pt x="850578" y="1394408"/>
                </a:lnTo>
                <a:lnTo>
                  <a:pt x="802549" y="1382411"/>
                </a:lnTo>
                <a:lnTo>
                  <a:pt x="756224" y="1368414"/>
                </a:lnTo>
                <a:lnTo>
                  <a:pt x="711843" y="1352449"/>
                </a:lnTo>
                <a:lnTo>
                  <a:pt x="669651" y="1334547"/>
                </a:lnTo>
                <a:lnTo>
                  <a:pt x="629889" y="1314742"/>
                </a:lnTo>
                <a:lnTo>
                  <a:pt x="592802" y="1293066"/>
                </a:lnTo>
                <a:lnTo>
                  <a:pt x="558631" y="1269551"/>
                </a:lnTo>
                <a:lnTo>
                  <a:pt x="527620" y="1244231"/>
                </a:lnTo>
                <a:lnTo>
                  <a:pt x="525143" y="1241945"/>
                </a:lnTo>
                <a:lnTo>
                  <a:pt x="522730" y="1239786"/>
                </a:lnTo>
                <a:lnTo>
                  <a:pt x="520343" y="1237500"/>
                </a:lnTo>
                <a:lnTo>
                  <a:pt x="462852" y="1238837"/>
                </a:lnTo>
                <a:lnTo>
                  <a:pt x="407023" y="1235763"/>
                </a:lnTo>
                <a:lnTo>
                  <a:pt x="353521" y="1228557"/>
                </a:lnTo>
                <a:lnTo>
                  <a:pt x="303014" y="1217500"/>
                </a:lnTo>
                <a:lnTo>
                  <a:pt x="256169" y="1202870"/>
                </a:lnTo>
                <a:lnTo>
                  <a:pt x="213653" y="1184949"/>
                </a:lnTo>
                <a:lnTo>
                  <a:pt x="176131" y="1164016"/>
                </a:lnTo>
                <a:lnTo>
                  <a:pt x="144272" y="1140351"/>
                </a:lnTo>
                <a:lnTo>
                  <a:pt x="100206" y="1085944"/>
                </a:lnTo>
                <a:lnTo>
                  <a:pt x="88690" y="1010559"/>
                </a:lnTo>
                <a:lnTo>
                  <a:pt x="106127" y="966831"/>
                </a:lnTo>
                <a:lnTo>
                  <a:pt x="140713" y="926104"/>
                </a:lnTo>
                <a:lnTo>
                  <a:pt x="191514" y="889901"/>
                </a:lnTo>
                <a:lnTo>
                  <a:pt x="134631" y="868111"/>
                </a:lnTo>
                <a:lnTo>
                  <a:pt x="87213" y="841973"/>
                </a:lnTo>
                <a:lnTo>
                  <a:pt x="49649" y="812294"/>
                </a:lnTo>
                <a:lnTo>
                  <a:pt x="22332" y="779881"/>
                </a:lnTo>
                <a:lnTo>
                  <a:pt x="5652" y="745540"/>
                </a:lnTo>
                <a:lnTo>
                  <a:pt x="0" y="710078"/>
                </a:lnTo>
                <a:lnTo>
                  <a:pt x="5766" y="674303"/>
                </a:lnTo>
                <a:lnTo>
                  <a:pt x="23343" y="639021"/>
                </a:lnTo>
                <a:lnTo>
                  <a:pt x="53120" y="605040"/>
                </a:lnTo>
                <a:lnTo>
                  <a:pt x="88040" y="578074"/>
                </a:lnTo>
                <a:lnTo>
                  <a:pt x="129856" y="554668"/>
                </a:lnTo>
                <a:lnTo>
                  <a:pt x="177635" y="535142"/>
                </a:lnTo>
                <a:lnTo>
                  <a:pt x="230444" y="519818"/>
                </a:lnTo>
                <a:lnTo>
                  <a:pt x="287350" y="509016"/>
                </a:lnTo>
                <a:lnTo>
                  <a:pt x="347420" y="503059"/>
                </a:lnTo>
                <a:lnTo>
                  <a:pt x="350658" y="498360"/>
                </a:lnTo>
                <a:close/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23964" y="3807078"/>
            <a:ext cx="226060" cy="28575"/>
          </a:xfrm>
          <a:custGeom>
            <a:avLst/>
            <a:gdLst/>
            <a:ahLst/>
            <a:cxnLst/>
            <a:rect l="l" t="t" r="r" b="b"/>
            <a:pathLst>
              <a:path w="226059" h="28575">
                <a:moveTo>
                  <a:pt x="225653" y="27940"/>
                </a:moveTo>
                <a:lnTo>
                  <a:pt x="178488" y="28362"/>
                </a:lnTo>
                <a:lnTo>
                  <a:pt x="131832" y="25712"/>
                </a:lnTo>
                <a:lnTo>
                  <a:pt x="86194" y="20057"/>
                </a:lnTo>
                <a:lnTo>
                  <a:pt x="42081" y="11464"/>
                </a:lnTo>
                <a:lnTo>
                  <a:pt x="0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49986" y="4140580"/>
            <a:ext cx="99060" cy="13335"/>
          </a:xfrm>
          <a:custGeom>
            <a:avLst/>
            <a:gdLst/>
            <a:ahLst/>
            <a:cxnLst/>
            <a:rect l="l" t="t" r="r" b="b"/>
            <a:pathLst>
              <a:path w="99059" h="13335">
                <a:moveTo>
                  <a:pt x="98729" y="0"/>
                </a:moveTo>
                <a:lnTo>
                  <a:pt x="74702" y="4619"/>
                </a:lnTo>
                <a:lnTo>
                  <a:pt x="50184" y="8382"/>
                </a:lnTo>
                <a:lnTo>
                  <a:pt x="25256" y="11287"/>
                </a:lnTo>
                <a:lnTo>
                  <a:pt x="0" y="13335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39925" y="4226433"/>
            <a:ext cx="59690" cy="60960"/>
          </a:xfrm>
          <a:custGeom>
            <a:avLst/>
            <a:gdLst/>
            <a:ahLst/>
            <a:cxnLst/>
            <a:rect l="l" t="t" r="r" b="b"/>
            <a:pathLst>
              <a:path w="59690" h="60960">
                <a:moveTo>
                  <a:pt x="59436" y="60960"/>
                </a:moveTo>
                <a:lnTo>
                  <a:pt x="42344" y="46345"/>
                </a:lnTo>
                <a:lnTo>
                  <a:pt x="26717" y="31289"/>
                </a:lnTo>
                <a:lnTo>
                  <a:pt x="12590" y="15829"/>
                </a:lnTo>
                <a:lnTo>
                  <a:pt x="0" y="0"/>
                </a:lnTo>
              </a:path>
            </a:pathLst>
          </a:custGeom>
          <a:ln w="25399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575686" y="4135373"/>
            <a:ext cx="24130" cy="67310"/>
          </a:xfrm>
          <a:custGeom>
            <a:avLst/>
            <a:gdLst/>
            <a:ahLst/>
            <a:cxnLst/>
            <a:rect l="l" t="t" r="r" b="b"/>
            <a:pathLst>
              <a:path w="24130" h="67310">
                <a:moveTo>
                  <a:pt x="23749" y="0"/>
                </a:moveTo>
                <a:lnTo>
                  <a:pt x="20323" y="16922"/>
                </a:lnTo>
                <a:lnTo>
                  <a:pt x="15208" y="33750"/>
                </a:lnTo>
                <a:lnTo>
                  <a:pt x="8425" y="50434"/>
                </a:lnTo>
                <a:lnTo>
                  <a:pt x="0" y="66928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71748" y="3722115"/>
            <a:ext cx="290195" cy="250190"/>
          </a:xfrm>
          <a:custGeom>
            <a:avLst/>
            <a:gdLst/>
            <a:ahLst/>
            <a:cxnLst/>
            <a:rect l="l" t="t" r="r" b="b"/>
            <a:pathLst>
              <a:path w="290195" h="250189">
                <a:moveTo>
                  <a:pt x="0" y="0"/>
                </a:moveTo>
                <a:lnTo>
                  <a:pt x="57013" y="17317"/>
                </a:lnTo>
                <a:lnTo>
                  <a:pt x="108746" y="38054"/>
                </a:lnTo>
                <a:lnTo>
                  <a:pt x="154803" y="61863"/>
                </a:lnTo>
                <a:lnTo>
                  <a:pt x="194786" y="88400"/>
                </a:lnTo>
                <a:lnTo>
                  <a:pt x="228297" y="117320"/>
                </a:lnTo>
                <a:lnTo>
                  <a:pt x="254940" y="148279"/>
                </a:lnTo>
                <a:lnTo>
                  <a:pt x="286032" y="214932"/>
                </a:lnTo>
                <a:lnTo>
                  <a:pt x="289687" y="249935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625977" y="3455923"/>
            <a:ext cx="128905" cy="93980"/>
          </a:xfrm>
          <a:custGeom>
            <a:avLst/>
            <a:gdLst/>
            <a:ahLst/>
            <a:cxnLst/>
            <a:rect l="l" t="t" r="r" b="b"/>
            <a:pathLst>
              <a:path w="128904" h="93979">
                <a:moveTo>
                  <a:pt x="128905" y="0"/>
                </a:moveTo>
                <a:lnTo>
                  <a:pt x="104459" y="26271"/>
                </a:lnTo>
                <a:lnTo>
                  <a:pt x="74596" y="50815"/>
                </a:lnTo>
                <a:lnTo>
                  <a:pt x="39661" y="73384"/>
                </a:lnTo>
                <a:lnTo>
                  <a:pt x="0" y="93725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445383" y="3108070"/>
            <a:ext cx="6985" cy="44450"/>
          </a:xfrm>
          <a:custGeom>
            <a:avLst/>
            <a:gdLst/>
            <a:ahLst/>
            <a:cxnLst/>
            <a:rect l="l" t="t" r="r" b="b"/>
            <a:pathLst>
              <a:path w="6985" h="44450">
                <a:moveTo>
                  <a:pt x="0" y="0"/>
                </a:moveTo>
                <a:lnTo>
                  <a:pt x="3214" y="10997"/>
                </a:lnTo>
                <a:lnTo>
                  <a:pt x="5429" y="22066"/>
                </a:lnTo>
                <a:lnTo>
                  <a:pt x="6643" y="33182"/>
                </a:lnTo>
                <a:lnTo>
                  <a:pt x="6857" y="44323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621788" y="2999994"/>
            <a:ext cx="66040" cy="56515"/>
          </a:xfrm>
          <a:custGeom>
            <a:avLst/>
            <a:gdLst/>
            <a:ahLst/>
            <a:cxnLst/>
            <a:rect l="l" t="t" r="r" b="b"/>
            <a:pathLst>
              <a:path w="66039" h="56514">
                <a:moveTo>
                  <a:pt x="0" y="56514"/>
                </a:moveTo>
                <a:lnTo>
                  <a:pt x="13658" y="41451"/>
                </a:lnTo>
                <a:lnTo>
                  <a:pt x="29257" y="26971"/>
                </a:lnTo>
                <a:lnTo>
                  <a:pt x="46737" y="13134"/>
                </a:lnTo>
                <a:lnTo>
                  <a:pt x="66039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003932" y="3034664"/>
            <a:ext cx="32384" cy="48895"/>
          </a:xfrm>
          <a:custGeom>
            <a:avLst/>
            <a:gdLst/>
            <a:ahLst/>
            <a:cxnLst/>
            <a:rect l="l" t="t" r="r" b="b"/>
            <a:pathLst>
              <a:path w="32385" h="48894">
                <a:moveTo>
                  <a:pt x="0" y="48640"/>
                </a:moveTo>
                <a:lnTo>
                  <a:pt x="5857" y="36147"/>
                </a:lnTo>
                <a:lnTo>
                  <a:pt x="13144" y="23844"/>
                </a:lnTo>
                <a:lnTo>
                  <a:pt x="21859" y="11779"/>
                </a:lnTo>
                <a:lnTo>
                  <a:pt x="32004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78636" y="3099942"/>
            <a:ext cx="116205" cy="47625"/>
          </a:xfrm>
          <a:custGeom>
            <a:avLst/>
            <a:gdLst/>
            <a:ahLst/>
            <a:cxnLst/>
            <a:rect l="l" t="t" r="r" b="b"/>
            <a:pathLst>
              <a:path w="116205" h="47625">
                <a:moveTo>
                  <a:pt x="0" y="0"/>
                </a:moveTo>
                <a:lnTo>
                  <a:pt x="30920" y="10328"/>
                </a:lnTo>
                <a:lnTo>
                  <a:pt x="60578" y="21669"/>
                </a:lnTo>
                <a:lnTo>
                  <a:pt x="88903" y="33986"/>
                </a:lnTo>
                <a:lnTo>
                  <a:pt x="115823" y="47244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78993" y="3421379"/>
            <a:ext cx="20320" cy="50165"/>
          </a:xfrm>
          <a:custGeom>
            <a:avLst/>
            <a:gdLst/>
            <a:ahLst/>
            <a:cxnLst/>
            <a:rect l="l" t="t" r="r" b="b"/>
            <a:pathLst>
              <a:path w="20320" h="50164">
                <a:moveTo>
                  <a:pt x="20205" y="49784"/>
                </a:moveTo>
                <a:lnTo>
                  <a:pt x="13782" y="37522"/>
                </a:lnTo>
                <a:lnTo>
                  <a:pt x="8269" y="25130"/>
                </a:lnTo>
                <a:lnTo>
                  <a:pt x="3673" y="12618"/>
                </a:lnTo>
                <a:lnTo>
                  <a:pt x="0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783203" y="2910713"/>
            <a:ext cx="106680" cy="59055"/>
          </a:xfrm>
          <a:custGeom>
            <a:avLst/>
            <a:gdLst/>
            <a:ahLst/>
            <a:cxnLst/>
            <a:rect l="l" t="t" r="r" b="b"/>
            <a:pathLst>
              <a:path w="106679" h="59055">
                <a:moveTo>
                  <a:pt x="0" y="29463"/>
                </a:moveTo>
                <a:lnTo>
                  <a:pt x="4190" y="18002"/>
                </a:lnTo>
                <a:lnTo>
                  <a:pt x="15620" y="8636"/>
                </a:lnTo>
                <a:lnTo>
                  <a:pt x="32575" y="2317"/>
                </a:lnTo>
                <a:lnTo>
                  <a:pt x="53339" y="0"/>
                </a:lnTo>
                <a:lnTo>
                  <a:pt x="74104" y="2317"/>
                </a:lnTo>
                <a:lnTo>
                  <a:pt x="91059" y="8636"/>
                </a:lnTo>
                <a:lnTo>
                  <a:pt x="102489" y="18002"/>
                </a:lnTo>
                <a:lnTo>
                  <a:pt x="106680" y="29463"/>
                </a:lnTo>
                <a:lnTo>
                  <a:pt x="102489" y="40999"/>
                </a:lnTo>
                <a:lnTo>
                  <a:pt x="91059" y="50403"/>
                </a:lnTo>
                <a:lnTo>
                  <a:pt x="74104" y="56735"/>
                </a:lnTo>
                <a:lnTo>
                  <a:pt x="53339" y="59054"/>
                </a:lnTo>
                <a:lnTo>
                  <a:pt x="32575" y="56735"/>
                </a:lnTo>
                <a:lnTo>
                  <a:pt x="15621" y="50403"/>
                </a:lnTo>
                <a:lnTo>
                  <a:pt x="4191" y="40999"/>
                </a:lnTo>
                <a:lnTo>
                  <a:pt x="0" y="29463"/>
                </a:lnTo>
                <a:close/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501390" y="2640838"/>
            <a:ext cx="242570" cy="93980"/>
          </a:xfrm>
          <a:custGeom>
            <a:avLst/>
            <a:gdLst/>
            <a:ahLst/>
            <a:cxnLst/>
            <a:rect l="l" t="t" r="r" b="b"/>
            <a:pathLst>
              <a:path w="242570" h="93980">
                <a:moveTo>
                  <a:pt x="0" y="46862"/>
                </a:moveTo>
                <a:lnTo>
                  <a:pt x="9519" y="28610"/>
                </a:lnTo>
                <a:lnTo>
                  <a:pt x="35480" y="13715"/>
                </a:lnTo>
                <a:lnTo>
                  <a:pt x="73991" y="3679"/>
                </a:lnTo>
                <a:lnTo>
                  <a:pt x="121158" y="0"/>
                </a:lnTo>
                <a:lnTo>
                  <a:pt x="168324" y="3679"/>
                </a:lnTo>
                <a:lnTo>
                  <a:pt x="206835" y="13715"/>
                </a:lnTo>
                <a:lnTo>
                  <a:pt x="232796" y="28610"/>
                </a:lnTo>
                <a:lnTo>
                  <a:pt x="242315" y="46862"/>
                </a:lnTo>
                <a:lnTo>
                  <a:pt x="232796" y="65041"/>
                </a:lnTo>
                <a:lnTo>
                  <a:pt x="206835" y="79898"/>
                </a:lnTo>
                <a:lnTo>
                  <a:pt x="168324" y="89921"/>
                </a:lnTo>
                <a:lnTo>
                  <a:pt x="121158" y="93599"/>
                </a:lnTo>
                <a:lnTo>
                  <a:pt x="73991" y="89921"/>
                </a:lnTo>
                <a:lnTo>
                  <a:pt x="35480" y="79898"/>
                </a:lnTo>
                <a:lnTo>
                  <a:pt x="9519" y="65041"/>
                </a:lnTo>
                <a:lnTo>
                  <a:pt x="0" y="46862"/>
                </a:lnTo>
                <a:close/>
              </a:path>
            </a:pathLst>
          </a:custGeom>
          <a:ln w="25399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17935" y="1755563"/>
            <a:ext cx="3530600" cy="1069975"/>
          </a:xfrm>
          <a:custGeom>
            <a:avLst/>
            <a:gdLst/>
            <a:ahLst/>
            <a:cxnLst/>
            <a:rect l="l" t="t" r="r" b="b"/>
            <a:pathLst>
              <a:path w="3530600" h="1069975">
                <a:moveTo>
                  <a:pt x="320581" y="352128"/>
                </a:moveTo>
                <a:lnTo>
                  <a:pt x="315518" y="323622"/>
                </a:lnTo>
                <a:lnTo>
                  <a:pt x="318970" y="295707"/>
                </a:lnTo>
                <a:lnTo>
                  <a:pt x="330495" y="268623"/>
                </a:lnTo>
                <a:lnTo>
                  <a:pt x="375998" y="217902"/>
                </a:lnTo>
                <a:lnTo>
                  <a:pt x="409090" y="194744"/>
                </a:lnTo>
                <a:lnTo>
                  <a:pt x="448487" y="173374"/>
                </a:lnTo>
                <a:lnTo>
                  <a:pt x="493746" y="154031"/>
                </a:lnTo>
                <a:lnTo>
                  <a:pt x="544424" y="136954"/>
                </a:lnTo>
                <a:lnTo>
                  <a:pt x="600080" y="122383"/>
                </a:lnTo>
                <a:lnTo>
                  <a:pt x="660271" y="110557"/>
                </a:lnTo>
                <a:lnTo>
                  <a:pt x="724554" y="101714"/>
                </a:lnTo>
                <a:lnTo>
                  <a:pt x="792488" y="96096"/>
                </a:lnTo>
                <a:lnTo>
                  <a:pt x="844927" y="94201"/>
                </a:lnTo>
                <a:lnTo>
                  <a:pt x="897277" y="94378"/>
                </a:lnTo>
                <a:lnTo>
                  <a:pt x="949189" y="96595"/>
                </a:lnTo>
                <a:lnTo>
                  <a:pt x="1000312" y="100826"/>
                </a:lnTo>
                <a:lnTo>
                  <a:pt x="1050294" y="107041"/>
                </a:lnTo>
                <a:lnTo>
                  <a:pt x="1098785" y="115210"/>
                </a:lnTo>
                <a:lnTo>
                  <a:pt x="1145434" y="125306"/>
                </a:lnTo>
                <a:lnTo>
                  <a:pt x="1176652" y="104516"/>
                </a:lnTo>
                <a:lnTo>
                  <a:pt x="1213449" y="86084"/>
                </a:lnTo>
                <a:lnTo>
                  <a:pt x="1255126" y="70098"/>
                </a:lnTo>
                <a:lnTo>
                  <a:pt x="1300981" y="56646"/>
                </a:lnTo>
                <a:lnTo>
                  <a:pt x="1350312" y="45814"/>
                </a:lnTo>
                <a:lnTo>
                  <a:pt x="1402418" y="37691"/>
                </a:lnTo>
                <a:lnTo>
                  <a:pt x="1456599" y="32365"/>
                </a:lnTo>
                <a:lnTo>
                  <a:pt x="1512153" y="29924"/>
                </a:lnTo>
                <a:lnTo>
                  <a:pt x="1568379" y="30454"/>
                </a:lnTo>
                <a:lnTo>
                  <a:pt x="1624577" y="34045"/>
                </a:lnTo>
                <a:lnTo>
                  <a:pt x="1680043" y="40783"/>
                </a:lnTo>
                <a:lnTo>
                  <a:pt x="1734079" y="50757"/>
                </a:lnTo>
                <a:lnTo>
                  <a:pt x="1787403" y="64647"/>
                </a:lnTo>
                <a:lnTo>
                  <a:pt x="1835298" y="81491"/>
                </a:lnTo>
                <a:lnTo>
                  <a:pt x="1865248" y="60981"/>
                </a:lnTo>
                <a:lnTo>
                  <a:pt x="1901788" y="43204"/>
                </a:lnTo>
                <a:lnTo>
                  <a:pt x="1943933" y="28293"/>
                </a:lnTo>
                <a:lnTo>
                  <a:pt x="1990699" y="16383"/>
                </a:lnTo>
                <a:lnTo>
                  <a:pt x="2041101" y="7608"/>
                </a:lnTo>
                <a:lnTo>
                  <a:pt x="2094155" y="2102"/>
                </a:lnTo>
                <a:lnTo>
                  <a:pt x="2148877" y="0"/>
                </a:lnTo>
                <a:lnTo>
                  <a:pt x="2204281" y="1434"/>
                </a:lnTo>
                <a:lnTo>
                  <a:pt x="2259383" y="6539"/>
                </a:lnTo>
                <a:lnTo>
                  <a:pt x="2313199" y="15451"/>
                </a:lnTo>
                <a:lnTo>
                  <a:pt x="2381160" y="33770"/>
                </a:lnTo>
                <a:lnTo>
                  <a:pt x="2437405" y="57996"/>
                </a:lnTo>
                <a:lnTo>
                  <a:pt x="2474957" y="42048"/>
                </a:lnTo>
                <a:lnTo>
                  <a:pt x="2516368" y="28636"/>
                </a:lnTo>
                <a:lnTo>
                  <a:pt x="2560972" y="17782"/>
                </a:lnTo>
                <a:lnTo>
                  <a:pt x="2608102" y="9510"/>
                </a:lnTo>
                <a:lnTo>
                  <a:pt x="2657093" y="3841"/>
                </a:lnTo>
                <a:lnTo>
                  <a:pt x="2707280" y="798"/>
                </a:lnTo>
                <a:lnTo>
                  <a:pt x="2757995" y="403"/>
                </a:lnTo>
                <a:lnTo>
                  <a:pt x="2808574" y="2680"/>
                </a:lnTo>
                <a:lnTo>
                  <a:pt x="2858350" y="7650"/>
                </a:lnTo>
                <a:lnTo>
                  <a:pt x="2906658" y="15336"/>
                </a:lnTo>
                <a:lnTo>
                  <a:pt x="2952831" y="25760"/>
                </a:lnTo>
                <a:lnTo>
                  <a:pt x="2996205" y="38946"/>
                </a:lnTo>
                <a:lnTo>
                  <a:pt x="3044463" y="58978"/>
                </a:lnTo>
                <a:lnTo>
                  <a:pt x="3083374" y="81951"/>
                </a:lnTo>
                <a:lnTo>
                  <a:pt x="3112166" y="107329"/>
                </a:lnTo>
                <a:lnTo>
                  <a:pt x="3130063" y="134577"/>
                </a:lnTo>
                <a:lnTo>
                  <a:pt x="3196709" y="144498"/>
                </a:lnTo>
                <a:lnTo>
                  <a:pt x="3257013" y="158339"/>
                </a:lnTo>
                <a:lnTo>
                  <a:pt x="3310346" y="175643"/>
                </a:lnTo>
                <a:lnTo>
                  <a:pt x="3356080" y="195957"/>
                </a:lnTo>
                <a:lnTo>
                  <a:pt x="3393588" y="218825"/>
                </a:lnTo>
                <a:lnTo>
                  <a:pt x="3441412" y="270404"/>
                </a:lnTo>
                <a:lnTo>
                  <a:pt x="3450473" y="298205"/>
                </a:lnTo>
                <a:lnTo>
                  <a:pt x="3448795" y="326741"/>
                </a:lnTo>
                <a:lnTo>
                  <a:pt x="3431493" y="361534"/>
                </a:lnTo>
                <a:lnTo>
                  <a:pt x="3415813" y="379179"/>
                </a:lnTo>
                <a:lnTo>
                  <a:pt x="3457521" y="405004"/>
                </a:lnTo>
                <a:lnTo>
                  <a:pt x="3489699" y="432253"/>
                </a:lnTo>
                <a:lnTo>
                  <a:pt x="3512468" y="460544"/>
                </a:lnTo>
                <a:lnTo>
                  <a:pt x="3525950" y="489495"/>
                </a:lnTo>
                <a:lnTo>
                  <a:pt x="3530267" y="518724"/>
                </a:lnTo>
                <a:lnTo>
                  <a:pt x="3525541" y="547850"/>
                </a:lnTo>
                <a:lnTo>
                  <a:pt x="3489445" y="604270"/>
                </a:lnTo>
                <a:lnTo>
                  <a:pt x="3458318" y="630799"/>
                </a:lnTo>
                <a:lnTo>
                  <a:pt x="3418635" y="655700"/>
                </a:lnTo>
                <a:lnTo>
                  <a:pt x="3370517" y="678592"/>
                </a:lnTo>
                <a:lnTo>
                  <a:pt x="3314086" y="699092"/>
                </a:lnTo>
                <a:lnTo>
                  <a:pt x="3267260" y="712399"/>
                </a:lnTo>
                <a:lnTo>
                  <a:pt x="3217582" y="723622"/>
                </a:lnTo>
                <a:lnTo>
                  <a:pt x="3165459" y="732687"/>
                </a:lnTo>
                <a:lnTo>
                  <a:pt x="3111300" y="739520"/>
                </a:lnTo>
                <a:lnTo>
                  <a:pt x="3055514" y="744050"/>
                </a:lnTo>
                <a:lnTo>
                  <a:pt x="3050674" y="770435"/>
                </a:lnTo>
                <a:lnTo>
                  <a:pt x="3016894" y="819664"/>
                </a:lnTo>
                <a:lnTo>
                  <a:pt x="2954761" y="862633"/>
                </a:lnTo>
                <a:lnTo>
                  <a:pt x="2914480" y="881194"/>
                </a:lnTo>
                <a:lnTo>
                  <a:pt x="2868812" y="897497"/>
                </a:lnTo>
                <a:lnTo>
                  <a:pt x="2818325" y="911313"/>
                </a:lnTo>
                <a:lnTo>
                  <a:pt x="2763584" y="922411"/>
                </a:lnTo>
                <a:lnTo>
                  <a:pt x="2705158" y="930560"/>
                </a:lnTo>
                <a:lnTo>
                  <a:pt x="2643614" y="935530"/>
                </a:lnTo>
                <a:lnTo>
                  <a:pt x="2579518" y="937090"/>
                </a:lnTo>
                <a:lnTo>
                  <a:pt x="2527536" y="935757"/>
                </a:lnTo>
                <a:lnTo>
                  <a:pt x="2476451" y="932095"/>
                </a:lnTo>
                <a:lnTo>
                  <a:pt x="2426731" y="926153"/>
                </a:lnTo>
                <a:lnTo>
                  <a:pt x="2378846" y="917981"/>
                </a:lnTo>
                <a:lnTo>
                  <a:pt x="2333265" y="907626"/>
                </a:lnTo>
                <a:lnTo>
                  <a:pt x="2312756" y="931017"/>
                </a:lnTo>
                <a:lnTo>
                  <a:pt x="2255858" y="973241"/>
                </a:lnTo>
                <a:lnTo>
                  <a:pt x="2220308" y="991887"/>
                </a:lnTo>
                <a:lnTo>
                  <a:pt x="2180583" y="1008765"/>
                </a:lnTo>
                <a:lnTo>
                  <a:pt x="2137102" y="1023781"/>
                </a:lnTo>
                <a:lnTo>
                  <a:pt x="2090284" y="1036842"/>
                </a:lnTo>
                <a:lnTo>
                  <a:pt x="2040549" y="1047856"/>
                </a:lnTo>
                <a:lnTo>
                  <a:pt x="1988317" y="1056728"/>
                </a:lnTo>
                <a:lnTo>
                  <a:pt x="1934005" y="1063365"/>
                </a:lnTo>
                <a:lnTo>
                  <a:pt x="1878034" y="1067675"/>
                </a:lnTo>
                <a:lnTo>
                  <a:pt x="1820823" y="1069564"/>
                </a:lnTo>
                <a:lnTo>
                  <a:pt x="1762791" y="1068938"/>
                </a:lnTo>
                <a:lnTo>
                  <a:pt x="1704357" y="1065705"/>
                </a:lnTo>
                <a:lnTo>
                  <a:pt x="1645941" y="1059772"/>
                </a:lnTo>
                <a:lnTo>
                  <a:pt x="1586377" y="1050749"/>
                </a:lnTo>
                <a:lnTo>
                  <a:pt x="1530070" y="1039028"/>
                </a:lnTo>
                <a:lnTo>
                  <a:pt x="1477523" y="1024767"/>
                </a:lnTo>
                <a:lnTo>
                  <a:pt x="1429241" y="1008125"/>
                </a:lnTo>
                <a:lnTo>
                  <a:pt x="1385729" y="989260"/>
                </a:lnTo>
                <a:lnTo>
                  <a:pt x="1347491" y="968332"/>
                </a:lnTo>
                <a:lnTo>
                  <a:pt x="1296999" y="979642"/>
                </a:lnTo>
                <a:lnTo>
                  <a:pt x="1245168" y="988872"/>
                </a:lnTo>
                <a:lnTo>
                  <a:pt x="1192303" y="996052"/>
                </a:lnTo>
                <a:lnTo>
                  <a:pt x="1138709" y="1001214"/>
                </a:lnTo>
                <a:lnTo>
                  <a:pt x="1084691" y="1004389"/>
                </a:lnTo>
                <a:lnTo>
                  <a:pt x="1030554" y="1005608"/>
                </a:lnTo>
                <a:lnTo>
                  <a:pt x="976604" y="1004903"/>
                </a:lnTo>
                <a:lnTo>
                  <a:pt x="923146" y="1002304"/>
                </a:lnTo>
                <a:lnTo>
                  <a:pt x="870485" y="997843"/>
                </a:lnTo>
                <a:lnTo>
                  <a:pt x="818926" y="991551"/>
                </a:lnTo>
                <a:lnTo>
                  <a:pt x="768774" y="983460"/>
                </a:lnTo>
                <a:lnTo>
                  <a:pt x="720335" y="973600"/>
                </a:lnTo>
                <a:lnTo>
                  <a:pt x="673913" y="962002"/>
                </a:lnTo>
                <a:lnTo>
                  <a:pt x="629814" y="948699"/>
                </a:lnTo>
                <a:lnTo>
                  <a:pt x="588342" y="933721"/>
                </a:lnTo>
                <a:lnTo>
                  <a:pt x="549804" y="917100"/>
                </a:lnTo>
                <a:lnTo>
                  <a:pt x="514504" y="898866"/>
                </a:lnTo>
                <a:lnTo>
                  <a:pt x="480487" y="877527"/>
                </a:lnTo>
                <a:lnTo>
                  <a:pt x="476080" y="874352"/>
                </a:lnTo>
                <a:lnTo>
                  <a:pt x="411876" y="875070"/>
                </a:lnTo>
                <a:lnTo>
                  <a:pt x="350149" y="871201"/>
                </a:lnTo>
                <a:lnTo>
                  <a:pt x="292014" y="863105"/>
                </a:lnTo>
                <a:lnTo>
                  <a:pt x="238588" y="851142"/>
                </a:lnTo>
                <a:lnTo>
                  <a:pt x="190985" y="835674"/>
                </a:lnTo>
                <a:lnTo>
                  <a:pt x="150321" y="817060"/>
                </a:lnTo>
                <a:lnTo>
                  <a:pt x="117713" y="795662"/>
                </a:lnTo>
                <a:lnTo>
                  <a:pt x="81123" y="745955"/>
                </a:lnTo>
                <a:lnTo>
                  <a:pt x="80532" y="714032"/>
                </a:lnTo>
                <a:lnTo>
                  <a:pt x="96514" y="683169"/>
                </a:lnTo>
                <a:lnTo>
                  <a:pt x="128209" y="654425"/>
                </a:lnTo>
                <a:lnTo>
                  <a:pt x="174760" y="628861"/>
                </a:lnTo>
                <a:lnTo>
                  <a:pt x="116722" y="611273"/>
                </a:lnTo>
                <a:lnTo>
                  <a:pt x="69717" y="589907"/>
                </a:lnTo>
                <a:lnTo>
                  <a:pt x="34255" y="565571"/>
                </a:lnTo>
                <a:lnTo>
                  <a:pt x="10846" y="539072"/>
                </a:lnTo>
                <a:lnTo>
                  <a:pt x="0" y="511214"/>
                </a:lnTo>
                <a:lnTo>
                  <a:pt x="2226" y="482807"/>
                </a:lnTo>
                <a:lnTo>
                  <a:pt x="47938" y="427566"/>
                </a:lnTo>
                <a:lnTo>
                  <a:pt x="118256" y="391935"/>
                </a:lnTo>
                <a:lnTo>
                  <a:pt x="162038" y="378131"/>
                </a:lnTo>
                <a:lnTo>
                  <a:pt x="210427" y="367311"/>
                </a:lnTo>
                <a:lnTo>
                  <a:pt x="262570" y="359709"/>
                </a:lnTo>
                <a:lnTo>
                  <a:pt x="317610" y="355557"/>
                </a:lnTo>
                <a:lnTo>
                  <a:pt x="320581" y="352128"/>
                </a:lnTo>
                <a:close/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96480" y="2380233"/>
            <a:ext cx="207010" cy="20320"/>
          </a:xfrm>
          <a:custGeom>
            <a:avLst/>
            <a:gdLst/>
            <a:ahLst/>
            <a:cxnLst/>
            <a:rect l="l" t="t" r="r" b="b"/>
            <a:pathLst>
              <a:path w="207009" h="20319">
                <a:moveTo>
                  <a:pt x="206768" y="19685"/>
                </a:moveTo>
                <a:lnTo>
                  <a:pt x="152801" y="19752"/>
                </a:lnTo>
                <a:lnTo>
                  <a:pt x="99745" y="16414"/>
                </a:lnTo>
                <a:lnTo>
                  <a:pt x="48509" y="9790"/>
                </a:lnTo>
                <a:lnTo>
                  <a:pt x="0" y="0"/>
                </a:lnTo>
              </a:path>
            </a:pathLst>
          </a:custGeom>
          <a:ln w="25399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95222" y="2615819"/>
            <a:ext cx="90805" cy="9525"/>
          </a:xfrm>
          <a:custGeom>
            <a:avLst/>
            <a:gdLst/>
            <a:ahLst/>
            <a:cxnLst/>
            <a:rect l="l" t="t" r="r" b="b"/>
            <a:pathLst>
              <a:path w="90805" h="9525">
                <a:moveTo>
                  <a:pt x="90474" y="0"/>
                </a:moveTo>
                <a:lnTo>
                  <a:pt x="68460" y="3236"/>
                </a:lnTo>
                <a:lnTo>
                  <a:pt x="45994" y="5889"/>
                </a:lnTo>
                <a:lnTo>
                  <a:pt x="23150" y="7947"/>
                </a:lnTo>
                <a:lnTo>
                  <a:pt x="0" y="9397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710689" y="2676398"/>
            <a:ext cx="54610" cy="43180"/>
          </a:xfrm>
          <a:custGeom>
            <a:avLst/>
            <a:gdLst/>
            <a:ahLst/>
            <a:cxnLst/>
            <a:rect l="l" t="t" r="r" b="b"/>
            <a:pathLst>
              <a:path w="54610" h="43180">
                <a:moveTo>
                  <a:pt x="54610" y="43179"/>
                </a:moveTo>
                <a:lnTo>
                  <a:pt x="38897" y="32843"/>
                </a:lnTo>
                <a:lnTo>
                  <a:pt x="24542" y="22209"/>
                </a:lnTo>
                <a:lnTo>
                  <a:pt x="11568" y="11265"/>
                </a:lnTo>
                <a:lnTo>
                  <a:pt x="0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751454" y="2612135"/>
            <a:ext cx="22225" cy="47625"/>
          </a:xfrm>
          <a:custGeom>
            <a:avLst/>
            <a:gdLst/>
            <a:ahLst/>
            <a:cxnLst/>
            <a:rect l="l" t="t" r="r" b="b"/>
            <a:pathLst>
              <a:path w="22225" h="47625">
                <a:moveTo>
                  <a:pt x="21843" y="0"/>
                </a:moveTo>
                <a:lnTo>
                  <a:pt x="18627" y="11971"/>
                </a:lnTo>
                <a:lnTo>
                  <a:pt x="13922" y="23860"/>
                </a:lnTo>
                <a:lnTo>
                  <a:pt x="7717" y="35629"/>
                </a:lnTo>
                <a:lnTo>
                  <a:pt x="0" y="47243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205988" y="2320163"/>
            <a:ext cx="265430" cy="177165"/>
          </a:xfrm>
          <a:custGeom>
            <a:avLst/>
            <a:gdLst/>
            <a:ahLst/>
            <a:cxnLst/>
            <a:rect l="l" t="t" r="r" b="b"/>
            <a:pathLst>
              <a:path w="265429" h="177164">
                <a:moveTo>
                  <a:pt x="0" y="0"/>
                </a:moveTo>
                <a:lnTo>
                  <a:pt x="66328" y="16203"/>
                </a:lnTo>
                <a:lnTo>
                  <a:pt x="124478" y="36277"/>
                </a:lnTo>
                <a:lnTo>
                  <a:pt x="173676" y="59705"/>
                </a:lnTo>
                <a:lnTo>
                  <a:pt x="213145" y="85973"/>
                </a:lnTo>
                <a:lnTo>
                  <a:pt x="242110" y="114564"/>
                </a:lnTo>
                <a:lnTo>
                  <a:pt x="259797" y="144964"/>
                </a:lnTo>
                <a:lnTo>
                  <a:pt x="265429" y="176657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713860" y="2132076"/>
            <a:ext cx="118745" cy="66675"/>
          </a:xfrm>
          <a:custGeom>
            <a:avLst/>
            <a:gdLst/>
            <a:ahLst/>
            <a:cxnLst/>
            <a:rect l="l" t="t" r="r" b="b"/>
            <a:pathLst>
              <a:path w="118745" h="66675">
                <a:moveTo>
                  <a:pt x="118237" y="0"/>
                </a:moveTo>
                <a:lnTo>
                  <a:pt x="95779" y="18591"/>
                </a:lnTo>
                <a:lnTo>
                  <a:pt x="68405" y="35956"/>
                </a:lnTo>
                <a:lnTo>
                  <a:pt x="36387" y="51917"/>
                </a:lnTo>
                <a:lnTo>
                  <a:pt x="0" y="66294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548507" y="1886330"/>
            <a:ext cx="6350" cy="31750"/>
          </a:xfrm>
          <a:custGeom>
            <a:avLst/>
            <a:gdLst/>
            <a:ahLst/>
            <a:cxnLst/>
            <a:rect l="l" t="t" r="r" b="b"/>
            <a:pathLst>
              <a:path w="6350" h="31750">
                <a:moveTo>
                  <a:pt x="0" y="0"/>
                </a:moveTo>
                <a:lnTo>
                  <a:pt x="2901" y="7812"/>
                </a:lnTo>
                <a:lnTo>
                  <a:pt x="4921" y="15636"/>
                </a:lnTo>
                <a:lnTo>
                  <a:pt x="6036" y="23485"/>
                </a:lnTo>
                <a:lnTo>
                  <a:pt x="6222" y="31369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793745" y="1810004"/>
            <a:ext cx="60960" cy="40005"/>
          </a:xfrm>
          <a:custGeom>
            <a:avLst/>
            <a:gdLst/>
            <a:ahLst/>
            <a:cxnLst/>
            <a:rect l="l" t="t" r="r" b="b"/>
            <a:pathLst>
              <a:path w="60960" h="40005">
                <a:moveTo>
                  <a:pt x="0" y="39878"/>
                </a:moveTo>
                <a:lnTo>
                  <a:pt x="12465" y="29289"/>
                </a:lnTo>
                <a:lnTo>
                  <a:pt x="26765" y="19081"/>
                </a:lnTo>
                <a:lnTo>
                  <a:pt x="42826" y="9302"/>
                </a:lnTo>
                <a:lnTo>
                  <a:pt x="60579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227452" y="1834514"/>
            <a:ext cx="29845" cy="34925"/>
          </a:xfrm>
          <a:custGeom>
            <a:avLst/>
            <a:gdLst/>
            <a:ahLst/>
            <a:cxnLst/>
            <a:rect l="l" t="t" r="r" b="b"/>
            <a:pathLst>
              <a:path w="29844" h="34925">
                <a:moveTo>
                  <a:pt x="0" y="34417"/>
                </a:moveTo>
                <a:lnTo>
                  <a:pt x="5405" y="25538"/>
                </a:lnTo>
                <a:lnTo>
                  <a:pt x="12096" y="16827"/>
                </a:lnTo>
                <a:lnTo>
                  <a:pt x="20073" y="8306"/>
                </a:lnTo>
                <a:lnTo>
                  <a:pt x="29337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562988" y="1880616"/>
            <a:ext cx="106045" cy="33655"/>
          </a:xfrm>
          <a:custGeom>
            <a:avLst/>
            <a:gdLst/>
            <a:ahLst/>
            <a:cxnLst/>
            <a:rect l="l" t="t" r="r" b="b"/>
            <a:pathLst>
              <a:path w="106044" h="33655">
                <a:moveTo>
                  <a:pt x="0" y="0"/>
                </a:moveTo>
                <a:lnTo>
                  <a:pt x="28321" y="7308"/>
                </a:lnTo>
                <a:lnTo>
                  <a:pt x="55499" y="15319"/>
                </a:lnTo>
                <a:lnTo>
                  <a:pt x="81438" y="24020"/>
                </a:lnTo>
                <a:lnTo>
                  <a:pt x="106044" y="3340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38530" y="2107692"/>
            <a:ext cx="19050" cy="35560"/>
          </a:xfrm>
          <a:custGeom>
            <a:avLst/>
            <a:gdLst/>
            <a:ahLst/>
            <a:cxnLst/>
            <a:rect l="l" t="t" r="r" b="b"/>
            <a:pathLst>
              <a:path w="19050" h="35560">
                <a:moveTo>
                  <a:pt x="18516" y="35179"/>
                </a:moveTo>
                <a:lnTo>
                  <a:pt x="12628" y="26485"/>
                </a:lnTo>
                <a:lnTo>
                  <a:pt x="7577" y="17732"/>
                </a:lnTo>
                <a:lnTo>
                  <a:pt x="3366" y="8907"/>
                </a:lnTo>
                <a:lnTo>
                  <a:pt x="0" y="0"/>
                </a:lnTo>
              </a:path>
            </a:pathLst>
          </a:custGeom>
          <a:ln w="25399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685800" y="2057400"/>
            <a:ext cx="298577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«Нам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потрібні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кваліфіковані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фахівці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для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зростання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5" dirty="0" err="1" smtClean="0">
                <a:solidFill>
                  <a:srgbClr val="585858"/>
                </a:solidFill>
                <a:cs typeface="Calibri"/>
              </a:rPr>
              <a:t>розвитку</a:t>
            </a:r>
            <a:r>
              <a:rPr lang="ru-RU" sz="1600" spc="-5" dirty="0" smtClean="0">
                <a:solidFill>
                  <a:srgbClr val="585858"/>
                </a:solidFill>
                <a:cs typeface="Calibri"/>
              </a:rPr>
              <a:t>.»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8831" y="4533879"/>
            <a:ext cx="3248660" cy="1782445"/>
          </a:xfrm>
          <a:custGeom>
            <a:avLst/>
            <a:gdLst/>
            <a:ahLst/>
            <a:cxnLst/>
            <a:rect l="l" t="t" r="r" b="b"/>
            <a:pathLst>
              <a:path w="3248660" h="1782445">
                <a:moveTo>
                  <a:pt x="295627" y="586761"/>
                </a:moveTo>
                <a:lnTo>
                  <a:pt x="291127" y="545544"/>
                </a:lnTo>
                <a:lnTo>
                  <a:pt x="292552" y="505025"/>
                </a:lnTo>
                <a:lnTo>
                  <a:pt x="299638" y="465463"/>
                </a:lnTo>
                <a:lnTo>
                  <a:pt x="312120" y="427120"/>
                </a:lnTo>
                <a:lnTo>
                  <a:pt x="329733" y="390254"/>
                </a:lnTo>
                <a:lnTo>
                  <a:pt x="352212" y="355127"/>
                </a:lnTo>
                <a:lnTo>
                  <a:pt x="379292" y="321998"/>
                </a:lnTo>
                <a:lnTo>
                  <a:pt x="410708" y="291129"/>
                </a:lnTo>
                <a:lnTo>
                  <a:pt x="446196" y="262780"/>
                </a:lnTo>
                <a:lnTo>
                  <a:pt x="485490" y="237210"/>
                </a:lnTo>
                <a:lnTo>
                  <a:pt x="528327" y="214680"/>
                </a:lnTo>
                <a:lnTo>
                  <a:pt x="574439" y="195450"/>
                </a:lnTo>
                <a:lnTo>
                  <a:pt x="623564" y="179781"/>
                </a:lnTo>
                <a:lnTo>
                  <a:pt x="675436" y="167934"/>
                </a:lnTo>
                <a:lnTo>
                  <a:pt x="729790" y="160168"/>
                </a:lnTo>
                <a:lnTo>
                  <a:pt x="778048" y="157010"/>
                </a:lnTo>
                <a:lnTo>
                  <a:pt x="826216" y="157300"/>
                </a:lnTo>
                <a:lnTo>
                  <a:pt x="873975" y="160987"/>
                </a:lnTo>
                <a:lnTo>
                  <a:pt x="921004" y="168020"/>
                </a:lnTo>
                <a:lnTo>
                  <a:pt x="966984" y="178347"/>
                </a:lnTo>
                <a:lnTo>
                  <a:pt x="1011595" y="191918"/>
                </a:lnTo>
                <a:lnTo>
                  <a:pt x="1054516" y="208682"/>
                </a:lnTo>
                <a:lnTo>
                  <a:pt x="1080839" y="176602"/>
                </a:lnTo>
                <a:lnTo>
                  <a:pt x="1111581" y="147850"/>
                </a:lnTo>
                <a:lnTo>
                  <a:pt x="1146234" y="122542"/>
                </a:lnTo>
                <a:lnTo>
                  <a:pt x="1184291" y="100796"/>
                </a:lnTo>
                <a:lnTo>
                  <a:pt x="1225242" y="82726"/>
                </a:lnTo>
                <a:lnTo>
                  <a:pt x="1268581" y="68452"/>
                </a:lnTo>
                <a:lnTo>
                  <a:pt x="1313799" y="58089"/>
                </a:lnTo>
                <a:lnTo>
                  <a:pt x="1360389" y="51755"/>
                </a:lnTo>
                <a:lnTo>
                  <a:pt x="1407842" y="49566"/>
                </a:lnTo>
                <a:lnTo>
                  <a:pt x="1455651" y="51640"/>
                </a:lnTo>
                <a:lnTo>
                  <a:pt x="1503308" y="58092"/>
                </a:lnTo>
                <a:lnTo>
                  <a:pt x="1550304" y="69041"/>
                </a:lnTo>
                <a:lnTo>
                  <a:pt x="1596133" y="84603"/>
                </a:lnTo>
                <a:lnTo>
                  <a:pt x="1645107" y="107669"/>
                </a:lnTo>
                <a:lnTo>
                  <a:pt x="1689224" y="135784"/>
                </a:lnTo>
                <a:lnTo>
                  <a:pt x="1716787" y="101630"/>
                </a:lnTo>
                <a:lnTo>
                  <a:pt x="1750408" y="72017"/>
                </a:lnTo>
                <a:lnTo>
                  <a:pt x="1789183" y="47171"/>
                </a:lnTo>
                <a:lnTo>
                  <a:pt x="1832203" y="27319"/>
                </a:lnTo>
                <a:lnTo>
                  <a:pt x="1878565" y="12689"/>
                </a:lnTo>
                <a:lnTo>
                  <a:pt x="1927361" y="3506"/>
                </a:lnTo>
                <a:lnTo>
                  <a:pt x="1977686" y="0"/>
                </a:lnTo>
                <a:lnTo>
                  <a:pt x="2028633" y="2395"/>
                </a:lnTo>
                <a:lnTo>
                  <a:pt x="2079297" y="10920"/>
                </a:lnTo>
                <a:lnTo>
                  <a:pt x="2128771" y="25802"/>
                </a:lnTo>
                <a:lnTo>
                  <a:pt x="2191461" y="56266"/>
                </a:lnTo>
                <a:lnTo>
                  <a:pt x="2243198" y="96541"/>
                </a:lnTo>
                <a:lnTo>
                  <a:pt x="2277724" y="69999"/>
                </a:lnTo>
                <a:lnTo>
                  <a:pt x="2315807" y="47676"/>
                </a:lnTo>
                <a:lnTo>
                  <a:pt x="2356833" y="29610"/>
                </a:lnTo>
                <a:lnTo>
                  <a:pt x="2400189" y="15839"/>
                </a:lnTo>
                <a:lnTo>
                  <a:pt x="2445260" y="6403"/>
                </a:lnTo>
                <a:lnTo>
                  <a:pt x="2491435" y="1338"/>
                </a:lnTo>
                <a:lnTo>
                  <a:pt x="2538099" y="684"/>
                </a:lnTo>
                <a:lnTo>
                  <a:pt x="2584640" y="4480"/>
                </a:lnTo>
                <a:lnTo>
                  <a:pt x="2630443" y="12762"/>
                </a:lnTo>
                <a:lnTo>
                  <a:pt x="2674895" y="25571"/>
                </a:lnTo>
                <a:lnTo>
                  <a:pt x="2717383" y="42943"/>
                </a:lnTo>
                <a:lnTo>
                  <a:pt x="2757294" y="64918"/>
                </a:lnTo>
                <a:lnTo>
                  <a:pt x="2801633" y="98267"/>
                </a:lnTo>
                <a:lnTo>
                  <a:pt x="2837399" y="136546"/>
                </a:lnTo>
                <a:lnTo>
                  <a:pt x="2863879" y="178825"/>
                </a:lnTo>
                <a:lnTo>
                  <a:pt x="2880357" y="224176"/>
                </a:lnTo>
                <a:lnTo>
                  <a:pt x="2931847" y="237490"/>
                </a:lnTo>
                <a:lnTo>
                  <a:pt x="2979352" y="255425"/>
                </a:lnTo>
                <a:lnTo>
                  <a:pt x="3022537" y="277539"/>
                </a:lnTo>
                <a:lnTo>
                  <a:pt x="3061068" y="303395"/>
                </a:lnTo>
                <a:lnTo>
                  <a:pt x="3094611" y="332553"/>
                </a:lnTo>
                <a:lnTo>
                  <a:pt x="3122832" y="364574"/>
                </a:lnTo>
                <a:lnTo>
                  <a:pt x="3145395" y="399018"/>
                </a:lnTo>
                <a:lnTo>
                  <a:pt x="3161968" y="435447"/>
                </a:lnTo>
                <a:lnTo>
                  <a:pt x="3172215" y="473421"/>
                </a:lnTo>
                <a:lnTo>
                  <a:pt x="3175802" y="512501"/>
                </a:lnTo>
                <a:lnTo>
                  <a:pt x="3172396" y="552247"/>
                </a:lnTo>
                <a:lnTo>
                  <a:pt x="3161662" y="592222"/>
                </a:lnTo>
                <a:lnTo>
                  <a:pt x="3143247" y="631719"/>
                </a:lnTo>
                <a:lnTo>
                  <a:pt x="3174654" y="665926"/>
                </a:lnTo>
                <a:lnTo>
                  <a:pt x="3200436" y="701731"/>
                </a:lnTo>
                <a:lnTo>
                  <a:pt x="3220649" y="738810"/>
                </a:lnTo>
                <a:lnTo>
                  <a:pt x="3235350" y="776837"/>
                </a:lnTo>
                <a:lnTo>
                  <a:pt x="3244597" y="815487"/>
                </a:lnTo>
                <a:lnTo>
                  <a:pt x="3248447" y="854434"/>
                </a:lnTo>
                <a:lnTo>
                  <a:pt x="3246957" y="893355"/>
                </a:lnTo>
                <a:lnTo>
                  <a:pt x="3240184" y="931922"/>
                </a:lnTo>
                <a:lnTo>
                  <a:pt x="3228185" y="969812"/>
                </a:lnTo>
                <a:lnTo>
                  <a:pt x="3211018" y="1006700"/>
                </a:lnTo>
                <a:lnTo>
                  <a:pt x="3188738" y="1042259"/>
                </a:lnTo>
                <a:lnTo>
                  <a:pt x="3161405" y="1076165"/>
                </a:lnTo>
                <a:lnTo>
                  <a:pt x="3129074" y="1108093"/>
                </a:lnTo>
                <a:lnTo>
                  <a:pt x="3091802" y="1137717"/>
                </a:lnTo>
                <a:lnTo>
                  <a:pt x="3049648" y="1164712"/>
                </a:lnTo>
                <a:lnTo>
                  <a:pt x="3006597" y="1186897"/>
                </a:lnTo>
                <a:lnTo>
                  <a:pt x="2960906" y="1205593"/>
                </a:lnTo>
                <a:lnTo>
                  <a:pt x="2912954" y="1220682"/>
                </a:lnTo>
                <a:lnTo>
                  <a:pt x="2863118" y="1232042"/>
                </a:lnTo>
                <a:lnTo>
                  <a:pt x="2811777" y="1239553"/>
                </a:lnTo>
                <a:lnTo>
                  <a:pt x="2807959" y="1280219"/>
                </a:lnTo>
                <a:lnTo>
                  <a:pt x="2797657" y="1319338"/>
                </a:lnTo>
                <a:lnTo>
                  <a:pt x="2781283" y="1356608"/>
                </a:lnTo>
                <a:lnTo>
                  <a:pt x="2759246" y="1391728"/>
                </a:lnTo>
                <a:lnTo>
                  <a:pt x="2731958" y="1424397"/>
                </a:lnTo>
                <a:lnTo>
                  <a:pt x="2699829" y="1454313"/>
                </a:lnTo>
                <a:lnTo>
                  <a:pt x="2663270" y="1481174"/>
                </a:lnTo>
                <a:lnTo>
                  <a:pt x="2622692" y="1504679"/>
                </a:lnTo>
                <a:lnTo>
                  <a:pt x="2578505" y="1524526"/>
                </a:lnTo>
                <a:lnTo>
                  <a:pt x="2531119" y="1540414"/>
                </a:lnTo>
                <a:lnTo>
                  <a:pt x="2480947" y="1552041"/>
                </a:lnTo>
                <a:lnTo>
                  <a:pt x="2428397" y="1559107"/>
                </a:lnTo>
                <a:lnTo>
                  <a:pt x="2373881" y="1561308"/>
                </a:lnTo>
                <a:lnTo>
                  <a:pt x="2326068" y="1559048"/>
                </a:lnTo>
                <a:lnTo>
                  <a:pt x="2279078" y="1552907"/>
                </a:lnTo>
                <a:lnTo>
                  <a:pt x="2233337" y="1542976"/>
                </a:lnTo>
                <a:lnTo>
                  <a:pt x="2189274" y="1529346"/>
                </a:lnTo>
                <a:lnTo>
                  <a:pt x="2147313" y="1512108"/>
                </a:lnTo>
                <a:lnTo>
                  <a:pt x="2129783" y="1548720"/>
                </a:lnTo>
                <a:lnTo>
                  <a:pt x="2107839" y="1583159"/>
                </a:lnTo>
                <a:lnTo>
                  <a:pt x="2081797" y="1615296"/>
                </a:lnTo>
                <a:lnTo>
                  <a:pt x="2051975" y="1645004"/>
                </a:lnTo>
                <a:lnTo>
                  <a:pt x="2018692" y="1672155"/>
                </a:lnTo>
                <a:lnTo>
                  <a:pt x="1982265" y="1696623"/>
                </a:lnTo>
                <a:lnTo>
                  <a:pt x="1943012" y="1718279"/>
                </a:lnTo>
                <a:lnTo>
                  <a:pt x="1901250" y="1736996"/>
                </a:lnTo>
                <a:lnTo>
                  <a:pt x="1857298" y="1752648"/>
                </a:lnTo>
                <a:lnTo>
                  <a:pt x="1811472" y="1765106"/>
                </a:lnTo>
                <a:lnTo>
                  <a:pt x="1764091" y="1774242"/>
                </a:lnTo>
                <a:lnTo>
                  <a:pt x="1715473" y="1779931"/>
                </a:lnTo>
                <a:lnTo>
                  <a:pt x="1665935" y="1782043"/>
                </a:lnTo>
                <a:lnTo>
                  <a:pt x="1615795" y="1780452"/>
                </a:lnTo>
                <a:lnTo>
                  <a:pt x="1565371" y="1775031"/>
                </a:lnTo>
                <a:lnTo>
                  <a:pt x="1514980" y="1765651"/>
                </a:lnTo>
                <a:lnTo>
                  <a:pt x="1460192" y="1750582"/>
                </a:lnTo>
                <a:lnTo>
                  <a:pt x="1408403" y="1731036"/>
                </a:lnTo>
                <a:lnTo>
                  <a:pt x="1360072" y="1707266"/>
                </a:lnTo>
                <a:lnTo>
                  <a:pt x="1315656" y="1679527"/>
                </a:lnTo>
                <a:lnTo>
                  <a:pt x="1275614" y="1648074"/>
                </a:lnTo>
                <a:lnTo>
                  <a:pt x="1240406" y="1613162"/>
                </a:lnTo>
                <a:lnTo>
                  <a:pt x="1193956" y="1632024"/>
                </a:lnTo>
                <a:lnTo>
                  <a:pt x="1146274" y="1647415"/>
                </a:lnTo>
                <a:lnTo>
                  <a:pt x="1097639" y="1659389"/>
                </a:lnTo>
                <a:lnTo>
                  <a:pt x="1048332" y="1667997"/>
                </a:lnTo>
                <a:lnTo>
                  <a:pt x="998635" y="1673293"/>
                </a:lnTo>
                <a:lnTo>
                  <a:pt x="948828" y="1675329"/>
                </a:lnTo>
                <a:lnTo>
                  <a:pt x="899192" y="1674157"/>
                </a:lnTo>
                <a:lnTo>
                  <a:pt x="850008" y="1669829"/>
                </a:lnTo>
                <a:lnTo>
                  <a:pt x="801557" y="1662398"/>
                </a:lnTo>
                <a:lnTo>
                  <a:pt x="754120" y="1651917"/>
                </a:lnTo>
                <a:lnTo>
                  <a:pt x="707977" y="1638438"/>
                </a:lnTo>
                <a:lnTo>
                  <a:pt x="663409" y="1622013"/>
                </a:lnTo>
                <a:lnTo>
                  <a:pt x="620698" y="1602696"/>
                </a:lnTo>
                <a:lnTo>
                  <a:pt x="580123" y="1580537"/>
                </a:lnTo>
                <a:lnTo>
                  <a:pt x="541967" y="1555591"/>
                </a:lnTo>
                <a:lnTo>
                  <a:pt x="506509" y="1527908"/>
                </a:lnTo>
                <a:lnTo>
                  <a:pt x="474032" y="1497543"/>
                </a:lnTo>
                <a:lnTo>
                  <a:pt x="444814" y="1464546"/>
                </a:lnTo>
                <a:lnTo>
                  <a:pt x="438680" y="1456723"/>
                </a:lnTo>
                <a:lnTo>
                  <a:pt x="385431" y="1458165"/>
                </a:lnTo>
                <a:lnTo>
                  <a:pt x="333946" y="1453359"/>
                </a:lnTo>
                <a:lnTo>
                  <a:pt x="284972" y="1442744"/>
                </a:lnTo>
                <a:lnTo>
                  <a:pt x="239257" y="1426762"/>
                </a:lnTo>
                <a:lnTo>
                  <a:pt x="197551" y="1405853"/>
                </a:lnTo>
                <a:lnTo>
                  <a:pt x="160599" y="1380458"/>
                </a:lnTo>
                <a:lnTo>
                  <a:pt x="129152" y="1351016"/>
                </a:lnTo>
                <a:lnTo>
                  <a:pt x="103956" y="1317968"/>
                </a:lnTo>
                <a:lnTo>
                  <a:pt x="85760" y="1281755"/>
                </a:lnTo>
                <a:lnTo>
                  <a:pt x="75313" y="1242817"/>
                </a:lnTo>
                <a:lnTo>
                  <a:pt x="73634" y="1200159"/>
                </a:lnTo>
                <a:lnTo>
                  <a:pt x="81813" y="1158398"/>
                </a:lnTo>
                <a:lnTo>
                  <a:pt x="99446" y="1118448"/>
                </a:lnTo>
                <a:lnTo>
                  <a:pt x="126131" y="1081225"/>
                </a:lnTo>
                <a:lnTo>
                  <a:pt x="161465" y="1047644"/>
                </a:lnTo>
                <a:lnTo>
                  <a:pt x="113507" y="1021959"/>
                </a:lnTo>
                <a:lnTo>
                  <a:pt x="73529" y="991172"/>
                </a:lnTo>
                <a:lnTo>
                  <a:pt x="41859" y="956227"/>
                </a:lnTo>
                <a:lnTo>
                  <a:pt x="18828" y="918072"/>
                </a:lnTo>
                <a:lnTo>
                  <a:pt x="4765" y="877651"/>
                </a:lnTo>
                <a:lnTo>
                  <a:pt x="0" y="835911"/>
                </a:lnTo>
                <a:lnTo>
                  <a:pt x="4861" y="793798"/>
                </a:lnTo>
                <a:lnTo>
                  <a:pt x="19678" y="752258"/>
                </a:lnTo>
                <a:lnTo>
                  <a:pt x="44782" y="712237"/>
                </a:lnTo>
                <a:lnTo>
                  <a:pt x="74221" y="680495"/>
                </a:lnTo>
                <a:lnTo>
                  <a:pt x="109475" y="652956"/>
                </a:lnTo>
                <a:lnTo>
                  <a:pt x="149755" y="629988"/>
                </a:lnTo>
                <a:lnTo>
                  <a:pt x="194274" y="611963"/>
                </a:lnTo>
                <a:lnTo>
                  <a:pt x="242246" y="599251"/>
                </a:lnTo>
                <a:lnTo>
                  <a:pt x="292884" y="592222"/>
                </a:lnTo>
                <a:lnTo>
                  <a:pt x="295627" y="586761"/>
                </a:lnTo>
                <a:close/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93776" y="5574538"/>
            <a:ext cx="190500" cy="33020"/>
          </a:xfrm>
          <a:custGeom>
            <a:avLst/>
            <a:gdLst/>
            <a:ahLst/>
            <a:cxnLst/>
            <a:rect l="l" t="t" r="r" b="b"/>
            <a:pathLst>
              <a:path w="190500" h="33020">
                <a:moveTo>
                  <a:pt x="190233" y="32893"/>
                </a:moveTo>
                <a:lnTo>
                  <a:pt x="140578" y="32952"/>
                </a:lnTo>
                <a:lnTo>
                  <a:pt x="91763" y="27395"/>
                </a:lnTo>
                <a:lnTo>
                  <a:pt x="44625" y="16364"/>
                </a:lnTo>
                <a:lnTo>
                  <a:pt x="0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68630" y="5967056"/>
            <a:ext cx="83820" cy="15875"/>
          </a:xfrm>
          <a:custGeom>
            <a:avLst/>
            <a:gdLst/>
            <a:ahLst/>
            <a:cxnLst/>
            <a:rect l="l" t="t" r="r" b="b"/>
            <a:pathLst>
              <a:path w="83820" h="15875">
                <a:moveTo>
                  <a:pt x="83223" y="0"/>
                </a:moveTo>
                <a:lnTo>
                  <a:pt x="62972" y="5455"/>
                </a:lnTo>
                <a:lnTo>
                  <a:pt x="42306" y="9904"/>
                </a:lnTo>
                <a:lnTo>
                  <a:pt x="21293" y="13332"/>
                </a:lnTo>
                <a:lnTo>
                  <a:pt x="0" y="15722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218907" y="6068110"/>
            <a:ext cx="50165" cy="71755"/>
          </a:xfrm>
          <a:custGeom>
            <a:avLst/>
            <a:gdLst/>
            <a:ahLst/>
            <a:cxnLst/>
            <a:rect l="l" t="t" r="r" b="b"/>
            <a:pathLst>
              <a:path w="50165" h="71754">
                <a:moveTo>
                  <a:pt x="50139" y="71742"/>
                </a:moveTo>
                <a:lnTo>
                  <a:pt x="35699" y="54580"/>
                </a:lnTo>
                <a:lnTo>
                  <a:pt x="22512" y="36876"/>
                </a:lnTo>
                <a:lnTo>
                  <a:pt x="10604" y="18669"/>
                </a:lnTo>
                <a:lnTo>
                  <a:pt x="0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176398" y="5960948"/>
            <a:ext cx="20320" cy="78740"/>
          </a:xfrm>
          <a:custGeom>
            <a:avLst/>
            <a:gdLst/>
            <a:ahLst/>
            <a:cxnLst/>
            <a:rect l="l" t="t" r="r" b="b"/>
            <a:pathLst>
              <a:path w="20319" h="78739">
                <a:moveTo>
                  <a:pt x="20065" y="0"/>
                </a:moveTo>
                <a:lnTo>
                  <a:pt x="17162" y="19957"/>
                </a:lnTo>
                <a:lnTo>
                  <a:pt x="12842" y="39758"/>
                </a:lnTo>
                <a:lnTo>
                  <a:pt x="7117" y="59362"/>
                </a:lnTo>
                <a:lnTo>
                  <a:pt x="0" y="78727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594610" y="5474589"/>
            <a:ext cx="244475" cy="294640"/>
          </a:xfrm>
          <a:custGeom>
            <a:avLst/>
            <a:gdLst/>
            <a:ahLst/>
            <a:cxnLst/>
            <a:rect l="l" t="t" r="r" b="b"/>
            <a:pathLst>
              <a:path w="244475" h="294639">
                <a:moveTo>
                  <a:pt x="0" y="0"/>
                </a:moveTo>
                <a:lnTo>
                  <a:pt x="48053" y="20389"/>
                </a:lnTo>
                <a:lnTo>
                  <a:pt x="91660" y="44795"/>
                </a:lnTo>
                <a:lnTo>
                  <a:pt x="130485" y="72814"/>
                </a:lnTo>
                <a:lnTo>
                  <a:pt x="164192" y="104042"/>
                </a:lnTo>
                <a:lnTo>
                  <a:pt x="192446" y="138075"/>
                </a:lnTo>
                <a:lnTo>
                  <a:pt x="214912" y="174509"/>
                </a:lnTo>
                <a:lnTo>
                  <a:pt x="231253" y="212938"/>
                </a:lnTo>
                <a:lnTo>
                  <a:pt x="241134" y="252960"/>
                </a:lnTo>
                <a:lnTo>
                  <a:pt x="244220" y="29417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061842" y="5161153"/>
            <a:ext cx="109220" cy="110489"/>
          </a:xfrm>
          <a:custGeom>
            <a:avLst/>
            <a:gdLst/>
            <a:ahLst/>
            <a:cxnLst/>
            <a:rect l="l" t="t" r="r" b="b"/>
            <a:pathLst>
              <a:path w="109219" h="110489">
                <a:moveTo>
                  <a:pt x="108712" y="0"/>
                </a:moveTo>
                <a:lnTo>
                  <a:pt x="88064" y="30978"/>
                </a:lnTo>
                <a:lnTo>
                  <a:pt x="62880" y="59896"/>
                </a:lnTo>
                <a:lnTo>
                  <a:pt x="33434" y="86457"/>
                </a:lnTo>
                <a:lnTo>
                  <a:pt x="0" y="110363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909697" y="4751832"/>
            <a:ext cx="5715" cy="52069"/>
          </a:xfrm>
          <a:custGeom>
            <a:avLst/>
            <a:gdLst/>
            <a:ahLst/>
            <a:cxnLst/>
            <a:rect l="l" t="t" r="r" b="b"/>
            <a:pathLst>
              <a:path w="5714" h="52070">
                <a:moveTo>
                  <a:pt x="0" y="0"/>
                </a:moveTo>
                <a:lnTo>
                  <a:pt x="2714" y="12922"/>
                </a:lnTo>
                <a:lnTo>
                  <a:pt x="4572" y="25939"/>
                </a:lnTo>
                <a:lnTo>
                  <a:pt x="5572" y="39004"/>
                </a:lnTo>
                <a:lnTo>
                  <a:pt x="5714" y="5207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215260" y="4624578"/>
            <a:ext cx="55880" cy="66675"/>
          </a:xfrm>
          <a:custGeom>
            <a:avLst/>
            <a:gdLst/>
            <a:ahLst/>
            <a:cxnLst/>
            <a:rect l="l" t="t" r="r" b="b"/>
            <a:pathLst>
              <a:path w="55880" h="66675">
                <a:moveTo>
                  <a:pt x="0" y="66421"/>
                </a:moveTo>
                <a:lnTo>
                  <a:pt x="11515" y="48738"/>
                </a:lnTo>
                <a:lnTo>
                  <a:pt x="24685" y="31734"/>
                </a:lnTo>
                <a:lnTo>
                  <a:pt x="39451" y="15468"/>
                </a:lnTo>
                <a:lnTo>
                  <a:pt x="55752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694307" y="4665471"/>
            <a:ext cx="27305" cy="57785"/>
          </a:xfrm>
          <a:custGeom>
            <a:avLst/>
            <a:gdLst/>
            <a:ahLst/>
            <a:cxnLst/>
            <a:rect l="l" t="t" r="r" b="b"/>
            <a:pathLst>
              <a:path w="27305" h="57785">
                <a:moveTo>
                  <a:pt x="0" y="57276"/>
                </a:moveTo>
                <a:lnTo>
                  <a:pt x="4976" y="42469"/>
                </a:lnTo>
                <a:lnTo>
                  <a:pt x="11144" y="27971"/>
                </a:lnTo>
                <a:lnTo>
                  <a:pt x="18502" y="13807"/>
                </a:lnTo>
                <a:lnTo>
                  <a:pt x="27050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082954" y="4742179"/>
            <a:ext cx="97790" cy="55880"/>
          </a:xfrm>
          <a:custGeom>
            <a:avLst/>
            <a:gdLst/>
            <a:ahLst/>
            <a:cxnLst/>
            <a:rect l="l" t="t" r="r" b="b"/>
            <a:pathLst>
              <a:path w="97790" h="55879">
                <a:moveTo>
                  <a:pt x="0" y="0"/>
                </a:moveTo>
                <a:lnTo>
                  <a:pt x="26065" y="12209"/>
                </a:lnTo>
                <a:lnTo>
                  <a:pt x="51069" y="25574"/>
                </a:lnTo>
                <a:lnTo>
                  <a:pt x="74945" y="40058"/>
                </a:lnTo>
                <a:lnTo>
                  <a:pt x="97624" y="55626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24472" y="5120640"/>
            <a:ext cx="17145" cy="58419"/>
          </a:xfrm>
          <a:custGeom>
            <a:avLst/>
            <a:gdLst/>
            <a:ahLst/>
            <a:cxnLst/>
            <a:rect l="l" t="t" r="r" b="b"/>
            <a:pathLst>
              <a:path w="17145" h="58420">
                <a:moveTo>
                  <a:pt x="17030" y="58420"/>
                </a:moveTo>
                <a:lnTo>
                  <a:pt x="11612" y="44041"/>
                </a:lnTo>
                <a:lnTo>
                  <a:pt x="6962" y="29495"/>
                </a:lnTo>
                <a:lnTo>
                  <a:pt x="3089" y="14807"/>
                </a:lnTo>
                <a:lnTo>
                  <a:pt x="0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5690361" y="2226817"/>
            <a:ext cx="3301239" cy="37240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0965">
              <a:lnSpc>
                <a:spcPct val="100000"/>
              </a:lnSpc>
            </a:pPr>
            <a:r>
              <a:rPr lang="uk-UA" sz="1800" b="1" dirty="0" smtClean="0">
                <a:solidFill>
                  <a:srgbClr val="E36C09"/>
                </a:solidFill>
                <a:latin typeface="Calibri"/>
                <a:cs typeface="Calibri"/>
              </a:rPr>
              <a:t>Заходи</a:t>
            </a:r>
            <a:endParaRPr sz="1800" dirty="0">
              <a:latin typeface="Calibri"/>
              <a:cs typeface="Calibri"/>
            </a:endParaRPr>
          </a:p>
          <a:p>
            <a:pPr marL="100965" marR="167640" indent="-88265" algn="just">
              <a:lnSpc>
                <a:spcPct val="100000"/>
              </a:lnSpc>
              <a:buFont typeface="Arial"/>
              <a:buChar char="•"/>
              <a:tabLst>
                <a:tab pos="101600" algn="l"/>
              </a:tabLst>
            </a:pP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Створення</a:t>
            </a:r>
            <a:r>
              <a:rPr lang="ru-RU" sz="140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dirty="0" err="1" smtClean="0">
                <a:solidFill>
                  <a:srgbClr val="585858"/>
                </a:solidFill>
                <a:cs typeface="Calibri"/>
              </a:rPr>
              <a:t>законодавчих</a:t>
            </a:r>
            <a:r>
              <a:rPr lang="ru-RU" sz="140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dirty="0" err="1" smtClean="0">
                <a:solidFill>
                  <a:srgbClr val="585858"/>
                </a:solidFill>
                <a:cs typeface="Calibri"/>
              </a:rPr>
              <a:t>рамкових</a:t>
            </a:r>
            <a:r>
              <a:rPr lang="ru-RU" sz="1400" dirty="0" smtClean="0">
                <a:solidFill>
                  <a:srgbClr val="585858"/>
                </a:solidFill>
                <a:cs typeface="Calibri"/>
              </a:rPr>
              <a:t> умов для </a:t>
            </a:r>
            <a:r>
              <a:rPr lang="ru-RU" sz="1400" dirty="0" err="1" smtClean="0">
                <a:solidFill>
                  <a:srgbClr val="585858"/>
                </a:solidFill>
                <a:cs typeface="Calibri"/>
              </a:rPr>
              <a:t>регулювання</a:t>
            </a:r>
            <a:r>
              <a:rPr lang="ru-RU" sz="140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dirty="0" err="1" smtClean="0">
                <a:solidFill>
                  <a:srgbClr val="585858"/>
                </a:solidFill>
                <a:cs typeface="Calibri"/>
              </a:rPr>
              <a:t>дуальної</a:t>
            </a:r>
            <a:r>
              <a:rPr lang="ru-RU" sz="140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dirty="0" err="1" smtClean="0">
                <a:solidFill>
                  <a:srgbClr val="585858"/>
                </a:solidFill>
                <a:cs typeface="Calibri"/>
              </a:rPr>
              <a:t>профосвіти</a:t>
            </a:r>
            <a:endParaRPr lang="ru-RU" sz="1400" dirty="0" smtClean="0">
              <a:solidFill>
                <a:srgbClr val="585858"/>
              </a:solidFill>
              <a:cs typeface="Calibri"/>
            </a:endParaRPr>
          </a:p>
          <a:p>
            <a:pPr marL="100965" marR="167640" indent="-88265" algn="just">
              <a:lnSpc>
                <a:spcPct val="100000"/>
              </a:lnSpc>
              <a:buFont typeface="Arial"/>
              <a:buChar char="•"/>
              <a:tabLst>
                <a:tab pos="101600" algn="l"/>
              </a:tabLst>
            </a:pPr>
            <a:r>
              <a:rPr lang="ru-RU" sz="1400" b="1" dirty="0" smtClean="0">
                <a:solidFill>
                  <a:srgbClr val="585858"/>
                </a:solidFill>
                <a:cs typeface="Calibri"/>
              </a:rPr>
              <a:t>Передача</a:t>
            </a:r>
            <a:r>
              <a:rPr lang="ru-RU" sz="140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dirty="0" err="1" smtClean="0">
                <a:solidFill>
                  <a:srgbClr val="585858"/>
                </a:solidFill>
                <a:cs typeface="Calibri"/>
              </a:rPr>
              <a:t>повноважень</a:t>
            </a:r>
            <a:r>
              <a:rPr lang="ru-RU" sz="140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dirty="0" err="1" smtClean="0">
                <a:solidFill>
                  <a:srgbClr val="585858"/>
                </a:solidFill>
                <a:cs typeface="Calibri"/>
              </a:rPr>
              <a:t>учасникам</a:t>
            </a:r>
            <a:r>
              <a:rPr lang="ru-RU" sz="1400" dirty="0" smtClean="0">
                <a:solidFill>
                  <a:srgbClr val="585858"/>
                </a:solidFill>
                <a:cs typeface="Calibri"/>
              </a:rPr>
              <a:t> (палатам, </a:t>
            </a:r>
            <a:r>
              <a:rPr lang="ru-RU" sz="1400" dirty="0" err="1" smtClean="0">
                <a:solidFill>
                  <a:srgbClr val="585858"/>
                </a:solidFill>
                <a:cs typeface="Calibri"/>
              </a:rPr>
              <a:t>роботодавцям</a:t>
            </a:r>
            <a:r>
              <a:rPr lang="ru-RU" sz="1400" dirty="0" smtClean="0">
                <a:solidFill>
                  <a:srgbClr val="585858"/>
                </a:solidFill>
                <a:cs typeface="Calibri"/>
              </a:rPr>
              <a:t>, </a:t>
            </a:r>
            <a:r>
              <a:rPr lang="ru-RU" sz="1400" dirty="0" err="1" smtClean="0">
                <a:solidFill>
                  <a:srgbClr val="585858"/>
                </a:solidFill>
                <a:cs typeface="Calibri"/>
              </a:rPr>
              <a:t>профспілкам</a:t>
            </a:r>
            <a:r>
              <a:rPr lang="ru-RU" sz="1400" dirty="0" smtClean="0">
                <a:solidFill>
                  <a:srgbClr val="585858"/>
                </a:solidFill>
                <a:cs typeface="Calibri"/>
              </a:rPr>
              <a:t>, </a:t>
            </a:r>
            <a:r>
              <a:rPr lang="ru-RU" sz="1400" dirty="0" err="1" smtClean="0">
                <a:solidFill>
                  <a:srgbClr val="585858"/>
                </a:solidFill>
                <a:cs typeface="Calibri"/>
              </a:rPr>
              <a:t>урядовим</a:t>
            </a:r>
            <a:r>
              <a:rPr lang="ru-RU" sz="140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dirty="0" err="1" smtClean="0">
                <a:solidFill>
                  <a:srgbClr val="585858"/>
                </a:solidFill>
                <a:cs typeface="Calibri"/>
              </a:rPr>
              <a:t>установам</a:t>
            </a:r>
            <a:r>
              <a:rPr lang="ru-RU" sz="1400" dirty="0" smtClean="0">
                <a:solidFill>
                  <a:srgbClr val="585858"/>
                </a:solidFill>
                <a:cs typeface="Calibri"/>
              </a:rPr>
              <a:t>)</a:t>
            </a:r>
          </a:p>
          <a:p>
            <a:pPr marL="100965" marR="167640" indent="-88265" algn="just">
              <a:lnSpc>
                <a:spcPct val="100000"/>
              </a:lnSpc>
              <a:buFont typeface="Arial"/>
              <a:buChar char="•"/>
              <a:tabLst>
                <a:tab pos="101600" algn="l"/>
              </a:tabLst>
            </a:pP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Відкриття</a:t>
            </a:r>
            <a:r>
              <a:rPr lang="ru-RU" sz="140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dirty="0" err="1" smtClean="0">
                <a:solidFill>
                  <a:srgbClr val="585858"/>
                </a:solidFill>
                <a:cs typeface="Calibri"/>
              </a:rPr>
              <a:t>дуальної</a:t>
            </a:r>
            <a:r>
              <a:rPr lang="ru-RU" sz="140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dirty="0" err="1" smtClean="0">
                <a:solidFill>
                  <a:srgbClr val="585858"/>
                </a:solidFill>
                <a:cs typeface="Calibri"/>
              </a:rPr>
              <a:t>профосвіти</a:t>
            </a:r>
            <a:r>
              <a:rPr lang="ru-RU" sz="1400" dirty="0" smtClean="0">
                <a:solidFill>
                  <a:srgbClr val="585858"/>
                </a:solidFill>
                <a:cs typeface="Calibri"/>
              </a:rPr>
              <a:t> для </a:t>
            </a:r>
            <a:r>
              <a:rPr lang="ru-RU" sz="1400" dirty="0" err="1" smtClean="0">
                <a:solidFill>
                  <a:srgbClr val="585858"/>
                </a:solidFill>
                <a:cs typeface="Calibri"/>
              </a:rPr>
              <a:t>всіх</a:t>
            </a:r>
            <a:r>
              <a:rPr lang="ru-RU" sz="1400" dirty="0" smtClean="0">
                <a:solidFill>
                  <a:srgbClr val="585858"/>
                </a:solidFill>
                <a:cs typeface="Calibri"/>
              </a:rPr>
              <a:t>, </a:t>
            </a:r>
            <a:r>
              <a:rPr lang="ru-RU" sz="1400" dirty="0" err="1" smtClean="0">
                <a:solidFill>
                  <a:srgbClr val="585858"/>
                </a:solidFill>
                <a:cs typeface="Calibri"/>
              </a:rPr>
              <a:t>незалежно</a:t>
            </a:r>
            <a:r>
              <a:rPr lang="ru-RU" sz="140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dirty="0" err="1" smtClean="0">
                <a:solidFill>
                  <a:srgbClr val="585858"/>
                </a:solidFill>
                <a:cs typeface="Calibri"/>
              </a:rPr>
              <a:t>від</a:t>
            </a:r>
            <a:r>
              <a:rPr lang="ru-RU" sz="140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dirty="0" err="1" smtClean="0">
                <a:solidFill>
                  <a:srgbClr val="585858"/>
                </a:solidFill>
                <a:cs typeface="Calibri"/>
              </a:rPr>
              <a:t>колишньої</a:t>
            </a:r>
            <a:r>
              <a:rPr lang="ru-RU" sz="140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dirty="0" err="1" smtClean="0">
                <a:solidFill>
                  <a:srgbClr val="585858"/>
                </a:solidFill>
                <a:cs typeface="Calibri"/>
              </a:rPr>
              <a:t>освіти</a:t>
            </a:r>
            <a:endParaRPr lang="ru-RU" sz="1400" dirty="0" smtClean="0">
              <a:solidFill>
                <a:srgbClr val="585858"/>
              </a:solidFill>
              <a:cs typeface="Calibri"/>
            </a:endParaRPr>
          </a:p>
          <a:p>
            <a:pPr marL="100965" marR="167640" indent="-88265" algn="just">
              <a:lnSpc>
                <a:spcPct val="100000"/>
              </a:lnSpc>
              <a:buFont typeface="Arial"/>
              <a:buChar char="•"/>
              <a:tabLst>
                <a:tab pos="101600" algn="l"/>
              </a:tabLst>
            </a:pP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Державні</a:t>
            </a:r>
            <a:r>
              <a:rPr lang="ru-RU" sz="1400" b="1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коледжі</a:t>
            </a:r>
            <a:endParaRPr lang="ru-RU" sz="1400" b="1" dirty="0" smtClean="0">
              <a:solidFill>
                <a:srgbClr val="585858"/>
              </a:solidFill>
              <a:cs typeface="Calibri"/>
            </a:endParaRPr>
          </a:p>
          <a:p>
            <a:pPr marL="100965" marR="167640" indent="-88265" algn="just">
              <a:lnSpc>
                <a:spcPct val="100000"/>
              </a:lnSpc>
              <a:buFont typeface="Arial"/>
              <a:buChar char="•"/>
              <a:tabLst>
                <a:tab pos="101600" algn="l"/>
              </a:tabLst>
            </a:pP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Поширення</a:t>
            </a:r>
            <a:r>
              <a:rPr lang="ru-RU" sz="140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dirty="0" err="1" smtClean="0">
                <a:solidFill>
                  <a:srgbClr val="585858"/>
                </a:solidFill>
                <a:cs typeface="Calibri"/>
              </a:rPr>
              <a:t>загального</a:t>
            </a:r>
            <a:r>
              <a:rPr lang="ru-RU" sz="140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dirty="0" err="1" smtClean="0">
                <a:solidFill>
                  <a:srgbClr val="585858"/>
                </a:solidFill>
                <a:cs typeface="Calibri"/>
              </a:rPr>
              <a:t>обов'язкового</a:t>
            </a:r>
            <a:r>
              <a:rPr lang="ru-RU" sz="140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dirty="0" err="1" smtClean="0">
                <a:solidFill>
                  <a:srgbClr val="585858"/>
                </a:solidFill>
                <a:cs typeface="Calibri"/>
              </a:rPr>
              <a:t>навчання</a:t>
            </a:r>
            <a:r>
              <a:rPr lang="ru-RU" sz="1400" dirty="0" smtClean="0">
                <a:solidFill>
                  <a:srgbClr val="585858"/>
                </a:solidFill>
                <a:cs typeface="Calibri"/>
              </a:rPr>
              <a:t> на </a:t>
            </a:r>
            <a:r>
              <a:rPr lang="ru-RU" sz="1400" dirty="0" err="1" smtClean="0">
                <a:solidFill>
                  <a:srgbClr val="585858"/>
                </a:solidFill>
                <a:cs typeface="Calibri"/>
              </a:rPr>
              <a:t>профосвіту</a:t>
            </a:r>
            <a:endParaRPr lang="ru-RU" sz="1400" dirty="0" smtClean="0">
              <a:solidFill>
                <a:srgbClr val="585858"/>
              </a:solidFill>
              <a:cs typeface="Calibri"/>
            </a:endParaRPr>
          </a:p>
          <a:p>
            <a:pPr marL="100965" marR="167640" indent="-88265" algn="just">
              <a:lnSpc>
                <a:spcPct val="100000"/>
              </a:lnSpc>
              <a:buFont typeface="Arial"/>
              <a:buChar char="•"/>
              <a:tabLst>
                <a:tab pos="101600" algn="l"/>
              </a:tabLst>
            </a:pP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Забезпечення</a:t>
            </a:r>
            <a:r>
              <a:rPr lang="ru-RU" sz="1400" b="1" dirty="0" smtClean="0">
                <a:solidFill>
                  <a:srgbClr val="585858"/>
                </a:solidFill>
                <a:cs typeface="Calibri"/>
              </a:rPr>
              <a:t> доступу </a:t>
            </a:r>
            <a:r>
              <a:rPr lang="ru-RU" sz="1400" dirty="0" smtClean="0">
                <a:solidFill>
                  <a:srgbClr val="585858"/>
                </a:solidFill>
                <a:cs typeface="Calibri"/>
              </a:rPr>
              <a:t>до </a:t>
            </a:r>
            <a:r>
              <a:rPr lang="ru-RU" sz="1400" dirty="0" err="1" smtClean="0">
                <a:solidFill>
                  <a:srgbClr val="585858"/>
                </a:solidFill>
                <a:cs typeface="Calibri"/>
              </a:rPr>
              <a:t>вищої</a:t>
            </a:r>
            <a:r>
              <a:rPr lang="ru-RU" sz="140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dirty="0" err="1" smtClean="0">
                <a:solidFill>
                  <a:srgbClr val="585858"/>
                </a:solidFill>
                <a:cs typeface="Calibri"/>
              </a:rPr>
              <a:t>освіти</a:t>
            </a:r>
            <a:r>
              <a:rPr lang="ru-RU" sz="140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dirty="0" err="1" smtClean="0">
                <a:solidFill>
                  <a:srgbClr val="585858"/>
                </a:solidFill>
                <a:cs typeface="Calibri"/>
              </a:rPr>
              <a:t>учням</a:t>
            </a:r>
            <a:r>
              <a:rPr lang="ru-RU" sz="1400" dirty="0" smtClean="0">
                <a:solidFill>
                  <a:srgbClr val="585858"/>
                </a:solidFill>
                <a:cs typeface="Calibri"/>
              </a:rPr>
              <a:t>, </a:t>
            </a:r>
            <a:r>
              <a:rPr lang="ru-RU" sz="1400" dirty="0" err="1" smtClean="0">
                <a:solidFill>
                  <a:srgbClr val="585858"/>
                </a:solidFill>
                <a:cs typeface="Calibri"/>
              </a:rPr>
              <a:t>які</a:t>
            </a:r>
            <a:r>
              <a:rPr lang="ru-RU" sz="140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dirty="0" err="1" smtClean="0">
                <a:solidFill>
                  <a:srgbClr val="585858"/>
                </a:solidFill>
                <a:cs typeface="Calibri"/>
              </a:rPr>
              <a:t>пройшли</a:t>
            </a:r>
            <a:r>
              <a:rPr lang="ru-RU" sz="140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dirty="0" err="1" smtClean="0">
                <a:solidFill>
                  <a:srgbClr val="585858"/>
                </a:solidFill>
                <a:cs typeface="Calibri"/>
              </a:rPr>
              <a:t>профнавчання</a:t>
            </a:r>
            <a:endParaRPr lang="ru-RU" sz="1400" dirty="0" smtClean="0">
              <a:solidFill>
                <a:srgbClr val="585858"/>
              </a:solidFill>
              <a:cs typeface="Calibri"/>
            </a:endParaRPr>
          </a:p>
          <a:p>
            <a:pPr marL="100965" marR="167640" indent="-88265" algn="just">
              <a:lnSpc>
                <a:spcPct val="100000"/>
              </a:lnSpc>
              <a:buFont typeface="Arial"/>
              <a:buChar char="•"/>
              <a:tabLst>
                <a:tab pos="101600" algn="l"/>
              </a:tabLst>
            </a:pP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Перевірка</a:t>
            </a:r>
            <a:r>
              <a:rPr lang="ru-RU" sz="1400" b="1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400" b="1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b="1" dirty="0" err="1" smtClean="0">
                <a:solidFill>
                  <a:srgbClr val="585858"/>
                </a:solidFill>
                <a:cs typeface="Calibri"/>
              </a:rPr>
              <a:t>розвиток</a:t>
            </a:r>
            <a:r>
              <a:rPr lang="ru-RU" sz="1400" b="1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dirty="0" err="1" smtClean="0">
                <a:solidFill>
                  <a:srgbClr val="585858"/>
                </a:solidFill>
                <a:cs typeface="Calibri"/>
              </a:rPr>
              <a:t>системи</a:t>
            </a:r>
            <a:r>
              <a:rPr lang="ru-RU" sz="1400" dirty="0" smtClean="0">
                <a:solidFill>
                  <a:srgbClr val="585858"/>
                </a:solidFill>
                <a:cs typeface="Calibri"/>
              </a:rPr>
              <a:t> на </a:t>
            </a:r>
            <a:r>
              <a:rPr lang="ru-RU" sz="1400" dirty="0" err="1" smtClean="0">
                <a:solidFill>
                  <a:srgbClr val="585858"/>
                </a:solidFill>
                <a:cs typeface="Calibri"/>
              </a:rPr>
              <a:t>основі</a:t>
            </a:r>
            <a:r>
              <a:rPr lang="ru-RU" sz="140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dirty="0" err="1" smtClean="0">
                <a:solidFill>
                  <a:srgbClr val="585858"/>
                </a:solidFill>
                <a:cs typeface="Calibri"/>
              </a:rPr>
              <a:t>інституціональних</a:t>
            </a:r>
            <a:r>
              <a:rPr lang="ru-RU" sz="140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dirty="0" err="1" smtClean="0">
                <a:solidFill>
                  <a:srgbClr val="585858"/>
                </a:solidFill>
                <a:cs typeface="Calibri"/>
              </a:rPr>
              <a:t>досліджень</a:t>
            </a:r>
            <a:r>
              <a:rPr lang="ru-RU" sz="1400" dirty="0" smtClean="0">
                <a:solidFill>
                  <a:srgbClr val="585858"/>
                </a:solidFill>
                <a:cs typeface="Calibri"/>
              </a:rPr>
              <a:t> в </a:t>
            </a:r>
            <a:r>
              <a:rPr lang="ru-RU" sz="1400" dirty="0" err="1" smtClean="0">
                <a:solidFill>
                  <a:srgbClr val="585858"/>
                </a:solidFill>
                <a:cs typeface="Calibri"/>
              </a:rPr>
              <a:t>області</a:t>
            </a:r>
            <a:r>
              <a:rPr lang="ru-RU" sz="140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400" dirty="0" err="1" smtClean="0">
                <a:solidFill>
                  <a:srgbClr val="585858"/>
                </a:solidFill>
                <a:cs typeface="Calibri"/>
              </a:rPr>
              <a:t>профосвіти</a:t>
            </a:r>
            <a:r>
              <a:rPr lang="ru-RU" sz="1400" dirty="0" smtClean="0">
                <a:solidFill>
                  <a:srgbClr val="585858"/>
                </a:solidFill>
                <a:cs typeface="Calibri"/>
              </a:rPr>
              <a:t> (</a:t>
            </a:r>
            <a:r>
              <a:rPr lang="en-US" sz="1400" dirty="0" smtClean="0">
                <a:solidFill>
                  <a:srgbClr val="585858"/>
                </a:solidFill>
                <a:cs typeface="Calibri"/>
              </a:rPr>
              <a:t>BIBB)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85800" y="3048000"/>
            <a:ext cx="2971800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ru-RU" sz="1600" spc="-10" dirty="0" smtClean="0">
                <a:solidFill>
                  <a:srgbClr val="585858"/>
                </a:solidFill>
                <a:cs typeface="Calibri"/>
              </a:rPr>
              <a:t>«</a:t>
            </a:r>
            <a:r>
              <a:rPr lang="ru-RU" sz="1600" spc="-10" dirty="0" err="1" smtClean="0">
                <a:solidFill>
                  <a:srgbClr val="585858"/>
                </a:solidFill>
                <a:cs typeface="Calibri"/>
              </a:rPr>
              <a:t>Всі</a:t>
            </a:r>
            <a:r>
              <a:rPr lang="ru-RU" sz="16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10" dirty="0" err="1" smtClean="0">
                <a:solidFill>
                  <a:srgbClr val="585858"/>
                </a:solidFill>
                <a:cs typeface="Calibri"/>
              </a:rPr>
              <a:t>молоді</a:t>
            </a:r>
            <a:r>
              <a:rPr lang="ru-RU" sz="1600" spc="-10" dirty="0" smtClean="0">
                <a:solidFill>
                  <a:srgbClr val="585858"/>
                </a:solidFill>
                <a:cs typeface="Calibri"/>
              </a:rPr>
              <a:t> люди </a:t>
            </a:r>
            <a:r>
              <a:rPr lang="ru-RU" sz="1600" spc="-10" dirty="0" err="1" smtClean="0">
                <a:solidFill>
                  <a:srgbClr val="585858"/>
                </a:solidFill>
                <a:cs typeface="Calibri"/>
              </a:rPr>
              <a:t>повинні</a:t>
            </a:r>
            <a:r>
              <a:rPr lang="ru-RU" sz="16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10" dirty="0" err="1" smtClean="0">
                <a:solidFill>
                  <a:srgbClr val="585858"/>
                </a:solidFill>
                <a:cs typeface="Calibri"/>
              </a:rPr>
              <a:t>отримати</a:t>
            </a:r>
            <a:r>
              <a:rPr lang="ru-RU" sz="16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10" dirty="0" err="1" smtClean="0">
                <a:solidFill>
                  <a:srgbClr val="585858"/>
                </a:solidFill>
                <a:cs typeface="Calibri"/>
              </a:rPr>
              <a:t>загальну</a:t>
            </a:r>
            <a:r>
              <a:rPr lang="ru-RU" sz="1600" spc="-10" dirty="0" smtClean="0">
                <a:solidFill>
                  <a:srgbClr val="585858"/>
                </a:solidFill>
                <a:cs typeface="Calibri"/>
              </a:rPr>
              <a:t> та </a:t>
            </a:r>
            <a:r>
              <a:rPr lang="ru-RU" sz="1600" spc="-10" dirty="0" err="1" smtClean="0">
                <a:solidFill>
                  <a:srgbClr val="585858"/>
                </a:solidFill>
                <a:cs typeface="Calibri"/>
              </a:rPr>
              <a:t>спеціальну</a:t>
            </a:r>
            <a:r>
              <a:rPr lang="ru-RU" sz="16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10" dirty="0" err="1" smtClean="0">
                <a:solidFill>
                  <a:srgbClr val="585858"/>
                </a:solidFill>
                <a:cs typeface="Calibri"/>
              </a:rPr>
              <a:t>освіту</a:t>
            </a:r>
            <a:r>
              <a:rPr lang="ru-RU" sz="1600" spc="-10" dirty="0" smtClean="0">
                <a:solidFill>
                  <a:srgbClr val="585858"/>
                </a:solidFill>
                <a:cs typeface="Calibri"/>
              </a:rPr>
              <a:t>, </a:t>
            </a:r>
            <a:r>
              <a:rPr lang="ru-RU" sz="1600" spc="-10" dirty="0" err="1" smtClean="0">
                <a:solidFill>
                  <a:srgbClr val="585858"/>
                </a:solidFill>
                <a:cs typeface="Calibri"/>
              </a:rPr>
              <a:t>щоб</a:t>
            </a:r>
            <a:r>
              <a:rPr lang="ru-RU" sz="1600" spc="-10" dirty="0" smtClean="0">
                <a:solidFill>
                  <a:srgbClr val="585858"/>
                </a:solidFill>
                <a:cs typeface="Calibri"/>
              </a:rPr>
              <a:t> вони могли </a:t>
            </a:r>
            <a:r>
              <a:rPr lang="ru-RU" sz="1600" spc="-10" dirty="0" err="1" smtClean="0">
                <a:solidFill>
                  <a:srgbClr val="585858"/>
                </a:solidFill>
                <a:cs typeface="Calibri"/>
              </a:rPr>
              <a:t>зайняти</a:t>
            </a:r>
            <a:r>
              <a:rPr lang="ru-RU" sz="16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10" dirty="0" err="1" smtClean="0">
                <a:solidFill>
                  <a:srgbClr val="585858"/>
                </a:solidFill>
                <a:cs typeface="Calibri"/>
              </a:rPr>
              <a:t>своє</a:t>
            </a:r>
            <a:r>
              <a:rPr lang="ru-RU" sz="1600" spc="-1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10" dirty="0" err="1" smtClean="0">
                <a:solidFill>
                  <a:srgbClr val="585858"/>
                </a:solidFill>
                <a:cs typeface="Calibri"/>
              </a:rPr>
              <a:t>місце</a:t>
            </a:r>
            <a:r>
              <a:rPr lang="ru-RU" sz="1600" spc="-10" dirty="0" smtClean="0">
                <a:solidFill>
                  <a:srgbClr val="585858"/>
                </a:solidFill>
                <a:cs typeface="Calibri"/>
              </a:rPr>
              <a:t> в </a:t>
            </a:r>
            <a:r>
              <a:rPr lang="ru-RU" sz="1600" spc="-10" dirty="0" err="1" smtClean="0">
                <a:solidFill>
                  <a:srgbClr val="585858"/>
                </a:solidFill>
                <a:cs typeface="Calibri"/>
              </a:rPr>
              <a:t>суспільстві</a:t>
            </a:r>
            <a:r>
              <a:rPr lang="ru-RU" sz="1600" spc="-10" dirty="0" smtClean="0">
                <a:solidFill>
                  <a:srgbClr val="585858"/>
                </a:solidFill>
                <a:cs typeface="Calibri"/>
              </a:rPr>
              <a:t> як </a:t>
            </a:r>
            <a:r>
              <a:rPr lang="ru-RU" sz="1600" spc="-10" dirty="0" err="1" smtClean="0">
                <a:solidFill>
                  <a:srgbClr val="585858"/>
                </a:solidFill>
                <a:cs typeface="Calibri"/>
              </a:rPr>
              <a:t>громадяни</a:t>
            </a:r>
            <a:r>
              <a:rPr lang="ru-RU" sz="1600" spc="-10" dirty="0" smtClean="0">
                <a:solidFill>
                  <a:srgbClr val="585858"/>
                </a:solidFill>
                <a:cs typeface="Calibri"/>
              </a:rPr>
              <a:t>.»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3877431" y="1246980"/>
            <a:ext cx="3721100" cy="855344"/>
          </a:xfrm>
          <a:custGeom>
            <a:avLst/>
            <a:gdLst/>
            <a:ahLst/>
            <a:cxnLst/>
            <a:rect l="l" t="t" r="r" b="b"/>
            <a:pathLst>
              <a:path w="3721100" h="855344">
                <a:moveTo>
                  <a:pt x="337824" y="281591"/>
                </a:moveTo>
                <a:lnTo>
                  <a:pt x="332501" y="258812"/>
                </a:lnTo>
                <a:lnTo>
                  <a:pt x="336149" y="236501"/>
                </a:lnTo>
                <a:lnTo>
                  <a:pt x="348303" y="214849"/>
                </a:lnTo>
                <a:lnTo>
                  <a:pt x="396268" y="174292"/>
                </a:lnTo>
                <a:lnTo>
                  <a:pt x="431148" y="155771"/>
                </a:lnTo>
                <a:lnTo>
                  <a:pt x="472672" y="138678"/>
                </a:lnTo>
                <a:lnTo>
                  <a:pt x="520375" y="123205"/>
                </a:lnTo>
                <a:lnTo>
                  <a:pt x="573792" y="109545"/>
                </a:lnTo>
                <a:lnTo>
                  <a:pt x="632456" y="97888"/>
                </a:lnTo>
                <a:lnTo>
                  <a:pt x="695903" y="88428"/>
                </a:lnTo>
                <a:lnTo>
                  <a:pt x="763668" y="81357"/>
                </a:lnTo>
                <a:lnTo>
                  <a:pt x="835283" y="76867"/>
                </a:lnTo>
                <a:lnTo>
                  <a:pt x="890545" y="75362"/>
                </a:lnTo>
                <a:lnTo>
                  <a:pt x="945708" y="75512"/>
                </a:lnTo>
                <a:lnTo>
                  <a:pt x="1000405" y="77293"/>
                </a:lnTo>
                <a:lnTo>
                  <a:pt x="1054274" y="80680"/>
                </a:lnTo>
                <a:lnTo>
                  <a:pt x="1106951" y="85649"/>
                </a:lnTo>
                <a:lnTo>
                  <a:pt x="1158069" y="92176"/>
                </a:lnTo>
                <a:lnTo>
                  <a:pt x="1207266" y="100235"/>
                </a:lnTo>
                <a:lnTo>
                  <a:pt x="1237422" y="84810"/>
                </a:lnTo>
                <a:lnTo>
                  <a:pt x="1312329" y="58824"/>
                </a:lnTo>
                <a:lnTo>
                  <a:pt x="1355919" y="48374"/>
                </a:lnTo>
                <a:lnTo>
                  <a:pt x="1402824" y="39694"/>
                </a:lnTo>
                <a:lnTo>
                  <a:pt x="1452463" y="32840"/>
                </a:lnTo>
                <a:lnTo>
                  <a:pt x="1504254" y="27867"/>
                </a:lnTo>
                <a:lnTo>
                  <a:pt x="1557618" y="24832"/>
                </a:lnTo>
                <a:lnTo>
                  <a:pt x="1611971" y="23790"/>
                </a:lnTo>
                <a:lnTo>
                  <a:pt x="1666734" y="24797"/>
                </a:lnTo>
                <a:lnTo>
                  <a:pt x="1721324" y="27909"/>
                </a:lnTo>
                <a:lnTo>
                  <a:pt x="1775160" y="33182"/>
                </a:lnTo>
                <a:lnTo>
                  <a:pt x="1827661" y="40672"/>
                </a:lnTo>
                <a:lnTo>
                  <a:pt x="1883795" y="51689"/>
                </a:lnTo>
                <a:lnTo>
                  <a:pt x="1934214" y="65183"/>
                </a:lnTo>
                <a:lnTo>
                  <a:pt x="1965805" y="48787"/>
                </a:lnTo>
                <a:lnTo>
                  <a:pt x="2004337" y="34573"/>
                </a:lnTo>
                <a:lnTo>
                  <a:pt x="2048770" y="22647"/>
                </a:lnTo>
                <a:lnTo>
                  <a:pt x="2098069" y="13119"/>
                </a:lnTo>
                <a:lnTo>
                  <a:pt x="2151194" y="6096"/>
                </a:lnTo>
                <a:lnTo>
                  <a:pt x="2207108" y="1687"/>
                </a:lnTo>
                <a:lnTo>
                  <a:pt x="2264773" y="0"/>
                </a:lnTo>
                <a:lnTo>
                  <a:pt x="2323151" y="1142"/>
                </a:lnTo>
                <a:lnTo>
                  <a:pt x="2381205" y="5223"/>
                </a:lnTo>
                <a:lnTo>
                  <a:pt x="2437896" y="12351"/>
                </a:lnTo>
                <a:lnTo>
                  <a:pt x="2509667" y="27035"/>
                </a:lnTo>
                <a:lnTo>
                  <a:pt x="2568960" y="46387"/>
                </a:lnTo>
                <a:lnTo>
                  <a:pt x="2608534" y="33645"/>
                </a:lnTo>
                <a:lnTo>
                  <a:pt x="2652173" y="22927"/>
                </a:lnTo>
                <a:lnTo>
                  <a:pt x="2699177" y="14252"/>
                </a:lnTo>
                <a:lnTo>
                  <a:pt x="2748844" y="7638"/>
                </a:lnTo>
                <a:lnTo>
                  <a:pt x="2800473" y="3103"/>
                </a:lnTo>
                <a:lnTo>
                  <a:pt x="2853361" y="667"/>
                </a:lnTo>
                <a:lnTo>
                  <a:pt x="2906808" y="347"/>
                </a:lnTo>
                <a:lnTo>
                  <a:pt x="2960111" y="2163"/>
                </a:lnTo>
                <a:lnTo>
                  <a:pt x="3012569" y="6132"/>
                </a:lnTo>
                <a:lnTo>
                  <a:pt x="3063481" y="12273"/>
                </a:lnTo>
                <a:lnTo>
                  <a:pt x="3112145" y="20605"/>
                </a:lnTo>
                <a:lnTo>
                  <a:pt x="3157859" y="31147"/>
                </a:lnTo>
                <a:lnTo>
                  <a:pt x="3208713" y="47147"/>
                </a:lnTo>
                <a:lnTo>
                  <a:pt x="3249696" y="65516"/>
                </a:lnTo>
                <a:lnTo>
                  <a:pt x="3298956" y="107601"/>
                </a:lnTo>
                <a:lnTo>
                  <a:pt x="3369179" y="115537"/>
                </a:lnTo>
                <a:lnTo>
                  <a:pt x="3432719" y="126607"/>
                </a:lnTo>
                <a:lnTo>
                  <a:pt x="3488915" y="140446"/>
                </a:lnTo>
                <a:lnTo>
                  <a:pt x="3537105" y="156690"/>
                </a:lnTo>
                <a:lnTo>
                  <a:pt x="3576626" y="174974"/>
                </a:lnTo>
                <a:lnTo>
                  <a:pt x="3627014" y="216208"/>
                </a:lnTo>
                <a:lnTo>
                  <a:pt x="3636557" y="238429"/>
                </a:lnTo>
                <a:lnTo>
                  <a:pt x="3634782" y="261234"/>
                </a:lnTo>
                <a:lnTo>
                  <a:pt x="3611599" y="293862"/>
                </a:lnTo>
                <a:lnTo>
                  <a:pt x="3600073" y="303181"/>
                </a:lnTo>
                <a:lnTo>
                  <a:pt x="3644031" y="323823"/>
                </a:lnTo>
                <a:lnTo>
                  <a:pt x="3677947" y="345605"/>
                </a:lnTo>
                <a:lnTo>
                  <a:pt x="3701947" y="368223"/>
                </a:lnTo>
                <a:lnTo>
                  <a:pt x="3716161" y="391370"/>
                </a:lnTo>
                <a:lnTo>
                  <a:pt x="3720715" y="414744"/>
                </a:lnTo>
                <a:lnTo>
                  <a:pt x="3715739" y="438039"/>
                </a:lnTo>
                <a:lnTo>
                  <a:pt x="3677703" y="483173"/>
                </a:lnTo>
                <a:lnTo>
                  <a:pt x="3644900" y="504402"/>
                </a:lnTo>
                <a:lnTo>
                  <a:pt x="3603078" y="524334"/>
                </a:lnTo>
                <a:lnTo>
                  <a:pt x="3552364" y="542664"/>
                </a:lnTo>
                <a:lnTo>
                  <a:pt x="3492885" y="559086"/>
                </a:lnTo>
                <a:lnTo>
                  <a:pt x="3443534" y="569712"/>
                </a:lnTo>
                <a:lnTo>
                  <a:pt x="3391172" y="578686"/>
                </a:lnTo>
                <a:lnTo>
                  <a:pt x="3336230" y="585942"/>
                </a:lnTo>
                <a:lnTo>
                  <a:pt x="3279143" y="591411"/>
                </a:lnTo>
                <a:lnTo>
                  <a:pt x="3220343" y="595027"/>
                </a:lnTo>
                <a:lnTo>
                  <a:pt x="3215241" y="616139"/>
                </a:lnTo>
                <a:lnTo>
                  <a:pt x="3179644" y="655518"/>
                </a:lnTo>
                <a:lnTo>
                  <a:pt x="3114170" y="689881"/>
                </a:lnTo>
                <a:lnTo>
                  <a:pt x="3071722" y="704723"/>
                </a:lnTo>
                <a:lnTo>
                  <a:pt x="3023596" y="717760"/>
                </a:lnTo>
                <a:lnTo>
                  <a:pt x="2970389" y="728809"/>
                </a:lnTo>
                <a:lnTo>
                  <a:pt x="2912698" y="737687"/>
                </a:lnTo>
                <a:lnTo>
                  <a:pt x="2851120" y="744211"/>
                </a:lnTo>
                <a:lnTo>
                  <a:pt x="2786253" y="748196"/>
                </a:lnTo>
                <a:lnTo>
                  <a:pt x="2718693" y="749459"/>
                </a:lnTo>
                <a:lnTo>
                  <a:pt x="2663862" y="748368"/>
                </a:lnTo>
                <a:lnTo>
                  <a:pt x="2610018" y="745423"/>
                </a:lnTo>
                <a:lnTo>
                  <a:pt x="2557631" y="740662"/>
                </a:lnTo>
                <a:lnTo>
                  <a:pt x="2507170" y="734121"/>
                </a:lnTo>
                <a:lnTo>
                  <a:pt x="2459105" y="725837"/>
                </a:lnTo>
                <a:lnTo>
                  <a:pt x="2437501" y="744544"/>
                </a:lnTo>
                <a:lnTo>
                  <a:pt x="2377550" y="778309"/>
                </a:lnTo>
                <a:lnTo>
                  <a:pt x="2340088" y="793218"/>
                </a:lnTo>
                <a:lnTo>
                  <a:pt x="2298225" y="806712"/>
                </a:lnTo>
                <a:lnTo>
                  <a:pt x="2252402" y="818717"/>
                </a:lnTo>
                <a:lnTo>
                  <a:pt x="2203063" y="829159"/>
                </a:lnTo>
                <a:lnTo>
                  <a:pt x="2150650" y="837964"/>
                </a:lnTo>
                <a:lnTo>
                  <a:pt x="2095604" y="845056"/>
                </a:lnTo>
                <a:lnTo>
                  <a:pt x="2038369" y="850363"/>
                </a:lnTo>
                <a:lnTo>
                  <a:pt x="1979386" y="853809"/>
                </a:lnTo>
                <a:lnTo>
                  <a:pt x="1919097" y="855320"/>
                </a:lnTo>
                <a:lnTo>
                  <a:pt x="1857946" y="854822"/>
                </a:lnTo>
                <a:lnTo>
                  <a:pt x="1796375" y="852241"/>
                </a:lnTo>
                <a:lnTo>
                  <a:pt x="1734824" y="847503"/>
                </a:lnTo>
                <a:lnTo>
                  <a:pt x="1671994" y="840285"/>
                </a:lnTo>
                <a:lnTo>
                  <a:pt x="1612627" y="830908"/>
                </a:lnTo>
                <a:lnTo>
                  <a:pt x="1557247" y="819499"/>
                </a:lnTo>
                <a:lnTo>
                  <a:pt x="1506375" y="806185"/>
                </a:lnTo>
                <a:lnTo>
                  <a:pt x="1460534" y="791094"/>
                </a:lnTo>
                <a:lnTo>
                  <a:pt x="1420245" y="774351"/>
                </a:lnTo>
                <a:lnTo>
                  <a:pt x="1369863" y="782961"/>
                </a:lnTo>
                <a:lnTo>
                  <a:pt x="1318198" y="790077"/>
                </a:lnTo>
                <a:lnTo>
                  <a:pt x="1265525" y="795720"/>
                </a:lnTo>
                <a:lnTo>
                  <a:pt x="1212116" y="799911"/>
                </a:lnTo>
                <a:lnTo>
                  <a:pt x="1158246" y="802671"/>
                </a:lnTo>
                <a:lnTo>
                  <a:pt x="1104188" y="804022"/>
                </a:lnTo>
                <a:lnTo>
                  <a:pt x="1050216" y="803985"/>
                </a:lnTo>
                <a:lnTo>
                  <a:pt x="996602" y="802580"/>
                </a:lnTo>
                <a:lnTo>
                  <a:pt x="943620" y="799830"/>
                </a:lnTo>
                <a:lnTo>
                  <a:pt x="891545" y="795755"/>
                </a:lnTo>
                <a:lnTo>
                  <a:pt x="840649" y="790377"/>
                </a:lnTo>
                <a:lnTo>
                  <a:pt x="791207" y="783717"/>
                </a:lnTo>
                <a:lnTo>
                  <a:pt x="743490" y="775795"/>
                </a:lnTo>
                <a:lnTo>
                  <a:pt x="697774" y="766635"/>
                </a:lnTo>
                <a:lnTo>
                  <a:pt x="654331" y="756255"/>
                </a:lnTo>
                <a:lnTo>
                  <a:pt x="613436" y="744678"/>
                </a:lnTo>
                <a:lnTo>
                  <a:pt x="575361" y="731926"/>
                </a:lnTo>
                <a:lnTo>
                  <a:pt x="508766" y="702977"/>
                </a:lnTo>
                <a:lnTo>
                  <a:pt x="504067" y="700437"/>
                </a:lnTo>
                <a:lnTo>
                  <a:pt x="501781" y="699167"/>
                </a:lnTo>
                <a:lnTo>
                  <a:pt x="434113" y="699770"/>
                </a:lnTo>
                <a:lnTo>
                  <a:pt x="369051" y="696694"/>
                </a:lnTo>
                <a:lnTo>
                  <a:pt x="307772" y="690230"/>
                </a:lnTo>
                <a:lnTo>
                  <a:pt x="251455" y="680667"/>
                </a:lnTo>
                <a:lnTo>
                  <a:pt x="201276" y="668297"/>
                </a:lnTo>
                <a:lnTo>
                  <a:pt x="158411" y="653409"/>
                </a:lnTo>
                <a:lnTo>
                  <a:pt x="124038" y="636295"/>
                </a:lnTo>
                <a:lnTo>
                  <a:pt x="85475" y="596551"/>
                </a:lnTo>
                <a:lnTo>
                  <a:pt x="84874" y="570976"/>
                </a:lnTo>
                <a:lnTo>
                  <a:pt x="101716" y="546259"/>
                </a:lnTo>
                <a:lnTo>
                  <a:pt x="135107" y="523256"/>
                </a:lnTo>
                <a:lnTo>
                  <a:pt x="184154" y="502825"/>
                </a:lnTo>
                <a:lnTo>
                  <a:pt x="123011" y="488800"/>
                </a:lnTo>
                <a:lnTo>
                  <a:pt x="73482" y="471736"/>
                </a:lnTo>
                <a:lnTo>
                  <a:pt x="36109" y="452280"/>
                </a:lnTo>
                <a:lnTo>
                  <a:pt x="11434" y="431086"/>
                </a:lnTo>
                <a:lnTo>
                  <a:pt x="0" y="408801"/>
                </a:lnTo>
                <a:lnTo>
                  <a:pt x="2346" y="386078"/>
                </a:lnTo>
                <a:lnTo>
                  <a:pt x="50550" y="341916"/>
                </a:lnTo>
                <a:lnTo>
                  <a:pt x="124662" y="313449"/>
                </a:lnTo>
                <a:lnTo>
                  <a:pt x="170804" y="302419"/>
                </a:lnTo>
                <a:lnTo>
                  <a:pt x="221803" y="293759"/>
                </a:lnTo>
                <a:lnTo>
                  <a:pt x="276760" y="287647"/>
                </a:lnTo>
                <a:lnTo>
                  <a:pt x="334776" y="284258"/>
                </a:lnTo>
                <a:lnTo>
                  <a:pt x="337824" y="281591"/>
                </a:lnTo>
                <a:close/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065651" y="1746504"/>
            <a:ext cx="218440" cy="15875"/>
          </a:xfrm>
          <a:custGeom>
            <a:avLst/>
            <a:gdLst/>
            <a:ahLst/>
            <a:cxnLst/>
            <a:rect l="l" t="t" r="r" b="b"/>
            <a:pathLst>
              <a:path w="218439" h="15875">
                <a:moveTo>
                  <a:pt x="217932" y="15748"/>
                </a:moveTo>
                <a:lnTo>
                  <a:pt x="161037" y="15805"/>
                </a:lnTo>
                <a:lnTo>
                  <a:pt x="105108" y="13160"/>
                </a:lnTo>
                <a:lnTo>
                  <a:pt x="51107" y="7872"/>
                </a:lnTo>
                <a:lnTo>
                  <a:pt x="0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380484" y="1934845"/>
            <a:ext cx="95885" cy="7620"/>
          </a:xfrm>
          <a:custGeom>
            <a:avLst/>
            <a:gdLst/>
            <a:ahLst/>
            <a:cxnLst/>
            <a:rect l="l" t="t" r="r" b="b"/>
            <a:pathLst>
              <a:path w="95885" h="7619">
                <a:moveTo>
                  <a:pt x="95376" y="0"/>
                </a:moveTo>
                <a:lnTo>
                  <a:pt x="72151" y="2619"/>
                </a:lnTo>
                <a:lnTo>
                  <a:pt x="48450" y="4762"/>
                </a:lnTo>
                <a:lnTo>
                  <a:pt x="24368" y="6429"/>
                </a:lnTo>
                <a:lnTo>
                  <a:pt x="0" y="7619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240020" y="1983358"/>
            <a:ext cx="57785" cy="34925"/>
          </a:xfrm>
          <a:custGeom>
            <a:avLst/>
            <a:gdLst/>
            <a:ahLst/>
            <a:cxnLst/>
            <a:rect l="l" t="t" r="r" b="b"/>
            <a:pathLst>
              <a:path w="57785" h="34925">
                <a:moveTo>
                  <a:pt x="57403" y="34543"/>
                </a:moveTo>
                <a:lnTo>
                  <a:pt x="40862" y="26253"/>
                </a:lnTo>
                <a:lnTo>
                  <a:pt x="25749" y="17748"/>
                </a:lnTo>
                <a:lnTo>
                  <a:pt x="12112" y="9005"/>
                </a:lnTo>
                <a:lnTo>
                  <a:pt x="0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336919" y="1931923"/>
            <a:ext cx="22860" cy="38100"/>
          </a:xfrm>
          <a:custGeom>
            <a:avLst/>
            <a:gdLst/>
            <a:ahLst/>
            <a:cxnLst/>
            <a:rect l="l" t="t" r="r" b="b"/>
            <a:pathLst>
              <a:path w="22860" h="38100">
                <a:moveTo>
                  <a:pt x="22859" y="0"/>
                </a:moveTo>
                <a:lnTo>
                  <a:pt x="19556" y="9592"/>
                </a:lnTo>
                <a:lnTo>
                  <a:pt x="14620" y="19113"/>
                </a:lnTo>
                <a:lnTo>
                  <a:pt x="8090" y="28539"/>
                </a:lnTo>
                <a:lnTo>
                  <a:pt x="0" y="37846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815963" y="1698498"/>
            <a:ext cx="280035" cy="141605"/>
          </a:xfrm>
          <a:custGeom>
            <a:avLst/>
            <a:gdLst/>
            <a:ahLst/>
            <a:cxnLst/>
            <a:rect l="l" t="t" r="r" b="b"/>
            <a:pathLst>
              <a:path w="280034" h="141605">
                <a:moveTo>
                  <a:pt x="0" y="0"/>
                </a:moveTo>
                <a:lnTo>
                  <a:pt x="69881" y="12954"/>
                </a:lnTo>
                <a:lnTo>
                  <a:pt x="131152" y="29008"/>
                </a:lnTo>
                <a:lnTo>
                  <a:pt x="182993" y="47746"/>
                </a:lnTo>
                <a:lnTo>
                  <a:pt x="224583" y="68751"/>
                </a:lnTo>
                <a:lnTo>
                  <a:pt x="255103" y="91610"/>
                </a:lnTo>
                <a:lnTo>
                  <a:pt x="273733" y="115906"/>
                </a:lnTo>
                <a:lnTo>
                  <a:pt x="279653" y="141224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351141" y="1548130"/>
            <a:ext cx="125095" cy="53340"/>
          </a:xfrm>
          <a:custGeom>
            <a:avLst/>
            <a:gdLst/>
            <a:ahLst/>
            <a:cxnLst/>
            <a:rect l="l" t="t" r="r" b="b"/>
            <a:pathLst>
              <a:path w="125095" h="53340">
                <a:moveTo>
                  <a:pt x="124586" y="0"/>
                </a:moveTo>
                <a:lnTo>
                  <a:pt x="100923" y="14864"/>
                </a:lnTo>
                <a:lnTo>
                  <a:pt x="72056" y="28717"/>
                </a:lnTo>
                <a:lnTo>
                  <a:pt x="38308" y="41451"/>
                </a:lnTo>
                <a:lnTo>
                  <a:pt x="0" y="52959"/>
                </a:lnTo>
              </a:path>
            </a:pathLst>
          </a:custGeom>
          <a:ln w="25399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176896" y="1351661"/>
            <a:ext cx="6985" cy="25400"/>
          </a:xfrm>
          <a:custGeom>
            <a:avLst/>
            <a:gdLst/>
            <a:ahLst/>
            <a:cxnLst/>
            <a:rect l="l" t="t" r="r" b="b"/>
            <a:pathLst>
              <a:path w="6984" h="25400">
                <a:moveTo>
                  <a:pt x="0" y="0"/>
                </a:moveTo>
                <a:lnTo>
                  <a:pt x="3048" y="6195"/>
                </a:lnTo>
                <a:lnTo>
                  <a:pt x="5143" y="12414"/>
                </a:lnTo>
                <a:lnTo>
                  <a:pt x="6286" y="18680"/>
                </a:lnTo>
                <a:lnTo>
                  <a:pt x="6476" y="25018"/>
                </a:lnTo>
              </a:path>
            </a:pathLst>
          </a:custGeom>
          <a:ln w="25399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381369" y="1290574"/>
            <a:ext cx="64135" cy="32384"/>
          </a:xfrm>
          <a:custGeom>
            <a:avLst/>
            <a:gdLst/>
            <a:ahLst/>
            <a:cxnLst/>
            <a:rect l="l" t="t" r="r" b="b"/>
            <a:pathLst>
              <a:path w="64135" h="32384">
                <a:moveTo>
                  <a:pt x="0" y="31876"/>
                </a:moveTo>
                <a:lnTo>
                  <a:pt x="13160" y="23360"/>
                </a:lnTo>
                <a:lnTo>
                  <a:pt x="28225" y="15176"/>
                </a:lnTo>
                <a:lnTo>
                  <a:pt x="45148" y="7373"/>
                </a:lnTo>
                <a:lnTo>
                  <a:pt x="63880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784596" y="1310132"/>
            <a:ext cx="31115" cy="27940"/>
          </a:xfrm>
          <a:custGeom>
            <a:avLst/>
            <a:gdLst/>
            <a:ahLst/>
            <a:cxnLst/>
            <a:rect l="l" t="t" r="r" b="b"/>
            <a:pathLst>
              <a:path w="31114" h="27940">
                <a:moveTo>
                  <a:pt x="0" y="27558"/>
                </a:moveTo>
                <a:lnTo>
                  <a:pt x="5661" y="20413"/>
                </a:lnTo>
                <a:lnTo>
                  <a:pt x="12715" y="13446"/>
                </a:lnTo>
                <a:lnTo>
                  <a:pt x="21127" y="6645"/>
                </a:lnTo>
                <a:lnTo>
                  <a:pt x="30861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084190" y="1346961"/>
            <a:ext cx="112395" cy="26670"/>
          </a:xfrm>
          <a:custGeom>
            <a:avLst/>
            <a:gdLst/>
            <a:ahLst/>
            <a:cxnLst/>
            <a:rect l="l" t="t" r="r" b="b"/>
            <a:pathLst>
              <a:path w="112395" h="26669">
                <a:moveTo>
                  <a:pt x="0" y="0"/>
                </a:moveTo>
                <a:lnTo>
                  <a:pt x="29894" y="5881"/>
                </a:lnTo>
                <a:lnTo>
                  <a:pt x="58562" y="12287"/>
                </a:lnTo>
                <a:lnTo>
                  <a:pt x="85921" y="19216"/>
                </a:lnTo>
                <a:lnTo>
                  <a:pt x="111887" y="2667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215384" y="1528572"/>
            <a:ext cx="19685" cy="28575"/>
          </a:xfrm>
          <a:custGeom>
            <a:avLst/>
            <a:gdLst/>
            <a:ahLst/>
            <a:cxnLst/>
            <a:rect l="l" t="t" r="r" b="b"/>
            <a:pathLst>
              <a:path w="19685" h="28575">
                <a:moveTo>
                  <a:pt x="19430" y="28066"/>
                </a:moveTo>
                <a:lnTo>
                  <a:pt x="13215" y="21163"/>
                </a:lnTo>
                <a:lnTo>
                  <a:pt x="7905" y="14176"/>
                </a:lnTo>
                <a:lnTo>
                  <a:pt x="3500" y="7117"/>
                </a:lnTo>
                <a:lnTo>
                  <a:pt x="0" y="0"/>
                </a:lnTo>
              </a:path>
            </a:pathLst>
          </a:custGeom>
          <a:ln w="254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402437" y="4790947"/>
            <a:ext cx="2610485" cy="12426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ru-RU" sz="1600" spc="-15" dirty="0" smtClean="0">
                <a:solidFill>
                  <a:srgbClr val="585858"/>
                </a:solidFill>
                <a:cs typeface="Calibri"/>
              </a:rPr>
              <a:t>«</a:t>
            </a:r>
            <a:r>
              <a:rPr lang="ru-RU" sz="1600" spc="-15" dirty="0" err="1" smtClean="0">
                <a:solidFill>
                  <a:srgbClr val="585858"/>
                </a:solidFill>
                <a:cs typeface="Calibri"/>
              </a:rPr>
              <a:t>Молоді</a:t>
            </a:r>
            <a:r>
              <a:rPr lang="ru-RU" sz="1600" spc="-15" dirty="0" smtClean="0">
                <a:solidFill>
                  <a:srgbClr val="585858"/>
                </a:solidFill>
                <a:cs typeface="Calibri"/>
              </a:rPr>
              <a:t> люди </a:t>
            </a:r>
            <a:r>
              <a:rPr lang="ru-RU" sz="1600" spc="-15" dirty="0" err="1" smtClean="0">
                <a:solidFill>
                  <a:srgbClr val="585858"/>
                </a:solidFill>
                <a:cs typeface="Calibri"/>
              </a:rPr>
              <a:t>повинні</a:t>
            </a:r>
            <a:r>
              <a:rPr lang="ru-RU" sz="1600" spc="-15" dirty="0" smtClean="0">
                <a:solidFill>
                  <a:srgbClr val="585858"/>
                </a:solidFill>
                <a:cs typeface="Calibri"/>
              </a:rPr>
              <a:t> бути </a:t>
            </a:r>
            <a:r>
              <a:rPr lang="ru-RU" sz="1600" spc="-15" dirty="0" err="1" smtClean="0">
                <a:solidFill>
                  <a:srgbClr val="585858"/>
                </a:solidFill>
                <a:cs typeface="Calibri"/>
              </a:rPr>
              <a:t>готові</a:t>
            </a:r>
            <a:r>
              <a:rPr lang="ru-RU" sz="1600" spc="-15" dirty="0" smtClean="0">
                <a:solidFill>
                  <a:srgbClr val="585858"/>
                </a:solidFill>
                <a:cs typeface="Calibri"/>
              </a:rPr>
              <a:t> до </a:t>
            </a:r>
            <a:r>
              <a:rPr lang="ru-RU" sz="1600" spc="-15" dirty="0" err="1" smtClean="0">
                <a:solidFill>
                  <a:srgbClr val="585858"/>
                </a:solidFill>
                <a:cs typeface="Calibri"/>
              </a:rPr>
              <a:t>сьогоднішніх</a:t>
            </a:r>
            <a:r>
              <a:rPr lang="ru-RU" sz="1600" spc="-1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15" dirty="0" err="1" smtClean="0">
                <a:solidFill>
                  <a:srgbClr val="585858"/>
                </a:solidFill>
                <a:cs typeface="Calibri"/>
              </a:rPr>
              <a:t>і</a:t>
            </a:r>
            <a:r>
              <a:rPr lang="ru-RU" sz="1600" spc="-1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15" dirty="0" err="1" smtClean="0">
                <a:solidFill>
                  <a:srgbClr val="585858"/>
                </a:solidFill>
                <a:cs typeface="Calibri"/>
              </a:rPr>
              <a:t>майбутніх</a:t>
            </a:r>
            <a:r>
              <a:rPr lang="ru-RU" sz="1600" spc="-1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15" dirty="0" err="1" smtClean="0">
                <a:solidFill>
                  <a:srgbClr val="585858"/>
                </a:solidFill>
                <a:cs typeface="Calibri"/>
              </a:rPr>
              <a:t>вимог</a:t>
            </a:r>
            <a:r>
              <a:rPr lang="ru-RU" sz="1600" spc="-15" dirty="0" smtClean="0">
                <a:solidFill>
                  <a:srgbClr val="585858"/>
                </a:solidFill>
                <a:cs typeface="Calibri"/>
              </a:rPr>
              <a:t> ринку </a:t>
            </a:r>
            <a:r>
              <a:rPr lang="ru-RU" sz="1600" spc="-15" dirty="0" err="1" smtClean="0">
                <a:solidFill>
                  <a:srgbClr val="585858"/>
                </a:solidFill>
                <a:cs typeface="Calibri"/>
              </a:rPr>
              <a:t>праці</a:t>
            </a:r>
            <a:r>
              <a:rPr lang="ru-RU" sz="1600" spc="-15" dirty="0" smtClean="0">
                <a:solidFill>
                  <a:srgbClr val="585858"/>
                </a:solidFill>
                <a:cs typeface="Calibri"/>
              </a:rPr>
              <a:t>, </a:t>
            </a:r>
            <a:r>
              <a:rPr lang="ru-RU" sz="1600" spc="-15" dirty="0" err="1" smtClean="0">
                <a:solidFill>
                  <a:srgbClr val="585858"/>
                </a:solidFill>
                <a:cs typeface="Calibri"/>
              </a:rPr>
              <a:t>щоб</a:t>
            </a:r>
            <a:r>
              <a:rPr lang="ru-RU" sz="1600" spc="-15" dirty="0" smtClean="0">
                <a:solidFill>
                  <a:srgbClr val="585858"/>
                </a:solidFill>
                <a:cs typeface="Calibri"/>
              </a:rPr>
              <a:t> вони могли </a:t>
            </a:r>
            <a:r>
              <a:rPr lang="ru-RU" sz="1600" spc="-15" dirty="0" err="1" smtClean="0">
                <a:solidFill>
                  <a:srgbClr val="585858"/>
                </a:solidFill>
                <a:cs typeface="Calibri"/>
              </a:rPr>
              <a:t>знайти</a:t>
            </a:r>
            <a:r>
              <a:rPr lang="ru-RU" sz="1600" spc="-1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15" dirty="0" err="1" smtClean="0">
                <a:solidFill>
                  <a:srgbClr val="585858"/>
                </a:solidFill>
                <a:cs typeface="Calibri"/>
              </a:rPr>
              <a:t>робоче</a:t>
            </a:r>
            <a:r>
              <a:rPr lang="ru-RU" sz="1600" spc="-15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15" dirty="0" err="1" smtClean="0">
                <a:solidFill>
                  <a:srgbClr val="585858"/>
                </a:solidFill>
                <a:cs typeface="Calibri"/>
              </a:rPr>
              <a:t>місце</a:t>
            </a:r>
            <a:r>
              <a:rPr lang="ru-RU" sz="1600" spc="-15" dirty="0" smtClean="0">
                <a:solidFill>
                  <a:srgbClr val="585858"/>
                </a:solidFill>
                <a:cs typeface="Calibri"/>
              </a:rPr>
              <a:t>.»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4300854" y="1371980"/>
            <a:ext cx="2704465" cy="5105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ru-RU" sz="1600" spc="-20" dirty="0" smtClean="0">
                <a:solidFill>
                  <a:srgbClr val="585858"/>
                </a:solidFill>
                <a:cs typeface="Calibri"/>
              </a:rPr>
              <a:t>«</a:t>
            </a:r>
            <a:r>
              <a:rPr lang="ru-RU" sz="1600" spc="-20" dirty="0" err="1" smtClean="0">
                <a:solidFill>
                  <a:srgbClr val="585858"/>
                </a:solidFill>
                <a:cs typeface="Calibri"/>
              </a:rPr>
              <a:t>Державний</a:t>
            </a:r>
            <a:r>
              <a:rPr lang="ru-RU" sz="1600" spc="-20" dirty="0" smtClean="0">
                <a:solidFill>
                  <a:srgbClr val="585858"/>
                </a:solidFill>
                <a:cs typeface="Calibri"/>
              </a:rPr>
              <a:t> бюджет на </a:t>
            </a:r>
            <a:r>
              <a:rPr lang="ru-RU" sz="1600" spc="-20" dirty="0" err="1" smtClean="0">
                <a:solidFill>
                  <a:srgbClr val="585858"/>
                </a:solidFill>
                <a:cs typeface="Calibri"/>
              </a:rPr>
              <a:t>профосвіту</a:t>
            </a:r>
            <a:r>
              <a:rPr lang="ru-RU" sz="1600" spc="-20" dirty="0" smtClean="0">
                <a:solidFill>
                  <a:srgbClr val="585858"/>
                </a:solidFill>
                <a:cs typeface="Calibri"/>
              </a:rPr>
              <a:t> </a:t>
            </a:r>
            <a:r>
              <a:rPr lang="ru-RU" sz="1600" spc="-20" dirty="0" err="1" smtClean="0">
                <a:solidFill>
                  <a:srgbClr val="585858"/>
                </a:solidFill>
                <a:cs typeface="Calibri"/>
              </a:rPr>
              <a:t>обмежений</a:t>
            </a:r>
            <a:r>
              <a:rPr lang="ru-RU" sz="1600" spc="-20" dirty="0" smtClean="0">
                <a:solidFill>
                  <a:srgbClr val="585858"/>
                </a:solidFill>
                <a:cs typeface="Calibri"/>
              </a:rPr>
              <a:t>.»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3342640" y="4371085"/>
            <a:ext cx="2268220" cy="1253490"/>
          </a:xfrm>
          <a:custGeom>
            <a:avLst/>
            <a:gdLst/>
            <a:ahLst/>
            <a:cxnLst/>
            <a:rect l="l" t="t" r="r" b="b"/>
            <a:pathLst>
              <a:path w="2268220" h="1253489">
                <a:moveTo>
                  <a:pt x="1866773" y="0"/>
                </a:moveTo>
                <a:lnTo>
                  <a:pt x="1866773" y="231012"/>
                </a:lnTo>
                <a:lnTo>
                  <a:pt x="0" y="231012"/>
                </a:lnTo>
                <a:lnTo>
                  <a:pt x="0" y="1022095"/>
                </a:lnTo>
                <a:lnTo>
                  <a:pt x="1866773" y="1022095"/>
                </a:lnTo>
                <a:lnTo>
                  <a:pt x="1866773" y="1253020"/>
                </a:lnTo>
                <a:lnTo>
                  <a:pt x="2267966" y="626490"/>
                </a:lnTo>
                <a:lnTo>
                  <a:pt x="1866773" y="0"/>
                </a:lnTo>
                <a:close/>
              </a:path>
            </a:pathLst>
          </a:custGeom>
          <a:solidFill>
            <a:srgbClr val="E36C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 txBox="1"/>
          <p:nvPr/>
        </p:nvSpPr>
        <p:spPr>
          <a:xfrm>
            <a:off x="3388614" y="4646929"/>
            <a:ext cx="2097786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ru-RU" sz="1400" b="1" dirty="0" smtClean="0">
                <a:solidFill>
                  <a:srgbClr val="FFFFFF"/>
                </a:solidFill>
                <a:cs typeface="Calibri"/>
              </a:rPr>
              <a:t>«Ми </a:t>
            </a:r>
            <a:r>
              <a:rPr lang="ru-RU" sz="1400" b="1" dirty="0" err="1" smtClean="0">
                <a:solidFill>
                  <a:srgbClr val="FFFFFF"/>
                </a:solidFill>
                <a:cs typeface="Calibri"/>
              </a:rPr>
              <a:t>повинні</a:t>
            </a:r>
            <a:r>
              <a:rPr lang="ru-RU" sz="1400" b="1" dirty="0" smtClean="0">
                <a:solidFill>
                  <a:srgbClr val="FFFFFF"/>
                </a:solidFill>
                <a:cs typeface="Calibri"/>
              </a:rPr>
              <a:t> </a:t>
            </a:r>
            <a:r>
              <a:rPr lang="ru-RU" sz="1400" b="1" dirty="0" err="1" smtClean="0">
                <a:solidFill>
                  <a:srgbClr val="FFFFFF"/>
                </a:solidFill>
                <a:cs typeface="Calibri"/>
              </a:rPr>
              <a:t>зміцнювати</a:t>
            </a:r>
            <a:r>
              <a:rPr lang="ru-RU" sz="1400" b="1" dirty="0" smtClean="0">
                <a:solidFill>
                  <a:srgbClr val="FFFFFF"/>
                </a:solidFill>
                <a:cs typeface="Calibri"/>
              </a:rPr>
              <a:t> </a:t>
            </a:r>
            <a:r>
              <a:rPr lang="ru-RU" sz="1400" b="1" dirty="0" err="1" smtClean="0">
                <a:solidFill>
                  <a:srgbClr val="FFFFFF"/>
                </a:solidFill>
                <a:cs typeface="Calibri"/>
              </a:rPr>
              <a:t>дуальну</a:t>
            </a:r>
            <a:r>
              <a:rPr lang="ru-RU" sz="1400" b="1" dirty="0" smtClean="0">
                <a:solidFill>
                  <a:srgbClr val="FFFFFF"/>
                </a:solidFill>
                <a:cs typeface="Calibri"/>
              </a:rPr>
              <a:t> </a:t>
            </a:r>
            <a:r>
              <a:rPr lang="ru-RU" sz="1400" b="1" dirty="0" err="1" smtClean="0">
                <a:solidFill>
                  <a:srgbClr val="FFFFFF"/>
                </a:solidFill>
                <a:cs typeface="Calibri"/>
              </a:rPr>
              <a:t>профосвіту</a:t>
            </a:r>
            <a:r>
              <a:rPr lang="ru-RU" sz="1400" b="1" dirty="0" smtClean="0">
                <a:solidFill>
                  <a:srgbClr val="FFFFFF"/>
                </a:solidFill>
                <a:cs typeface="Calibri"/>
              </a:rPr>
              <a:t> </a:t>
            </a:r>
            <a:r>
              <a:rPr lang="ru-RU" sz="1400" b="1" dirty="0" err="1" smtClean="0">
                <a:solidFill>
                  <a:srgbClr val="FFFFFF"/>
                </a:solidFill>
                <a:cs typeface="Calibri"/>
              </a:rPr>
              <a:t>і</a:t>
            </a:r>
            <a:r>
              <a:rPr lang="ru-RU" sz="1400" b="1" dirty="0" smtClean="0">
                <a:solidFill>
                  <a:srgbClr val="FFFFFF"/>
                </a:solidFill>
                <a:cs typeface="Calibri"/>
              </a:rPr>
              <a:t> </a:t>
            </a:r>
            <a:r>
              <a:rPr lang="ru-RU" sz="1400" b="1" dirty="0" err="1" smtClean="0">
                <a:solidFill>
                  <a:srgbClr val="FFFFFF"/>
                </a:solidFill>
                <a:cs typeface="Calibri"/>
              </a:rPr>
              <a:t>керувати</a:t>
            </a:r>
            <a:r>
              <a:rPr lang="ru-RU" sz="1400" b="1" dirty="0" smtClean="0">
                <a:solidFill>
                  <a:srgbClr val="FFFFFF"/>
                </a:solidFill>
                <a:cs typeface="Calibri"/>
              </a:rPr>
              <a:t> нею»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3995928" y="3122041"/>
            <a:ext cx="1094231" cy="12131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474370" y="1199641"/>
            <a:ext cx="1240155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uk-UA" sz="2400" dirty="0" smtClean="0">
                <a:solidFill>
                  <a:srgbClr val="E36C09"/>
                </a:solidFill>
                <a:latin typeface="Calibri"/>
                <a:cs typeface="Calibri"/>
              </a:rPr>
              <a:t>Держава</a:t>
            </a:r>
            <a:endParaRPr sz="2400" dirty="0">
              <a:solidFill>
                <a:srgbClr val="E36C09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908</TotalTime>
  <Words>2473</Words>
  <Application>Microsoft Office PowerPoint</Application>
  <PresentationFormat>Экран (4:3)</PresentationFormat>
  <Paragraphs>403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Office Theme</vt:lpstr>
      <vt:lpstr>Презентація   </vt:lpstr>
      <vt:lpstr>Дуальна професійна  освіта</vt:lpstr>
      <vt:lpstr>Зміст</vt:lpstr>
      <vt:lpstr>I. Огляд - шлях молодих людей в професійне життя</vt:lpstr>
      <vt:lpstr>I. Огляд - результати дуальної професійної освіти</vt:lpstr>
      <vt:lpstr>II. Що це - дуальна професійна освіта?</vt:lpstr>
      <vt:lpstr>1. Вхід в дуальное профнавчання</vt:lpstr>
      <vt:lpstr>2. Вхід в дуальное профнавчання</vt:lpstr>
      <vt:lpstr>3. Вхід в дуальное профнавчання</vt:lpstr>
      <vt:lpstr>2. Укладення договору по профнавчанню Початок профнавчання</vt:lpstr>
      <vt:lpstr>3. Навчання в ході робочого процесу</vt:lpstr>
      <vt:lpstr>3. Навчання в ході робочого процесу Розклад на тиждень для учнів профосвіти (приклад)</vt:lpstr>
      <vt:lpstr>4. Незалежні випускні іспити Екзаменаційна комісія</vt:lpstr>
      <vt:lpstr>5. Освіта як ключ до професійної кар'єри</vt:lpstr>
      <vt:lpstr>6. Учасники підтримують дуальну профосвіту і забезпечують її якість</vt:lpstr>
      <vt:lpstr>7. Зміна стандартів з урахуванням вимог світу праці</vt:lpstr>
      <vt:lpstr>7. Зміна стандартів з урахуванням вимог світу праці  Профосвіти в двох місцях на базі стандартів з орієнтацією на потреби</vt:lpstr>
      <vt:lpstr>8. Законодавчі рамкові умови Законодавча база для всіх аспектів дуальної профосвіти</vt:lpstr>
      <vt:lpstr>Резюме — механізм дуального професійного навчання</vt:lpstr>
      <vt:lpstr>Резюме - дуальна система: два світи під одним дахом</vt:lpstr>
      <vt:lpstr>III. Переваги дуальної профосвіти</vt:lpstr>
      <vt:lpstr>III. Актуальні проблеми </vt:lpstr>
      <vt:lpstr>IV. Чому дуальна професійна освіта функціонує в Німеччині</vt:lpstr>
      <vt:lpstr>V. П'ять показників якості професійної освіти</vt:lpstr>
      <vt:lpstr>VI. Інші джерела</vt:lpstr>
      <vt:lpstr>VII. Основні поняття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Schlich, Thorsten</dc:creator>
  <cp:lastModifiedBy>Таня</cp:lastModifiedBy>
  <cp:revision>91</cp:revision>
  <dcterms:created xsi:type="dcterms:W3CDTF">2017-05-12T09:10:54Z</dcterms:created>
  <dcterms:modified xsi:type="dcterms:W3CDTF">2017-05-26T07:32:02Z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2015-03-26T00:00:00Z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2017-05-12T00:00:00Z</vt:filetime>
  </property>
</Properties>
</file>