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notesMasterIdLst>
    <p:notesMasterId r:id="rId15"/>
  </p:notesMasterIdLst>
  <p:sldIdLst>
    <p:sldId id="279" r:id="rId2"/>
    <p:sldId id="294" r:id="rId3"/>
    <p:sldId id="280" r:id="rId4"/>
    <p:sldId id="295" r:id="rId5"/>
    <p:sldId id="292" r:id="rId6"/>
    <p:sldId id="263" r:id="rId7"/>
    <p:sldId id="267" r:id="rId8"/>
    <p:sldId id="289" r:id="rId9"/>
    <p:sldId id="269" r:id="rId10"/>
    <p:sldId id="288" r:id="rId11"/>
    <p:sldId id="290" r:id="rId12"/>
    <p:sldId id="291" r:id="rId13"/>
    <p:sldId id="296"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FDFD"/>
    <a:srgbClr val="00F26D"/>
    <a:srgbClr val="99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93961" autoAdjust="0"/>
  </p:normalViewPr>
  <p:slideViewPr>
    <p:cSldViewPr>
      <p:cViewPr>
        <p:scale>
          <a:sx n="50" d="100"/>
          <a:sy n="50" d="100"/>
        </p:scale>
        <p:origin x="-1368" y="-1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AC5BAC-3918-4F6D-A488-3C1FE8A3DA24}" type="datetimeFigureOut">
              <a:rPr lang="uk-UA" smtClean="0"/>
              <a:pPr/>
              <a:t>23.03.2020</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C54BD6-1FBB-46C2-B94E-ABABDB827678}" type="slidenum">
              <a:rPr lang="uk-UA" smtClean="0"/>
              <a:pPr/>
              <a:t>‹#›</a:t>
            </a:fld>
            <a:endParaRPr lang="uk-UA"/>
          </a:p>
        </p:txBody>
      </p:sp>
    </p:spTree>
    <p:extLst>
      <p:ext uri="{BB962C8B-B14F-4D97-AF65-F5344CB8AC3E}">
        <p14:creationId xmlns:p14="http://schemas.microsoft.com/office/powerpoint/2010/main" val="4121177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A24391D-2527-48D9-B454-4972005C65FD}" type="datetimeFigureOut">
              <a:rPr lang="ru-RU" smtClean="0"/>
              <a:pPr/>
              <a:t>23.03.2020</a:t>
            </a:fld>
            <a:endParaRPr lang="ru-RU"/>
          </a:p>
        </p:txBody>
      </p:sp>
      <p:sp>
        <p:nvSpPr>
          <p:cNvPr id="5" name="Footer Placeholder 4"/>
          <p:cNvSpPr>
            <a:spLocks noGrp="1"/>
          </p:cNvSpPr>
          <p:nvPr>
            <p:ph type="ftr" sz="quarter" idx="11"/>
          </p:nvPr>
        </p:nvSpPr>
        <p:spPr/>
        <p:txBody>
          <a:bodyPr/>
          <a:lstStyle/>
          <a:p>
            <a:endParaRPr lang="ru-RU">
              <a:solidFill>
                <a:srgbClr val="94C600"/>
              </a:solidFill>
            </a:endParaRP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AB815FC-1FFD-4FDC-A760-659FB741700C}" type="slidenum">
              <a:rPr lang="ru-RU" smtClean="0">
                <a:solidFill>
                  <a:srgbClr val="94C600"/>
                </a:solidFill>
              </a:rPr>
              <a:pPr/>
              <a:t>‹#›</a:t>
            </a:fld>
            <a:endParaRPr lang="ru-RU">
              <a:solidFill>
                <a:srgbClr val="94C600"/>
              </a:solidFill>
            </a:endParaRPr>
          </a:p>
        </p:txBody>
      </p:sp>
    </p:spTree>
    <p:extLst>
      <p:ext uri="{BB962C8B-B14F-4D97-AF65-F5344CB8AC3E}">
        <p14:creationId xmlns:p14="http://schemas.microsoft.com/office/powerpoint/2010/main" val="3710721657"/>
      </p:ext>
    </p:extLst>
  </p:cSld>
  <p:clrMapOvr>
    <a:masterClrMapping/>
  </p:clrMapOvr>
  <p:transition>
    <p:wip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A24391D-2527-48D9-B454-4972005C65FD}" type="datetimeFigureOut">
              <a:rPr lang="ru-RU" smtClean="0"/>
              <a:pPr/>
              <a:t>23.03.2020</a:t>
            </a:fld>
            <a:endParaRPr lang="ru-RU"/>
          </a:p>
        </p:txBody>
      </p:sp>
      <p:sp>
        <p:nvSpPr>
          <p:cNvPr id="5" name="Footer Placeholder 4"/>
          <p:cNvSpPr>
            <a:spLocks noGrp="1"/>
          </p:cNvSpPr>
          <p:nvPr>
            <p:ph type="ftr" sz="quarter" idx="11"/>
          </p:nvPr>
        </p:nvSpPr>
        <p:spPr/>
        <p:txBody>
          <a:bodyPr/>
          <a:lstStyle/>
          <a:p>
            <a:endParaRPr lang="ru-RU">
              <a:solidFill>
                <a:srgbClr val="94C600"/>
              </a:solidFill>
            </a:endParaRP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AB815FC-1FFD-4FDC-A760-659FB741700C}" type="slidenum">
              <a:rPr lang="ru-RU" smtClean="0"/>
              <a:pPr/>
              <a:t>‹#›</a:t>
            </a:fld>
            <a:endParaRPr lang="ru-RU"/>
          </a:p>
        </p:txBody>
      </p:sp>
    </p:spTree>
    <p:extLst>
      <p:ext uri="{BB962C8B-B14F-4D97-AF65-F5344CB8AC3E}">
        <p14:creationId xmlns:p14="http://schemas.microsoft.com/office/powerpoint/2010/main" val="1555256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A24391D-2527-48D9-B454-4972005C65FD}" type="datetimeFigureOut">
              <a:rPr lang="ru-RU" smtClean="0"/>
              <a:pPr/>
              <a:t>23.03.2020</a:t>
            </a:fld>
            <a:endParaRPr lang="ru-RU"/>
          </a:p>
        </p:txBody>
      </p:sp>
      <p:sp>
        <p:nvSpPr>
          <p:cNvPr id="5" name="Footer Placeholder 4"/>
          <p:cNvSpPr>
            <a:spLocks noGrp="1"/>
          </p:cNvSpPr>
          <p:nvPr>
            <p:ph type="ftr" sz="quarter" idx="11"/>
          </p:nvPr>
        </p:nvSpPr>
        <p:spPr/>
        <p:txBody>
          <a:bodyPr/>
          <a:lstStyle/>
          <a:p>
            <a:endParaRPr lang="ru-RU">
              <a:solidFill>
                <a:srgbClr val="94C600"/>
              </a:solidFill>
            </a:endParaRP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AB815FC-1FFD-4FDC-A760-659FB741700C}" type="slidenum">
              <a:rPr lang="ru-RU" smtClean="0"/>
              <a:pPr/>
              <a:t>‹#›</a:t>
            </a:fld>
            <a:endParaRPr lang="ru-RU"/>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08703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0A24391D-2527-48D9-B454-4972005C65FD}" type="datetimeFigureOut">
              <a:rPr lang="ru-RU" smtClean="0"/>
              <a:pPr/>
              <a:t>23.03.2020</a:t>
            </a:fld>
            <a:endParaRPr lang="ru-RU"/>
          </a:p>
        </p:txBody>
      </p:sp>
      <p:sp>
        <p:nvSpPr>
          <p:cNvPr id="6" name="Footer Placeholder 5"/>
          <p:cNvSpPr>
            <a:spLocks noGrp="1"/>
          </p:cNvSpPr>
          <p:nvPr>
            <p:ph type="ftr" sz="quarter" idx="11"/>
          </p:nvPr>
        </p:nvSpPr>
        <p:spPr/>
        <p:txBody>
          <a:bodyPr/>
          <a:lstStyle/>
          <a:p>
            <a:endParaRPr lang="ru-RU">
              <a:solidFill>
                <a:srgbClr val="94C600"/>
              </a:solidFill>
            </a:endParaRP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AB815FC-1FFD-4FDC-A760-659FB741700C}" type="slidenum">
              <a:rPr lang="ru-RU" smtClean="0"/>
              <a:pPr/>
              <a:t>‹#›</a:t>
            </a:fld>
            <a:endParaRPr lang="ru-RU"/>
          </a:p>
        </p:txBody>
      </p:sp>
    </p:spTree>
    <p:extLst>
      <p:ext uri="{BB962C8B-B14F-4D97-AF65-F5344CB8AC3E}">
        <p14:creationId xmlns:p14="http://schemas.microsoft.com/office/powerpoint/2010/main" val="27634097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0A24391D-2527-48D9-B454-4972005C65FD}" type="datetimeFigureOut">
              <a:rPr lang="ru-RU" smtClean="0"/>
              <a:pPr/>
              <a:t>23.03.2020</a:t>
            </a:fld>
            <a:endParaRPr lang="ru-RU"/>
          </a:p>
        </p:txBody>
      </p:sp>
      <p:sp>
        <p:nvSpPr>
          <p:cNvPr id="6" name="Footer Placeholder 5"/>
          <p:cNvSpPr>
            <a:spLocks noGrp="1"/>
          </p:cNvSpPr>
          <p:nvPr>
            <p:ph type="ftr" sz="quarter" idx="11"/>
          </p:nvPr>
        </p:nvSpPr>
        <p:spPr/>
        <p:txBody>
          <a:bodyPr/>
          <a:lstStyle/>
          <a:p>
            <a:endParaRPr lang="ru-RU">
              <a:solidFill>
                <a:srgbClr val="94C600"/>
              </a:solidFill>
            </a:endParaRP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AB815FC-1FFD-4FDC-A760-659FB741700C}" type="slidenum">
              <a:rPr lang="ru-RU" smtClean="0"/>
              <a:pPr/>
              <a:t>‹#›</a:t>
            </a:fld>
            <a:endParaRPr lang="ru-RU"/>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88866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0A24391D-2527-48D9-B454-4972005C65FD}" type="datetimeFigureOut">
              <a:rPr lang="ru-RU" smtClean="0"/>
              <a:pPr/>
              <a:t>23.03.2020</a:t>
            </a:fld>
            <a:endParaRPr lang="ru-RU"/>
          </a:p>
        </p:txBody>
      </p:sp>
      <p:sp>
        <p:nvSpPr>
          <p:cNvPr id="6" name="Footer Placeholder 5"/>
          <p:cNvSpPr>
            <a:spLocks noGrp="1"/>
          </p:cNvSpPr>
          <p:nvPr>
            <p:ph type="ftr" sz="quarter" idx="11"/>
          </p:nvPr>
        </p:nvSpPr>
        <p:spPr/>
        <p:txBody>
          <a:bodyPr/>
          <a:lstStyle/>
          <a:p>
            <a:endParaRPr lang="ru-RU">
              <a:solidFill>
                <a:srgbClr val="94C600"/>
              </a:solidFill>
            </a:endParaRP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AB815FC-1FFD-4FDC-A760-659FB741700C}" type="slidenum">
              <a:rPr lang="ru-RU" smtClean="0"/>
              <a:pPr/>
              <a:t>‹#›</a:t>
            </a:fld>
            <a:endParaRPr lang="ru-RU"/>
          </a:p>
        </p:txBody>
      </p:sp>
    </p:spTree>
    <p:extLst>
      <p:ext uri="{BB962C8B-B14F-4D97-AF65-F5344CB8AC3E}">
        <p14:creationId xmlns:p14="http://schemas.microsoft.com/office/powerpoint/2010/main" val="11607873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A24391D-2527-48D9-B454-4972005C65FD}" type="datetimeFigureOut">
              <a:rPr lang="ru-RU" smtClean="0"/>
              <a:pPr/>
              <a:t>23.03.2020</a:t>
            </a:fld>
            <a:endParaRPr lang="ru-RU"/>
          </a:p>
        </p:txBody>
      </p:sp>
      <p:sp>
        <p:nvSpPr>
          <p:cNvPr id="5" name="Footer Placeholder 4"/>
          <p:cNvSpPr>
            <a:spLocks noGrp="1"/>
          </p:cNvSpPr>
          <p:nvPr>
            <p:ph type="ftr" sz="quarter" idx="11"/>
          </p:nvPr>
        </p:nvSpPr>
        <p:spPr/>
        <p:txBody>
          <a:bodyPr/>
          <a:lstStyle/>
          <a:p>
            <a:endParaRPr lang="ru-RU">
              <a:solidFill>
                <a:srgbClr val="94C600"/>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AB815FC-1FFD-4FDC-A760-659FB741700C}" type="slidenum">
              <a:rPr lang="ru-RU" smtClean="0"/>
              <a:pPr/>
              <a:t>‹#›</a:t>
            </a:fld>
            <a:endParaRPr lang="ru-RU"/>
          </a:p>
        </p:txBody>
      </p:sp>
    </p:spTree>
    <p:extLst>
      <p:ext uri="{BB962C8B-B14F-4D97-AF65-F5344CB8AC3E}">
        <p14:creationId xmlns:p14="http://schemas.microsoft.com/office/powerpoint/2010/main" val="243352723"/>
      </p:ext>
    </p:extLst>
  </p:cSld>
  <p:clrMapOvr>
    <a:masterClrMapping/>
  </p:clrMapOvr>
  <p:transition>
    <p:wip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A24391D-2527-48D9-B454-4972005C65FD}" type="datetimeFigureOut">
              <a:rPr lang="ru-RU" smtClean="0"/>
              <a:pPr/>
              <a:t>23.03.2020</a:t>
            </a:fld>
            <a:endParaRPr lang="ru-RU"/>
          </a:p>
        </p:txBody>
      </p:sp>
      <p:sp>
        <p:nvSpPr>
          <p:cNvPr id="5" name="Footer Placeholder 4"/>
          <p:cNvSpPr>
            <a:spLocks noGrp="1"/>
          </p:cNvSpPr>
          <p:nvPr>
            <p:ph type="ftr" sz="quarter" idx="11"/>
          </p:nvPr>
        </p:nvSpPr>
        <p:spPr/>
        <p:txBody>
          <a:bodyPr/>
          <a:lstStyle/>
          <a:p>
            <a:endParaRPr lang="ru-RU">
              <a:solidFill>
                <a:srgbClr val="94C600"/>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AB815FC-1FFD-4FDC-A760-659FB741700C}" type="slidenum">
              <a:rPr lang="ru-RU" smtClean="0"/>
              <a:pPr/>
              <a:t>‹#›</a:t>
            </a:fld>
            <a:endParaRPr lang="ru-RU"/>
          </a:p>
        </p:txBody>
      </p:sp>
    </p:spTree>
    <p:extLst>
      <p:ext uri="{BB962C8B-B14F-4D97-AF65-F5344CB8AC3E}">
        <p14:creationId xmlns:p14="http://schemas.microsoft.com/office/powerpoint/2010/main" val="2841480344"/>
      </p:ext>
    </p:extLst>
  </p:cSld>
  <p:clrMapOvr>
    <a:masterClrMapping/>
  </p:clrMapOvr>
  <p:transition>
    <p:wip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1_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5" name="Date Placeholder 4"/>
          <p:cNvSpPr>
            <a:spLocks noGrp="1"/>
          </p:cNvSpPr>
          <p:nvPr>
            <p:ph type="dt" sz="half" idx="10"/>
          </p:nvPr>
        </p:nvSpPr>
        <p:spPr/>
        <p:txBody>
          <a:bodyPr/>
          <a:lstStyle/>
          <a:p>
            <a:fld id="{0A24391D-2527-48D9-B454-4972005C65FD}" type="datetimeFigureOut">
              <a:rPr lang="ru-RU" smtClean="0"/>
              <a:pPr/>
              <a:t>23.03.2020</a:t>
            </a:fld>
            <a:endParaRPr lang="ru-RU"/>
          </a:p>
        </p:txBody>
      </p:sp>
      <p:sp>
        <p:nvSpPr>
          <p:cNvPr id="6" name="Footer Placeholder 5"/>
          <p:cNvSpPr>
            <a:spLocks noGrp="1"/>
          </p:cNvSpPr>
          <p:nvPr>
            <p:ph type="ftr" sz="quarter" idx="11"/>
          </p:nvPr>
        </p:nvSpPr>
        <p:spPr/>
        <p:txBody>
          <a:bodyPr/>
          <a:lstStyle/>
          <a:p>
            <a:endParaRPr lang="ru-RU">
              <a:solidFill>
                <a:srgbClr val="94C600"/>
              </a:solidFill>
            </a:endParaRPr>
          </a:p>
        </p:txBody>
      </p:sp>
      <p:sp>
        <p:nvSpPr>
          <p:cNvPr id="7" name="Slide Number Placeholder 6"/>
          <p:cNvSpPr>
            <a:spLocks noGrp="1"/>
          </p:cNvSpPr>
          <p:nvPr>
            <p:ph type="sldNum" sz="quarter" idx="12"/>
          </p:nvPr>
        </p:nvSpPr>
        <p:spPr/>
        <p:txBody>
          <a:bodyPr/>
          <a:lstStyle/>
          <a:p>
            <a:fld id="{DAB815FC-1FFD-4FDC-A760-659FB741700C}" type="slidenum">
              <a:rPr lang="ru-RU" smtClean="0"/>
              <a:pPr/>
              <a:t>‹#›</a:t>
            </a:fld>
            <a:endParaRPr lang="ru-RU"/>
          </a:p>
        </p:txBody>
      </p:sp>
      <p:sp>
        <p:nvSpPr>
          <p:cNvPr id="9" name="Content Placeholder 8"/>
          <p:cNvSpPr>
            <a:spLocks noGrp="1"/>
          </p:cNvSpPr>
          <p:nvPr>
            <p:ph sz="quarter" idx="13"/>
          </p:nvPr>
        </p:nvSpPr>
        <p:spPr>
          <a:xfrm>
            <a:off x="1042416" y="2313432"/>
            <a:ext cx="3419856" cy="349300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extLst>
      <p:ext uri="{BB962C8B-B14F-4D97-AF65-F5344CB8AC3E}">
        <p14:creationId xmlns:p14="http://schemas.microsoft.com/office/powerpoint/2010/main" val="4175490691"/>
      </p:ext>
    </p:extLst>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A24391D-2527-48D9-B454-4972005C65FD}" type="datetimeFigureOut">
              <a:rPr lang="ru-RU" smtClean="0"/>
              <a:pPr/>
              <a:t>23.03.2020</a:t>
            </a:fld>
            <a:endParaRPr lang="ru-RU"/>
          </a:p>
        </p:txBody>
      </p:sp>
      <p:sp>
        <p:nvSpPr>
          <p:cNvPr id="5" name="Footer Placeholder 4"/>
          <p:cNvSpPr>
            <a:spLocks noGrp="1"/>
          </p:cNvSpPr>
          <p:nvPr>
            <p:ph type="ftr" sz="quarter" idx="11"/>
          </p:nvPr>
        </p:nvSpPr>
        <p:spPr/>
        <p:txBody>
          <a:bodyPr/>
          <a:lstStyle/>
          <a:p>
            <a:endParaRPr lang="ru-RU">
              <a:solidFill>
                <a:srgbClr val="94C600"/>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AB815FC-1FFD-4FDC-A760-659FB741700C}" type="slidenum">
              <a:rPr lang="ru-RU" smtClean="0"/>
              <a:pPr/>
              <a:t>‹#›</a:t>
            </a:fld>
            <a:endParaRPr lang="ru-RU"/>
          </a:p>
        </p:txBody>
      </p:sp>
    </p:spTree>
    <p:extLst>
      <p:ext uri="{BB962C8B-B14F-4D97-AF65-F5344CB8AC3E}">
        <p14:creationId xmlns:p14="http://schemas.microsoft.com/office/powerpoint/2010/main" val="760233759"/>
      </p:ext>
    </p:extLst>
  </p:cSld>
  <p:clrMapOvr>
    <a:masterClrMapping/>
  </p:clrMapOvr>
  <p:transition>
    <p:wip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A24391D-2527-48D9-B454-4972005C65FD}" type="datetimeFigureOut">
              <a:rPr lang="ru-RU" smtClean="0"/>
              <a:pPr/>
              <a:t>23.03.2020</a:t>
            </a:fld>
            <a:endParaRPr lang="ru-RU"/>
          </a:p>
        </p:txBody>
      </p:sp>
      <p:sp>
        <p:nvSpPr>
          <p:cNvPr id="5" name="Footer Placeholder 4"/>
          <p:cNvSpPr>
            <a:spLocks noGrp="1"/>
          </p:cNvSpPr>
          <p:nvPr>
            <p:ph type="ftr" sz="quarter" idx="11"/>
          </p:nvPr>
        </p:nvSpPr>
        <p:spPr/>
        <p:txBody>
          <a:bodyPr/>
          <a:lstStyle/>
          <a:p>
            <a:endParaRPr lang="ru-RU">
              <a:solidFill>
                <a:srgbClr val="94C600"/>
              </a:solidFill>
            </a:endParaRP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AB815FC-1FFD-4FDC-A760-659FB741700C}" type="slidenum">
              <a:rPr lang="ru-RU" smtClean="0"/>
              <a:pPr/>
              <a:t>‹#›</a:t>
            </a:fld>
            <a:endParaRPr lang="ru-RU"/>
          </a:p>
        </p:txBody>
      </p:sp>
    </p:spTree>
    <p:extLst>
      <p:ext uri="{BB962C8B-B14F-4D97-AF65-F5344CB8AC3E}">
        <p14:creationId xmlns:p14="http://schemas.microsoft.com/office/powerpoint/2010/main" val="203317880"/>
      </p:ext>
    </p:extLst>
  </p:cSld>
  <p:clrMapOvr>
    <a:masterClrMapping/>
  </p:clrMapOvr>
  <p:transition>
    <p:wip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A24391D-2527-48D9-B454-4972005C65FD}" type="datetimeFigureOut">
              <a:rPr lang="ru-RU" smtClean="0"/>
              <a:pPr/>
              <a:t>23.03.2020</a:t>
            </a:fld>
            <a:endParaRPr lang="ru-RU"/>
          </a:p>
        </p:txBody>
      </p:sp>
      <p:sp>
        <p:nvSpPr>
          <p:cNvPr id="6" name="Footer Placeholder 5"/>
          <p:cNvSpPr>
            <a:spLocks noGrp="1"/>
          </p:cNvSpPr>
          <p:nvPr>
            <p:ph type="ftr" sz="quarter" idx="11"/>
          </p:nvPr>
        </p:nvSpPr>
        <p:spPr/>
        <p:txBody>
          <a:bodyPr/>
          <a:lstStyle/>
          <a:p>
            <a:endParaRPr lang="ru-RU">
              <a:solidFill>
                <a:srgbClr val="94C600"/>
              </a:solidFill>
            </a:endParaRP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DAB815FC-1FFD-4FDC-A760-659FB741700C}" type="slidenum">
              <a:rPr lang="ru-RU" smtClean="0"/>
              <a:pPr/>
              <a:t>‹#›</a:t>
            </a:fld>
            <a:endParaRPr lang="ru-RU"/>
          </a:p>
        </p:txBody>
      </p:sp>
    </p:spTree>
    <p:extLst>
      <p:ext uri="{BB962C8B-B14F-4D97-AF65-F5344CB8AC3E}">
        <p14:creationId xmlns:p14="http://schemas.microsoft.com/office/powerpoint/2010/main" val="406344678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A24391D-2527-48D9-B454-4972005C65FD}" type="datetimeFigureOut">
              <a:rPr lang="ru-RU" smtClean="0"/>
              <a:pPr/>
              <a:t>23.03.2020</a:t>
            </a:fld>
            <a:endParaRPr lang="ru-RU"/>
          </a:p>
        </p:txBody>
      </p:sp>
      <p:sp>
        <p:nvSpPr>
          <p:cNvPr id="8" name="Footer Placeholder 7"/>
          <p:cNvSpPr>
            <a:spLocks noGrp="1"/>
          </p:cNvSpPr>
          <p:nvPr>
            <p:ph type="ftr" sz="quarter" idx="11"/>
          </p:nvPr>
        </p:nvSpPr>
        <p:spPr/>
        <p:txBody>
          <a:bodyPr/>
          <a:lstStyle/>
          <a:p>
            <a:endParaRPr lang="ru-RU">
              <a:solidFill>
                <a:srgbClr val="94C600"/>
              </a:solidFill>
            </a:endParaRP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DAB815FC-1FFD-4FDC-A760-659FB741700C}" type="slidenum">
              <a:rPr lang="ru-RU" smtClean="0"/>
              <a:pPr/>
              <a:t>‹#›</a:t>
            </a:fld>
            <a:endParaRPr lang="ru-RU"/>
          </a:p>
        </p:txBody>
      </p:sp>
    </p:spTree>
    <p:extLst>
      <p:ext uri="{BB962C8B-B14F-4D97-AF65-F5344CB8AC3E}">
        <p14:creationId xmlns:p14="http://schemas.microsoft.com/office/powerpoint/2010/main" val="428720291"/>
      </p:ext>
    </p:extLst>
  </p:cSld>
  <p:clrMapOvr>
    <a:masterClrMapping/>
  </p:clrMapOvr>
  <p:transition>
    <p:wip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A24391D-2527-48D9-B454-4972005C65FD}" type="datetimeFigureOut">
              <a:rPr lang="ru-RU" smtClean="0"/>
              <a:pPr/>
              <a:t>23.03.2020</a:t>
            </a:fld>
            <a:endParaRPr lang="ru-RU"/>
          </a:p>
        </p:txBody>
      </p:sp>
      <p:sp>
        <p:nvSpPr>
          <p:cNvPr id="4" name="Footer Placeholder 3"/>
          <p:cNvSpPr>
            <a:spLocks noGrp="1"/>
          </p:cNvSpPr>
          <p:nvPr>
            <p:ph type="ftr" sz="quarter" idx="11"/>
          </p:nvPr>
        </p:nvSpPr>
        <p:spPr/>
        <p:txBody>
          <a:bodyPr/>
          <a:lstStyle/>
          <a:p>
            <a:endParaRPr lang="ru-RU">
              <a:solidFill>
                <a:srgbClr val="94C600"/>
              </a:solidFill>
            </a:endParaRP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AB815FC-1FFD-4FDC-A760-659FB741700C}" type="slidenum">
              <a:rPr lang="ru-RU" smtClean="0"/>
              <a:pPr/>
              <a:t>‹#›</a:t>
            </a:fld>
            <a:endParaRPr lang="ru-RU"/>
          </a:p>
        </p:txBody>
      </p:sp>
    </p:spTree>
    <p:extLst>
      <p:ext uri="{BB962C8B-B14F-4D97-AF65-F5344CB8AC3E}">
        <p14:creationId xmlns:p14="http://schemas.microsoft.com/office/powerpoint/2010/main" val="4072402328"/>
      </p:ext>
    </p:extLst>
  </p:cSld>
  <p:clrMapOvr>
    <a:masterClrMapping/>
  </p:clrMapOvr>
  <p:transition>
    <p:wip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24391D-2527-48D9-B454-4972005C65FD}" type="datetimeFigureOut">
              <a:rPr lang="ru-RU" smtClean="0"/>
              <a:pPr/>
              <a:t>23.03.2020</a:t>
            </a:fld>
            <a:endParaRPr lang="ru-RU"/>
          </a:p>
        </p:txBody>
      </p:sp>
      <p:sp>
        <p:nvSpPr>
          <p:cNvPr id="3" name="Footer Placeholder 2"/>
          <p:cNvSpPr>
            <a:spLocks noGrp="1"/>
          </p:cNvSpPr>
          <p:nvPr>
            <p:ph type="ftr" sz="quarter" idx="11"/>
          </p:nvPr>
        </p:nvSpPr>
        <p:spPr/>
        <p:txBody>
          <a:bodyPr/>
          <a:lstStyle/>
          <a:p>
            <a:endParaRPr lang="ru-RU">
              <a:solidFill>
                <a:srgbClr val="94C600"/>
              </a:solidFill>
            </a:endParaRP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AB815FC-1FFD-4FDC-A760-659FB741700C}" type="slidenum">
              <a:rPr lang="ru-RU" smtClean="0"/>
              <a:pPr/>
              <a:t>‹#›</a:t>
            </a:fld>
            <a:endParaRPr lang="ru-RU"/>
          </a:p>
        </p:txBody>
      </p:sp>
    </p:spTree>
    <p:extLst>
      <p:ext uri="{BB962C8B-B14F-4D97-AF65-F5344CB8AC3E}">
        <p14:creationId xmlns:p14="http://schemas.microsoft.com/office/powerpoint/2010/main" val="1421387635"/>
      </p:ext>
    </p:extLst>
  </p:cSld>
  <p:clrMapOvr>
    <a:masterClrMapping/>
  </p:clrMapOvr>
  <p:transition>
    <p:wip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A24391D-2527-48D9-B454-4972005C65FD}" type="datetimeFigureOut">
              <a:rPr lang="ru-RU" smtClean="0"/>
              <a:pPr/>
              <a:t>23.03.2020</a:t>
            </a:fld>
            <a:endParaRPr lang="ru-RU"/>
          </a:p>
        </p:txBody>
      </p:sp>
      <p:sp>
        <p:nvSpPr>
          <p:cNvPr id="6" name="Footer Placeholder 5"/>
          <p:cNvSpPr>
            <a:spLocks noGrp="1"/>
          </p:cNvSpPr>
          <p:nvPr>
            <p:ph type="ftr" sz="quarter" idx="11"/>
          </p:nvPr>
        </p:nvSpPr>
        <p:spPr/>
        <p:txBody>
          <a:bodyPr/>
          <a:lstStyle/>
          <a:p>
            <a:endParaRPr lang="ru-RU">
              <a:solidFill>
                <a:srgbClr val="94C600"/>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AB815FC-1FFD-4FDC-A760-659FB741700C}" type="slidenum">
              <a:rPr lang="ru-RU" smtClean="0"/>
              <a:pPr/>
              <a:t>‹#›</a:t>
            </a:fld>
            <a:endParaRPr lang="ru-RU"/>
          </a:p>
        </p:txBody>
      </p:sp>
    </p:spTree>
    <p:extLst>
      <p:ext uri="{BB962C8B-B14F-4D97-AF65-F5344CB8AC3E}">
        <p14:creationId xmlns:p14="http://schemas.microsoft.com/office/powerpoint/2010/main" val="1563031153"/>
      </p:ext>
    </p:extLst>
  </p:cSld>
  <p:clrMapOvr>
    <a:masterClrMapping/>
  </p:clrMapOvr>
  <p:transition>
    <p:wip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A24391D-2527-48D9-B454-4972005C65FD}" type="datetimeFigureOut">
              <a:rPr lang="ru-RU" smtClean="0"/>
              <a:pPr/>
              <a:t>23.03.2020</a:t>
            </a:fld>
            <a:endParaRPr lang="ru-RU"/>
          </a:p>
        </p:txBody>
      </p:sp>
      <p:sp>
        <p:nvSpPr>
          <p:cNvPr id="6" name="Footer Placeholder 5"/>
          <p:cNvSpPr>
            <a:spLocks noGrp="1"/>
          </p:cNvSpPr>
          <p:nvPr>
            <p:ph type="ftr" sz="quarter" idx="11"/>
          </p:nvPr>
        </p:nvSpPr>
        <p:spPr/>
        <p:txBody>
          <a:bodyPr/>
          <a:lstStyle/>
          <a:p>
            <a:endParaRPr lang="ru-RU">
              <a:solidFill>
                <a:srgbClr val="94C600"/>
              </a:solidFill>
            </a:endParaRP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AB815FC-1FFD-4FDC-A760-659FB741700C}" type="slidenum">
              <a:rPr lang="ru-RU" smtClean="0"/>
              <a:pPr/>
              <a:t>‹#›</a:t>
            </a:fld>
            <a:endParaRPr lang="ru-RU"/>
          </a:p>
        </p:txBody>
      </p:sp>
    </p:spTree>
    <p:extLst>
      <p:ext uri="{BB962C8B-B14F-4D97-AF65-F5344CB8AC3E}">
        <p14:creationId xmlns:p14="http://schemas.microsoft.com/office/powerpoint/2010/main" val="2163370271"/>
      </p:ext>
    </p:extLst>
  </p:cSld>
  <p:clrMapOvr>
    <a:masterClrMapping/>
  </p:clrMapOvr>
  <p:transition>
    <p:wip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0A24391D-2527-48D9-B454-4972005C65FD}" type="datetimeFigureOut">
              <a:rPr lang="ru-RU" smtClean="0"/>
              <a:pPr/>
              <a:t>23.03.2020</a:t>
            </a:fld>
            <a:endParaRPr lang="ru-RU"/>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solidFill>
                <a:srgbClr val="94C600"/>
              </a:solidFill>
            </a:endParaRP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AB815FC-1FFD-4FDC-A760-659FB741700C}" type="slidenum">
              <a:rPr lang="ru-RU" smtClean="0"/>
              <a:pPr/>
              <a:t>‹#›</a:t>
            </a:fld>
            <a:endParaRPr lang="ru-RU"/>
          </a:p>
        </p:txBody>
      </p:sp>
    </p:spTree>
    <p:extLst>
      <p:ext uri="{BB962C8B-B14F-4D97-AF65-F5344CB8AC3E}">
        <p14:creationId xmlns:p14="http://schemas.microsoft.com/office/powerpoint/2010/main" val="517845875"/>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Lst>
  <p:transition>
    <p:wipe/>
  </p:transition>
  <p:timing>
    <p:tnLst>
      <p:par>
        <p:cTn id="1" dur="indefinite" restart="never" nodeType="tmRoot"/>
      </p:par>
    </p:tnLst>
  </p:timing>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7.xml"/><Relationship Id="rId6" Type="http://schemas.openxmlformats.org/officeDocument/2006/relationships/image" Target="../media/image6.gif"/><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7.xml"/><Relationship Id="rId1" Type="http://schemas.openxmlformats.org/officeDocument/2006/relationships/vmlDrawing" Target="../drawings/vmlDrawing1.v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ctrTitle"/>
          </p:nvPr>
        </p:nvSpPr>
        <p:spPr>
          <a:xfrm>
            <a:off x="4737246" y="476672"/>
            <a:ext cx="4227242" cy="2952328"/>
          </a:xfrm>
        </p:spPr>
        <p:txBody>
          <a:bodyPr>
            <a:noAutofit/>
          </a:bodyPr>
          <a:lstStyle/>
          <a:p>
            <a:pPr algn="ctr"/>
            <a:r>
              <a:rPr lang="uk-UA" sz="2000" b="1" dirty="0" smtClean="0"/>
              <a:t>Про проведення експерименту всеукраїнського рівня за темою: «Організація професійної підготовки майбутніх кваліфікованих робітників за дуальною формою здобуття освіти» (перший етап)</a:t>
            </a:r>
            <a:endParaRPr lang="ru-RU" sz="2000" b="1" dirty="0"/>
          </a:p>
        </p:txBody>
      </p:sp>
      <p:pic>
        <p:nvPicPr>
          <p:cNvPr id="17412" name="Picture 4" descr="C:\Users\андрюшка\Desktop\токарь\hqdefault.jpg"/>
          <p:cNvPicPr>
            <a:picLocks noChangeAspect="1" noChangeArrowheads="1"/>
          </p:cNvPicPr>
          <p:nvPr/>
        </p:nvPicPr>
        <p:blipFill>
          <a:blip r:embed="rId2"/>
          <a:srcRect/>
          <a:stretch>
            <a:fillRect/>
          </a:stretch>
        </p:blipFill>
        <p:spPr bwMode="auto">
          <a:xfrm>
            <a:off x="4773149" y="4020203"/>
            <a:ext cx="3500972" cy="2625729"/>
          </a:xfrm>
          <a:prstGeom prst="rect">
            <a:avLst/>
          </a:prstGeom>
          <a:noFill/>
        </p:spPr>
      </p:pic>
      <p:pic>
        <p:nvPicPr>
          <p:cNvPr id="13" name="Рисунок 12">
            <a:extLst>
              <a:ext uri="{FF2B5EF4-FFF2-40B4-BE49-F238E27FC236}">
                <a16:creationId xmlns:a16="http://schemas.microsoft.com/office/drawing/2014/main" xmlns="" id="{EB1BEBE6-C1C1-4F83-A6D1-28D7C119AB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3531" y="2107592"/>
            <a:ext cx="2868469" cy="2642816"/>
          </a:xfrm>
          <a:prstGeom prst="rect">
            <a:avLst/>
          </a:prstGeom>
        </p:spPr>
      </p:pic>
      <p:pic>
        <p:nvPicPr>
          <p:cNvPr id="6" name="Рисунок 5">
            <a:extLst>
              <a:ext uri="{FF2B5EF4-FFF2-40B4-BE49-F238E27FC236}">
                <a16:creationId xmlns:a16="http://schemas.microsoft.com/office/drawing/2014/main" xmlns="" id="{2896C05E-6277-4386-8099-74F21516C0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551" y="332656"/>
            <a:ext cx="2943919" cy="2519570"/>
          </a:xfrm>
          <a:prstGeom prst="rect">
            <a:avLst/>
          </a:prstGeom>
        </p:spPr>
      </p:pic>
      <p:pic>
        <p:nvPicPr>
          <p:cNvPr id="4" name="Рисунок 3">
            <a:extLst>
              <a:ext uri="{FF2B5EF4-FFF2-40B4-BE49-F238E27FC236}">
                <a16:creationId xmlns:a16="http://schemas.microsoft.com/office/drawing/2014/main" xmlns="" id="{9E95C44A-4B0A-4427-9E60-DA6EF9FBCB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8551" y="4149080"/>
            <a:ext cx="2950549" cy="2519570"/>
          </a:xfrm>
          <a:prstGeom prst="rect">
            <a:avLst/>
          </a:prstGeom>
        </p:spPr>
      </p:pic>
      <p:sp>
        <p:nvSpPr>
          <p:cNvPr id="2" name="Rectangle 1"/>
          <p:cNvSpPr>
            <a:spLocks noChangeArrowheads="1"/>
          </p:cNvSpPr>
          <p:nvPr/>
        </p:nvSpPr>
        <p:spPr bwMode="auto">
          <a:xfrm>
            <a:off x="2195736" y="67018"/>
            <a:ext cx="6840760" cy="32316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smtClean="0">
                <a:ln>
                  <a:noFill/>
                </a:ln>
                <a:solidFill>
                  <a:srgbClr val="00B0F0"/>
                </a:solidFill>
                <a:effectLst/>
                <a:latin typeface="Menlo"/>
              </a:rPr>
              <a:t>ДПТНЗ «</a:t>
            </a:r>
            <a:r>
              <a:rPr kumimoji="0" lang="ru-RU" altLang="ru-RU" b="0" i="0" u="none" strike="noStrike" cap="none" normalizeH="0" baseline="0" dirty="0" err="1" smtClean="0">
                <a:ln>
                  <a:noFill/>
                </a:ln>
                <a:solidFill>
                  <a:srgbClr val="00B0F0"/>
                </a:solidFill>
                <a:effectLst/>
                <a:latin typeface="Menlo"/>
              </a:rPr>
              <a:t>Дніпровський</a:t>
            </a:r>
            <a:r>
              <a:rPr kumimoji="0" lang="ru-RU" altLang="ru-RU" b="0" i="0" u="none" strike="noStrike" cap="none" normalizeH="0" baseline="0" dirty="0" smtClean="0">
                <a:ln>
                  <a:noFill/>
                </a:ln>
                <a:solidFill>
                  <a:srgbClr val="00B0F0"/>
                </a:solidFill>
                <a:effectLst/>
                <a:latin typeface="Menlo"/>
              </a:rPr>
              <a:t> центр </a:t>
            </a:r>
            <a:r>
              <a:rPr kumimoji="0" lang="ru-RU" altLang="ru-RU" b="0" i="0" u="none" strike="noStrike" cap="none" normalizeH="0" baseline="0" dirty="0" err="1" smtClean="0">
                <a:ln>
                  <a:noFill/>
                </a:ln>
                <a:solidFill>
                  <a:srgbClr val="00B0F0"/>
                </a:solidFill>
                <a:effectLst/>
                <a:latin typeface="Menlo"/>
              </a:rPr>
              <a:t>професійно-технічної</a:t>
            </a:r>
            <a:r>
              <a:rPr kumimoji="0" lang="ru-RU" altLang="ru-RU" b="0" i="0" u="none" strike="noStrike" cap="none" normalizeH="0" baseline="0" dirty="0" smtClean="0">
                <a:ln>
                  <a:noFill/>
                </a:ln>
                <a:solidFill>
                  <a:srgbClr val="00B0F0"/>
                </a:solidFill>
                <a:effectLst/>
                <a:latin typeface="Menlo"/>
              </a:rPr>
              <a:t> </a:t>
            </a:r>
            <a:r>
              <a:rPr kumimoji="0" lang="ru-RU" altLang="ru-RU" b="0" i="0" u="none" strike="noStrike" cap="none" normalizeH="0" baseline="0" dirty="0" err="1" smtClean="0">
                <a:ln>
                  <a:noFill/>
                </a:ln>
                <a:solidFill>
                  <a:srgbClr val="00B0F0"/>
                </a:solidFill>
                <a:effectLst/>
                <a:latin typeface="Menlo"/>
              </a:rPr>
              <a:t>освіти</a:t>
            </a:r>
            <a:r>
              <a:rPr kumimoji="0" lang="ru-RU" altLang="ru-RU" b="0" i="0" u="none" strike="noStrike" cap="none" normalizeH="0" baseline="0" dirty="0" smtClean="0">
                <a:ln>
                  <a:noFill/>
                </a:ln>
                <a:solidFill>
                  <a:srgbClr val="00B0F0"/>
                </a:solidFill>
                <a:effectLst/>
                <a:latin typeface="Menlo"/>
              </a:rPr>
              <a:t>»</a:t>
            </a:r>
            <a:endParaRPr kumimoji="0" lang="ru-RU" altLang="ru-RU" b="0" i="0" u="none" strike="noStrike" cap="none" normalizeH="0" baseline="0" dirty="0" smtClean="0">
              <a:ln>
                <a:noFill/>
              </a:ln>
              <a:solidFill>
                <a:srgbClr val="00B0F0"/>
              </a:solidFill>
              <a:effectLst/>
              <a:latin typeface="Arial" panose="020B0604020202020204" pitchFamily="34" charset="0"/>
            </a:endParaRPr>
          </a:p>
        </p:txBody>
      </p:sp>
    </p:spTree>
    <p:extLst>
      <p:ext uri="{BB962C8B-B14F-4D97-AF65-F5344CB8AC3E}">
        <p14:creationId xmlns:p14="http://schemas.microsoft.com/office/powerpoint/2010/main" val="3342950497"/>
      </p:ext>
    </p:extLst>
  </p:cSld>
  <p:clrMapOvr>
    <a:masterClrMapping/>
  </p:clrMapOvr>
  <p:transition>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2688" y="260648"/>
            <a:ext cx="7024744" cy="1368152"/>
          </a:xfrm>
        </p:spPr>
        <p:txBody>
          <a:bodyPr>
            <a:noAutofit/>
          </a:bodyPr>
          <a:lstStyle/>
          <a:p>
            <a:pPr algn="ctr"/>
            <a:r>
              <a:rPr lang="uk-UA" sz="2400" b="1" dirty="0" smtClean="0">
                <a:solidFill>
                  <a:schemeClr val="bg2">
                    <a:lumMod val="50000"/>
                  </a:schemeClr>
                </a:solidFill>
                <a:latin typeface="Century Gothic" pitchFamily="34" charset="0"/>
                <a:cs typeface="Arial" pitchFamily="34" charset="0"/>
              </a:rPr>
              <a:t>Аналіз </a:t>
            </a:r>
            <a:r>
              <a:rPr lang="uk-UA" sz="2400" b="1" dirty="0">
                <a:solidFill>
                  <a:schemeClr val="bg2">
                    <a:lumMod val="50000"/>
                  </a:schemeClr>
                </a:solidFill>
                <a:latin typeface="Century Gothic" pitchFamily="34" charset="0"/>
                <a:cs typeface="Arial" pitchFamily="34" charset="0"/>
              </a:rPr>
              <a:t>навчальних досягнень </a:t>
            </a:r>
            <a:r>
              <a:rPr lang="uk-UA" sz="2400" b="1" dirty="0" smtClean="0">
                <a:solidFill>
                  <a:schemeClr val="bg2">
                    <a:lumMod val="50000"/>
                  </a:schemeClr>
                </a:solidFill>
                <a:latin typeface="Century Gothic" pitchFamily="34" charset="0"/>
                <a:cs typeface="Arial" pitchFamily="34" charset="0"/>
              </a:rPr>
              <a:t>здобувачів освіти за </a:t>
            </a:r>
            <a:r>
              <a:rPr lang="uk-UA" sz="2400" b="1" dirty="0">
                <a:solidFill>
                  <a:schemeClr val="bg2">
                    <a:lumMod val="50000"/>
                  </a:schemeClr>
                </a:solidFill>
                <a:latin typeface="Century Gothic" pitchFamily="34" charset="0"/>
                <a:cs typeface="Arial" pitchFamily="34" charset="0"/>
              </a:rPr>
              <a:t>результатами першого року навчання</a:t>
            </a:r>
            <a:br>
              <a:rPr lang="uk-UA" sz="2400" b="1" dirty="0">
                <a:solidFill>
                  <a:schemeClr val="bg2">
                    <a:lumMod val="50000"/>
                  </a:schemeClr>
                </a:solidFill>
                <a:latin typeface="Century Gothic" pitchFamily="34" charset="0"/>
                <a:cs typeface="Arial" pitchFamily="34" charset="0"/>
              </a:rPr>
            </a:br>
            <a:r>
              <a:rPr lang="uk-UA" sz="2400" b="1" dirty="0">
                <a:solidFill>
                  <a:schemeClr val="bg2">
                    <a:lumMod val="50000"/>
                  </a:schemeClr>
                </a:solidFill>
                <a:latin typeface="Century Gothic" pitchFamily="34" charset="0"/>
                <a:cs typeface="Arial" pitchFamily="34" charset="0"/>
              </a:rPr>
              <a:t/>
            </a:r>
            <a:br>
              <a:rPr lang="uk-UA" sz="2400" b="1" dirty="0">
                <a:solidFill>
                  <a:schemeClr val="bg2">
                    <a:lumMod val="50000"/>
                  </a:schemeClr>
                </a:solidFill>
                <a:latin typeface="Century Gothic" pitchFamily="34" charset="0"/>
                <a:cs typeface="Arial" pitchFamily="34" charset="0"/>
              </a:rPr>
            </a:br>
            <a:r>
              <a:rPr lang="uk-UA" sz="2400" b="1" dirty="0">
                <a:solidFill>
                  <a:schemeClr val="bg2">
                    <a:lumMod val="50000"/>
                  </a:schemeClr>
                </a:solidFill>
                <a:latin typeface="Century Gothic" pitchFamily="34" charset="0"/>
                <a:cs typeface="Arial" pitchFamily="34" charset="0"/>
              </a:rPr>
              <a:t/>
            </a:r>
            <a:br>
              <a:rPr lang="uk-UA" sz="2400" b="1" dirty="0">
                <a:solidFill>
                  <a:schemeClr val="bg2">
                    <a:lumMod val="50000"/>
                  </a:schemeClr>
                </a:solidFill>
                <a:latin typeface="Century Gothic" pitchFamily="34" charset="0"/>
                <a:cs typeface="Arial" pitchFamily="34" charset="0"/>
              </a:rPr>
            </a:br>
            <a:r>
              <a:rPr lang="uk-UA" sz="2400" b="1" dirty="0">
                <a:solidFill>
                  <a:schemeClr val="bg2">
                    <a:lumMod val="50000"/>
                  </a:schemeClr>
                </a:solidFill>
                <a:latin typeface="Century Gothic" pitchFamily="34" charset="0"/>
                <a:cs typeface="Arial" pitchFamily="34" charset="0"/>
              </a:rPr>
              <a:t/>
            </a:r>
            <a:br>
              <a:rPr lang="uk-UA" sz="2400" b="1" dirty="0">
                <a:solidFill>
                  <a:schemeClr val="bg2">
                    <a:lumMod val="50000"/>
                  </a:schemeClr>
                </a:solidFill>
                <a:latin typeface="Century Gothic" pitchFamily="34" charset="0"/>
                <a:cs typeface="Arial" pitchFamily="34" charset="0"/>
              </a:rPr>
            </a:br>
            <a:endParaRPr lang="uk-UA" sz="2000" b="1" dirty="0">
              <a:solidFill>
                <a:schemeClr val="bg2">
                  <a:lumMod val="50000"/>
                </a:schemeClr>
              </a:solidFill>
              <a:latin typeface="Century Gothic" pitchFamily="34" charset="0"/>
              <a:cs typeface="Arial" pitchFamily="34" charset="0"/>
            </a:endParaRPr>
          </a:p>
        </p:txBody>
      </p:sp>
      <p:pic>
        <p:nvPicPr>
          <p:cNvPr id="10" name="Объект 9"/>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539552" y="1844824"/>
            <a:ext cx="4320480" cy="4032448"/>
          </a:xfrm>
        </p:spPr>
      </p:pic>
      <p:sp>
        <p:nvSpPr>
          <p:cNvPr id="7" name="Объект 6"/>
          <p:cNvSpPr>
            <a:spLocks noGrp="1"/>
          </p:cNvSpPr>
          <p:nvPr>
            <p:ph sz="quarter" idx="14"/>
          </p:nvPr>
        </p:nvSpPr>
        <p:spPr>
          <a:xfrm>
            <a:off x="5076056" y="2060848"/>
            <a:ext cx="3312368" cy="4320480"/>
          </a:xfrm>
        </p:spPr>
        <p:txBody>
          <a:bodyPr>
            <a:normAutofit fontScale="92500" lnSpcReduction="20000"/>
          </a:bodyPr>
          <a:lstStyle/>
          <a:p>
            <a:pPr marL="285750" indent="-285750" algn="just">
              <a:spcBef>
                <a:spcPts val="0"/>
              </a:spcBef>
              <a:buClrTx/>
              <a:buSzTx/>
              <a:buFont typeface="Arial" panose="020B0604020202020204" pitchFamily="34" charset="0"/>
              <a:buChar char="•"/>
            </a:pPr>
            <a:r>
              <a:rPr lang="uk-UA" sz="1500" b="1" dirty="0">
                <a:solidFill>
                  <a:prstClr val="black"/>
                </a:solidFill>
                <a:latin typeface="Century Gothic" pitchFamily="34" charset="0"/>
                <a:cs typeface="Arial" pitchFamily="34" charset="0"/>
              </a:rPr>
              <a:t>Успішність як у контрольній, так і в експериментальній групі становить 100%, тобто всі учні встигають опанувати навчальні плани та програми.</a:t>
            </a:r>
          </a:p>
          <a:p>
            <a:pPr marL="0" lvl="0" indent="0" algn="just">
              <a:spcBef>
                <a:spcPts val="0"/>
              </a:spcBef>
              <a:buClrTx/>
              <a:buSzTx/>
              <a:buNone/>
            </a:pPr>
            <a:endParaRPr lang="uk-UA" sz="1500" b="1" dirty="0">
              <a:solidFill>
                <a:prstClr val="black"/>
              </a:solidFill>
              <a:latin typeface="Century Gothic" pitchFamily="34" charset="0"/>
              <a:cs typeface="Arial" pitchFamily="34" charset="0"/>
            </a:endParaRPr>
          </a:p>
          <a:p>
            <a:pPr marL="285750" lvl="0" indent="-285750" algn="just">
              <a:spcBef>
                <a:spcPts val="0"/>
              </a:spcBef>
              <a:buClrTx/>
              <a:buSzTx/>
              <a:buFont typeface="Arial" panose="020B0604020202020204" pitchFamily="34" charset="0"/>
              <a:buChar char="•"/>
            </a:pPr>
            <a:r>
              <a:rPr lang="uk-UA" sz="1500" b="1" dirty="0">
                <a:solidFill>
                  <a:prstClr val="black"/>
                </a:solidFill>
                <a:latin typeface="Century Gothic" pitchFamily="34" charset="0"/>
                <a:cs typeface="Arial" pitchFamily="34" charset="0"/>
              </a:rPr>
              <a:t>Показник якості отриманих знань з професійно-теоретичної підготовки в експериментальній групі збільшився на 11% у порівнянні з показником якості у контрольній групі та становить 88%. </a:t>
            </a:r>
          </a:p>
          <a:p>
            <a:pPr marL="0" lvl="0" indent="0" algn="just">
              <a:spcBef>
                <a:spcPts val="0"/>
              </a:spcBef>
              <a:buClrTx/>
              <a:buSzTx/>
              <a:buNone/>
            </a:pPr>
            <a:endParaRPr lang="uk-UA" sz="1500" b="1" dirty="0">
              <a:solidFill>
                <a:prstClr val="black"/>
              </a:solidFill>
              <a:latin typeface="Century Gothic" pitchFamily="34" charset="0"/>
              <a:cs typeface="Arial" pitchFamily="34" charset="0"/>
            </a:endParaRPr>
          </a:p>
          <a:p>
            <a:pPr marL="285750" lvl="0" indent="-285750" algn="just">
              <a:spcBef>
                <a:spcPts val="0"/>
              </a:spcBef>
              <a:buClrTx/>
              <a:buSzTx/>
              <a:buFont typeface="Arial" panose="020B0604020202020204" pitchFamily="34" charset="0"/>
              <a:buChar char="•"/>
            </a:pPr>
            <a:r>
              <a:rPr lang="uk-UA" sz="1500" b="1" dirty="0">
                <a:solidFill>
                  <a:prstClr val="black"/>
                </a:solidFill>
                <a:latin typeface="Century Gothic" pitchFamily="34" charset="0"/>
                <a:cs typeface="Arial" pitchFamily="34" charset="0"/>
              </a:rPr>
              <a:t>Показник якості знань з професійно-практичної підготовки в експериментальній групі збільшився на 7% у порівнянні з показником якості в контрольній групі та становить 100%</a:t>
            </a:r>
            <a:r>
              <a:rPr lang="en-US" sz="1500" b="1" dirty="0">
                <a:solidFill>
                  <a:prstClr val="black"/>
                </a:solidFill>
                <a:latin typeface="Century Gothic" pitchFamily="34" charset="0"/>
                <a:cs typeface="Arial" pitchFamily="34" charset="0"/>
              </a:rPr>
              <a:t>.</a:t>
            </a:r>
            <a:endParaRPr lang="uk-UA" sz="1500" b="1" dirty="0">
              <a:solidFill>
                <a:prstClr val="black"/>
              </a:solidFill>
              <a:latin typeface="Century Gothic" pitchFamily="34" charset="0"/>
              <a:cs typeface="Arial" pitchFamily="34" charset="0"/>
            </a:endParaRPr>
          </a:p>
          <a:p>
            <a:endParaRPr lang="ru-RU" dirty="0"/>
          </a:p>
        </p:txBody>
      </p:sp>
    </p:spTree>
    <p:extLst>
      <p:ext uri="{BB962C8B-B14F-4D97-AF65-F5344CB8AC3E}">
        <p14:creationId xmlns:p14="http://schemas.microsoft.com/office/powerpoint/2010/main" val="1572778718"/>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373216" y="5301208"/>
            <a:ext cx="144016" cy="72008"/>
          </a:xfrm>
        </p:spPr>
        <p:txBody>
          <a:bodyPr>
            <a:normAutofit fontScale="25000" lnSpcReduction="20000"/>
          </a:bodyPr>
          <a:lstStyle/>
          <a:p>
            <a:endParaRPr lang="uk-UA" dirty="0"/>
          </a:p>
        </p:txBody>
      </p:sp>
      <p:sp>
        <p:nvSpPr>
          <p:cNvPr id="7" name="TextBox 6"/>
          <p:cNvSpPr txBox="1"/>
          <p:nvPr/>
        </p:nvSpPr>
        <p:spPr>
          <a:xfrm>
            <a:off x="683566" y="4437112"/>
            <a:ext cx="7848873" cy="2123658"/>
          </a:xfrm>
          <a:prstGeom prst="rect">
            <a:avLst/>
          </a:prstGeom>
          <a:noFill/>
        </p:spPr>
        <p:txBody>
          <a:bodyPr wrap="square" rtlCol="0">
            <a:spAutoFit/>
          </a:bodyPr>
          <a:lstStyle/>
          <a:p>
            <a:pPr algn="just"/>
            <a:r>
              <a:rPr lang="uk-UA" sz="1400" dirty="0">
                <a:latin typeface="Century Gothic" pitchFamily="34" charset="0"/>
                <a:cs typeface="Arial" pitchFamily="34" charset="0"/>
              </a:rPr>
              <a:t>• </a:t>
            </a:r>
            <a:r>
              <a:rPr lang="uk-UA" sz="1400" b="1" dirty="0">
                <a:latin typeface="Century Gothic" pitchFamily="34" charset="0"/>
                <a:cs typeface="Arial" pitchFamily="34" charset="0"/>
              </a:rPr>
              <a:t>Високий рівень навчальних досягнень в експериментальній групі з професійно-теоретичної підготовки мають у два рази більше учнів, ніж у контрольній групі – 43%.</a:t>
            </a:r>
            <a:endParaRPr lang="en-US" sz="1400" b="1" dirty="0">
              <a:latin typeface="Century Gothic" pitchFamily="34" charset="0"/>
              <a:cs typeface="Arial" pitchFamily="34" charset="0"/>
            </a:endParaRPr>
          </a:p>
          <a:p>
            <a:pPr algn="just"/>
            <a:endParaRPr lang="uk-UA" sz="800" b="1" dirty="0">
              <a:latin typeface="Century Gothic" pitchFamily="34" charset="0"/>
              <a:cs typeface="Arial" pitchFamily="34" charset="0"/>
            </a:endParaRPr>
          </a:p>
          <a:p>
            <a:pPr algn="just"/>
            <a:r>
              <a:rPr lang="uk-UA" sz="1400" b="1" dirty="0">
                <a:latin typeface="Century Gothic" pitchFamily="34" charset="0"/>
                <a:cs typeface="Arial" pitchFamily="34" charset="0"/>
              </a:rPr>
              <a:t>• Частка достатнього рівня навчальних досягнень з професійно-теоретичної підготовки в експериментальній групі становить 57%, що на 36% більше, ніж у контрольній групі.</a:t>
            </a:r>
            <a:endParaRPr lang="en-US" sz="1400" b="1" dirty="0">
              <a:latin typeface="Century Gothic" pitchFamily="34" charset="0"/>
              <a:cs typeface="Arial" pitchFamily="34" charset="0"/>
            </a:endParaRPr>
          </a:p>
          <a:p>
            <a:pPr algn="just"/>
            <a:endParaRPr lang="uk-UA" sz="800" b="1" dirty="0">
              <a:latin typeface="Century Gothic" pitchFamily="34" charset="0"/>
              <a:cs typeface="Arial" pitchFamily="34" charset="0"/>
            </a:endParaRPr>
          </a:p>
          <a:p>
            <a:pPr algn="just"/>
            <a:r>
              <a:rPr lang="uk-UA" sz="1400" b="1" dirty="0">
                <a:latin typeface="Century Gothic" pitchFamily="34" charset="0"/>
                <a:cs typeface="Arial" pitchFamily="34" charset="0"/>
              </a:rPr>
              <a:t>• Частка учнів з високим рівнем знань з професійно-практичної підготовки у експериментальній групі на 18% більша, ніж у контрольній групі і складає 61%</a:t>
            </a:r>
          </a:p>
        </p:txBody>
      </p:sp>
      <p:sp>
        <p:nvSpPr>
          <p:cNvPr id="5" name="TextBox 4"/>
          <p:cNvSpPr txBox="1"/>
          <p:nvPr/>
        </p:nvSpPr>
        <p:spPr>
          <a:xfrm>
            <a:off x="683568" y="745311"/>
            <a:ext cx="6327604" cy="338554"/>
          </a:xfrm>
          <a:prstGeom prst="rect">
            <a:avLst/>
          </a:prstGeom>
          <a:noFill/>
        </p:spPr>
        <p:txBody>
          <a:bodyPr wrap="square" rtlCol="0">
            <a:spAutoFit/>
          </a:bodyPr>
          <a:lstStyle/>
          <a:p>
            <a:r>
              <a:rPr lang="uk-UA" sz="1600" b="1" dirty="0">
                <a:solidFill>
                  <a:schemeClr val="bg2">
                    <a:lumMod val="50000"/>
                  </a:schemeClr>
                </a:solidFill>
              </a:rPr>
              <a:t>Продовження</a:t>
            </a:r>
          </a:p>
        </p:txBody>
      </p:sp>
      <p:sp>
        <p:nvSpPr>
          <p:cNvPr id="4" name="TextBox 3"/>
          <p:cNvSpPr txBox="1"/>
          <p:nvPr/>
        </p:nvSpPr>
        <p:spPr>
          <a:xfrm>
            <a:off x="6084168" y="1083866"/>
            <a:ext cx="2448272" cy="3539430"/>
          </a:xfrm>
          <a:prstGeom prst="rect">
            <a:avLst/>
          </a:prstGeom>
          <a:noFill/>
        </p:spPr>
        <p:txBody>
          <a:bodyPr wrap="square" rtlCol="0">
            <a:spAutoFit/>
          </a:bodyPr>
          <a:lstStyle/>
          <a:p>
            <a:pPr algn="just"/>
            <a:r>
              <a:rPr lang="uk-UA" sz="1400" dirty="0">
                <a:latin typeface="+mj-lt"/>
                <a:cs typeface="Arial" pitchFamily="34" charset="0"/>
              </a:rPr>
              <a:t>• </a:t>
            </a:r>
            <a:r>
              <a:rPr lang="uk-UA" sz="1400" b="1" dirty="0">
                <a:latin typeface="+mj-lt"/>
                <a:cs typeface="Arial" pitchFamily="34" charset="0"/>
              </a:rPr>
              <a:t>Третій кваліфікаційний розряд за наслідками проміжної кваліфікаційної атестації отримали всі учні як у контрольній групі, так і в експериментальній.</a:t>
            </a:r>
            <a:endParaRPr lang="en-US" sz="1400" b="1" dirty="0">
              <a:latin typeface="+mj-lt"/>
              <a:cs typeface="Arial" pitchFamily="34" charset="0"/>
            </a:endParaRPr>
          </a:p>
          <a:p>
            <a:pPr algn="just"/>
            <a:endParaRPr lang="en-US" sz="800" b="1" dirty="0">
              <a:latin typeface="+mj-lt"/>
              <a:cs typeface="Arial" pitchFamily="34" charset="0"/>
            </a:endParaRPr>
          </a:p>
          <a:p>
            <a:pPr algn="just"/>
            <a:r>
              <a:rPr lang="uk-UA" sz="1400" b="1" dirty="0">
                <a:latin typeface="+mj-lt"/>
                <a:cs typeface="Arial" pitchFamily="34" charset="0"/>
              </a:rPr>
              <a:t>• В експериментальній групі учнів з середнім рівнем знань немає, а у контрольній групі відсоток таких учнів становить більше половини – 58%.</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227882"/>
            <a:ext cx="5075048" cy="3137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4319285"/>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4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anim calcmode="lin" valueType="num">
                                      <p:cBhvr>
                                        <p:cTn id="14" dur="500" fill="hold"/>
                                        <p:tgtEl>
                                          <p:spTgt spid="5"/>
                                        </p:tgtEl>
                                        <p:attrNameLst>
                                          <p:attrName>ppt_x</p:attrName>
                                        </p:attrNameLst>
                                      </p:cBhvr>
                                      <p:tavLst>
                                        <p:tav tm="0">
                                          <p:val>
                                            <p:strVal val="#ppt_x"/>
                                          </p:val>
                                        </p:tav>
                                        <p:tav tm="100000">
                                          <p:val>
                                            <p:strVal val="#ppt_x"/>
                                          </p:val>
                                        </p:tav>
                                      </p:tavLst>
                                    </p:anim>
                                    <p:anim calcmode="lin" valueType="num">
                                      <p:cBhvr>
                                        <p:cTn id="15" dur="500" fill="hold"/>
                                        <p:tgtEl>
                                          <p:spTgt spid="5"/>
                                        </p:tgtEl>
                                        <p:attrNameLst>
                                          <p:attrName>ppt_y</p:attrName>
                                        </p:attrNameLst>
                                      </p:cBhvr>
                                      <p:tavLst>
                                        <p:tav tm="0">
                                          <p:val>
                                            <p:strVal val="#ppt_y+.1"/>
                                          </p:val>
                                        </p:tav>
                                        <p:tav tm="100000">
                                          <p:val>
                                            <p:strVal val="#ppt_y"/>
                                          </p:val>
                                        </p:tav>
                                      </p:tavLst>
                                    </p:anim>
                                  </p:childTnLst>
                                </p:cTn>
                              </p:par>
                              <p:par>
                                <p:cTn id="16" presetID="53" presetClass="entr" presetSubtype="16"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6669360"/>
          </a:xfrm>
        </p:spPr>
        <p:txBody>
          <a:bodyPr>
            <a:noAutofit/>
          </a:bodyPr>
          <a:lstStyle/>
          <a:p>
            <a:r>
              <a:rPr lang="uk-UA" sz="2800" b="1" dirty="0" smtClean="0">
                <a:latin typeface="Times New Roman" panose="02020603050405020304" pitchFamily="18" charset="0"/>
                <a:cs typeface="Times New Roman" panose="02020603050405020304" pitchFamily="18" charset="0"/>
              </a:rPr>
              <a:t>    			</a:t>
            </a:r>
            <a:r>
              <a:rPr lang="uk-UA" sz="2000" b="1" dirty="0" smtClean="0">
                <a:solidFill>
                  <a:srgbClr val="0070C0"/>
                </a:solidFill>
                <a:latin typeface="Times New Roman" panose="02020603050405020304" pitchFamily="18" charset="0"/>
                <a:cs typeface="Times New Roman" panose="02020603050405020304" pitchFamily="18" charset="0"/>
              </a:rPr>
              <a:t>Підсумки першого етапу: </a:t>
            </a:r>
            <a:r>
              <a:rPr lang="uk-UA" sz="2000" b="1" dirty="0" err="1" smtClean="0">
                <a:solidFill>
                  <a:srgbClr val="0070C0"/>
                </a:solidFill>
                <a:latin typeface="Times New Roman" panose="02020603050405020304" pitchFamily="18" charset="0"/>
                <a:cs typeface="Times New Roman" panose="02020603050405020304" pitchFamily="18" charset="0"/>
              </a:rPr>
              <a:t>констатувального</a:t>
            </a:r>
            <a:r>
              <a:rPr lang="uk-UA" sz="2000" b="1" dirty="0" smtClean="0">
                <a:solidFill>
                  <a:srgbClr val="0070C0"/>
                </a:solidFill>
                <a:latin typeface="Times New Roman" panose="02020603050405020304" pitchFamily="18" charset="0"/>
                <a:cs typeface="Times New Roman" panose="02020603050405020304" pitchFamily="18" charset="0"/>
              </a:rPr>
              <a:t>                          						(червень 2019-грудень 2019)</a:t>
            </a:r>
            <a:br>
              <a:rPr lang="uk-UA" sz="2000" b="1" dirty="0" smtClean="0">
                <a:solidFill>
                  <a:srgbClr val="0070C0"/>
                </a:solidFill>
                <a:latin typeface="Times New Roman" panose="02020603050405020304" pitchFamily="18" charset="0"/>
                <a:cs typeface="Times New Roman" panose="02020603050405020304" pitchFamily="18" charset="0"/>
              </a:rPr>
            </a:br>
            <a:r>
              <a:rPr lang="uk-UA" sz="1600" dirty="0" smtClean="0">
                <a:latin typeface="Times New Roman" panose="02020603050405020304" pitchFamily="18" charset="0"/>
                <a:cs typeface="Times New Roman" panose="02020603050405020304" pitchFamily="18" charset="0"/>
              </a:rPr>
              <a:t>1. Уклали договори про співпрацю з підприємством ДПВО «Південний машинобудівний завод ім. </a:t>
            </a:r>
            <a:r>
              <a:rPr lang="uk-UA" sz="1600" dirty="0" err="1" smtClean="0">
                <a:latin typeface="Times New Roman" panose="02020603050405020304" pitchFamily="18" charset="0"/>
                <a:cs typeface="Times New Roman" panose="02020603050405020304" pitchFamily="18" charset="0"/>
              </a:rPr>
              <a:t>О.М.Макарова</a:t>
            </a:r>
            <a:r>
              <a:rPr lang="uk-UA" sz="1600" dirty="0" smtClean="0">
                <a:latin typeface="Times New Roman" panose="02020603050405020304" pitchFamily="18" charset="0"/>
                <a:cs typeface="Times New Roman" panose="02020603050405020304" pitchFamily="18" charset="0"/>
              </a:rPr>
              <a:t> та ТОВ Науково-виробниче підприємство «Джерело»</a:t>
            </a:r>
            <a:br>
              <a:rPr lang="uk-UA" sz="1600" dirty="0" smtClean="0">
                <a:latin typeface="Times New Roman" panose="02020603050405020304" pitchFamily="18" charset="0"/>
                <a:cs typeface="Times New Roman" panose="02020603050405020304" pitchFamily="18" charset="0"/>
              </a:rPr>
            </a:br>
            <a:r>
              <a:rPr lang="uk-UA" sz="1600" dirty="0" smtClean="0">
                <a:latin typeface="Times New Roman" panose="02020603050405020304" pitchFamily="18" charset="0"/>
                <a:cs typeface="Times New Roman" panose="02020603050405020304" pitchFamily="18" charset="0"/>
              </a:rPr>
              <a:t>2. Підготували наказ про створення творчої групи</a:t>
            </a:r>
            <a:br>
              <a:rPr lang="uk-UA" sz="1600" dirty="0" smtClean="0">
                <a:latin typeface="Times New Roman" panose="02020603050405020304" pitchFamily="18" charset="0"/>
                <a:cs typeface="Times New Roman" panose="02020603050405020304" pitchFamily="18" charset="0"/>
              </a:rPr>
            </a:br>
            <a:r>
              <a:rPr lang="uk-UA" sz="1600" dirty="0" smtClean="0">
                <a:latin typeface="Times New Roman" panose="02020603050405020304" pitchFamily="18" charset="0"/>
                <a:cs typeface="Times New Roman" panose="02020603050405020304" pitchFamily="18" charset="0"/>
              </a:rPr>
              <a:t>3. Склали план діяльності творчої групи щодо вирішення завдань експерименту</a:t>
            </a:r>
            <a:br>
              <a:rPr lang="uk-UA" sz="1600" dirty="0" smtClean="0">
                <a:latin typeface="Times New Roman" panose="02020603050405020304" pitchFamily="18" charset="0"/>
                <a:cs typeface="Times New Roman" panose="02020603050405020304" pitchFamily="18" charset="0"/>
              </a:rPr>
            </a:br>
            <a:r>
              <a:rPr lang="uk-UA" sz="1600" dirty="0" smtClean="0">
                <a:latin typeface="Times New Roman" panose="02020603050405020304" pitchFamily="18" charset="0"/>
                <a:cs typeface="Times New Roman" panose="02020603050405020304" pitchFamily="18" charset="0"/>
              </a:rPr>
              <a:t>4. Розробили Положення «Про експериментальну діяльність навчального закладу»</a:t>
            </a:r>
            <a:br>
              <a:rPr lang="uk-UA" sz="1600" dirty="0" smtClean="0">
                <a:latin typeface="Times New Roman" panose="02020603050405020304" pitchFamily="18" charset="0"/>
                <a:cs typeface="Times New Roman" panose="02020603050405020304" pitchFamily="18" charset="0"/>
              </a:rPr>
            </a:br>
            <a:r>
              <a:rPr lang="uk-UA" sz="1600" dirty="0" smtClean="0">
                <a:latin typeface="Times New Roman" panose="02020603050405020304" pitchFamily="18" charset="0"/>
                <a:cs typeface="Times New Roman" panose="02020603050405020304" pitchFamily="18" charset="0"/>
              </a:rPr>
              <a:t>5. Провели нараду педагогічного колективу</a:t>
            </a:r>
            <a:br>
              <a:rPr lang="uk-UA" sz="1600" dirty="0" smtClean="0">
                <a:latin typeface="Times New Roman" panose="02020603050405020304" pitchFamily="18" charset="0"/>
                <a:cs typeface="Times New Roman" panose="02020603050405020304" pitchFamily="18" charset="0"/>
              </a:rPr>
            </a:br>
            <a:r>
              <a:rPr lang="uk-UA" sz="1600" dirty="0" smtClean="0">
                <a:latin typeface="Times New Roman" panose="02020603050405020304" pitchFamily="18" charset="0"/>
                <a:cs typeface="Times New Roman" panose="02020603050405020304" pitchFamily="18" charset="0"/>
              </a:rPr>
              <a:t>6. Проведено моніторинг діяльності навчального закладу за 2018-2019н.р.</a:t>
            </a:r>
            <a:br>
              <a:rPr lang="uk-UA" sz="1600" dirty="0" smtClean="0">
                <a:latin typeface="Times New Roman" panose="02020603050405020304" pitchFamily="18" charset="0"/>
                <a:cs typeface="Times New Roman" panose="02020603050405020304" pitchFamily="18" charset="0"/>
              </a:rPr>
            </a:br>
            <a:r>
              <a:rPr lang="uk-UA" sz="1600" dirty="0" smtClean="0">
                <a:latin typeface="Times New Roman" panose="02020603050405020304" pitchFamily="18" charset="0"/>
                <a:cs typeface="Times New Roman" panose="02020603050405020304" pitchFamily="18" charset="0"/>
              </a:rPr>
              <a:t>7. Затвердили план заходів із упровадження елементів дуальної форми навчання у професійну підготовку кваліфікованих робітників</a:t>
            </a:r>
            <a:br>
              <a:rPr lang="uk-UA" sz="1600" dirty="0" smtClean="0">
                <a:latin typeface="Times New Roman" panose="02020603050405020304" pitchFamily="18" charset="0"/>
                <a:cs typeface="Times New Roman" panose="02020603050405020304" pitchFamily="18" charset="0"/>
              </a:rPr>
            </a:br>
            <a:r>
              <a:rPr lang="uk-UA" sz="1600" dirty="0" smtClean="0">
                <a:latin typeface="Times New Roman" panose="02020603050405020304" pitchFamily="18" charset="0"/>
                <a:cs typeface="Times New Roman" panose="02020603050405020304" pitchFamily="18" charset="0"/>
              </a:rPr>
              <a:t>8. Проведено круглий стіл  за темою: </a:t>
            </a:r>
            <a:r>
              <a:rPr lang="uk-UA" sz="1600" dirty="0">
                <a:latin typeface="Times New Roman" panose="02020603050405020304" pitchFamily="18" charset="0"/>
                <a:cs typeface="Times New Roman" panose="02020603050405020304" pitchFamily="18" charset="0"/>
              </a:rPr>
              <a:t>«Дуальна форма здобуття освіти як одна з моделей поліпшення якості підготовки фахівців машинобудівної галузі</a:t>
            </a:r>
            <a:r>
              <a:rPr lang="uk-UA" sz="1600" dirty="0" smtClean="0">
                <a:latin typeface="Times New Roman" panose="02020603050405020304" pitchFamily="18" charset="0"/>
                <a:cs typeface="Times New Roman" panose="02020603050405020304" pitchFamily="18" charset="0"/>
              </a:rPr>
              <a:t>»</a:t>
            </a:r>
            <a:br>
              <a:rPr lang="uk-UA" sz="1600" dirty="0" smtClean="0">
                <a:latin typeface="Times New Roman" panose="02020603050405020304" pitchFamily="18" charset="0"/>
                <a:cs typeface="Times New Roman" panose="02020603050405020304" pitchFamily="18" charset="0"/>
              </a:rPr>
            </a:br>
            <a:r>
              <a:rPr lang="uk-UA" sz="1600" dirty="0" smtClean="0">
                <a:latin typeface="Times New Roman" panose="02020603050405020304" pitchFamily="18" charset="0"/>
                <a:cs typeface="Times New Roman" panose="02020603050405020304" pitchFamily="18" charset="0"/>
              </a:rPr>
              <a:t>9. Проведено анкетування роботодавців, здобувачів освіти, педагогів які здійснюють професійну підготовку майбутніх фахівців за дуальною формою здобуття освіти</a:t>
            </a:r>
            <a:br>
              <a:rPr lang="uk-UA" sz="1600" dirty="0" smtClean="0">
                <a:latin typeface="Times New Roman" panose="02020603050405020304" pitchFamily="18" charset="0"/>
                <a:cs typeface="Times New Roman" panose="02020603050405020304" pitchFamily="18" charset="0"/>
              </a:rPr>
            </a:br>
            <a:r>
              <a:rPr lang="uk-UA" sz="1600" dirty="0" smtClean="0">
                <a:latin typeface="Times New Roman" panose="02020603050405020304" pitchFamily="18" charset="0"/>
                <a:cs typeface="Times New Roman" panose="02020603050405020304" pitchFamily="18" charset="0"/>
              </a:rPr>
              <a:t>10. Прийняли участь у :</a:t>
            </a:r>
            <a:br>
              <a:rPr lang="uk-UA" sz="1600" dirty="0" smtClean="0">
                <a:latin typeface="Times New Roman" panose="02020603050405020304" pitchFamily="18" charset="0"/>
                <a:cs typeface="Times New Roman" panose="02020603050405020304" pitchFamily="18" charset="0"/>
              </a:rPr>
            </a:br>
            <a:r>
              <a:rPr lang="uk-UA" sz="1600" dirty="0" smtClean="0">
                <a:latin typeface="Times New Roman" panose="02020603050405020304" pitchFamily="18" charset="0"/>
                <a:cs typeface="Times New Roman" panose="02020603050405020304" pitchFamily="18" charset="0"/>
              </a:rPr>
              <a:t> - ІІІ Всеукраїнському науково-методичному семінарі м. Глухів з доповіддю «Методичні аспекти реалізації дуальної форми навчання в закладах професійної (професійно-технічної) освіти машинобудівної галузі»;</a:t>
            </a:r>
            <a:br>
              <a:rPr lang="uk-UA" sz="1600" dirty="0" smtClean="0">
                <a:latin typeface="Times New Roman" panose="02020603050405020304" pitchFamily="18" charset="0"/>
                <a:cs typeface="Times New Roman" panose="02020603050405020304" pitchFamily="18" charset="0"/>
              </a:rPr>
            </a:br>
            <a:r>
              <a:rPr lang="uk-UA" sz="1600" dirty="0" smtClean="0">
                <a:latin typeface="Times New Roman" panose="02020603050405020304" pitchFamily="18" charset="0"/>
                <a:cs typeface="Times New Roman" panose="02020603050405020304" pitchFamily="18" charset="0"/>
              </a:rPr>
              <a:t>- Х Міжнародній науково-практичній конференції «Професійне становлення особистості: проблеми і перспективи» з доповіддю : «Професійна підготовка кваліфікованих робітників машинобудівної галузі в умовах дуальної форми здобуття освіти»</a:t>
            </a:r>
            <a:br>
              <a:rPr lang="uk-UA" sz="1600" dirty="0" smtClean="0">
                <a:latin typeface="Times New Roman" panose="02020603050405020304" pitchFamily="18" charset="0"/>
                <a:cs typeface="Times New Roman" panose="02020603050405020304" pitchFamily="18" charset="0"/>
              </a:rPr>
            </a:br>
            <a:r>
              <a:rPr lang="uk-UA" sz="1600" dirty="0" smtClean="0">
                <a:latin typeface="Times New Roman" panose="02020603050405020304" pitchFamily="18" charset="0"/>
                <a:cs typeface="Times New Roman" panose="02020603050405020304" pitchFamily="18" charset="0"/>
              </a:rPr>
              <a:t>11. Публікації: Журнал «Професійна освіта» №1,  2019 «Дуальна форма навчання для сучасної економіки»</a:t>
            </a:r>
            <a:br>
              <a:rPr lang="uk-UA" sz="1600" dirty="0" smtClean="0">
                <a:latin typeface="Times New Roman" panose="02020603050405020304" pitchFamily="18" charset="0"/>
                <a:cs typeface="Times New Roman" panose="02020603050405020304" pitchFamily="18" charset="0"/>
              </a:rPr>
            </a:br>
            <a:r>
              <a:rPr lang="uk-UA" sz="1600" dirty="0" smtClean="0">
                <a:latin typeface="Times New Roman" panose="02020603050405020304" pitchFamily="18" charset="0"/>
                <a:cs typeface="Times New Roman" panose="02020603050405020304" pitchFamily="18" charset="0"/>
              </a:rPr>
              <a:t>                          Журнал «Науковий вісник» № 18, 2019 « Професійна підготовка майбутніх кваліфікованих робітників машинобудівної галузі за дуальною формою здобуття освіти»</a:t>
            </a:r>
            <a:br>
              <a:rPr lang="uk-UA" sz="1600" dirty="0" smtClean="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
            </a:r>
            <a:br>
              <a:rPr lang="ru-RU" sz="1600" dirty="0">
                <a:latin typeface="Times New Roman" panose="02020603050405020304" pitchFamily="18" charset="0"/>
                <a:cs typeface="Times New Roman" panose="02020603050405020304" pitchFamily="18" charset="0"/>
              </a:rPr>
            </a:br>
            <a:r>
              <a:rPr lang="uk-UA" sz="1600" dirty="0" smtClean="0">
                <a:latin typeface="Times New Roman" panose="02020603050405020304" pitchFamily="18" charset="0"/>
                <a:cs typeface="Times New Roman" panose="02020603050405020304" pitchFamily="18" charset="0"/>
              </a:rPr>
              <a:t/>
            </a:r>
            <a:br>
              <a:rPr lang="uk-UA" sz="1600" dirty="0" smtClean="0">
                <a:latin typeface="Times New Roman" panose="02020603050405020304" pitchFamily="18" charset="0"/>
                <a:cs typeface="Times New Roman" panose="02020603050405020304" pitchFamily="18" charset="0"/>
              </a:rPr>
            </a:br>
            <a:endParaRPr lang="uk-UA"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2548258"/>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6406" y="836712"/>
            <a:ext cx="8229600" cy="3600400"/>
          </a:xfrm>
        </p:spPr>
        <p:txBody>
          <a:bodyPr>
            <a:noAutofit/>
          </a:bodyPr>
          <a:lstStyle/>
          <a:p>
            <a:pPr algn="ctr"/>
            <a:r>
              <a:rPr lang="uk-UA" sz="6600" b="1" dirty="0" smtClean="0">
                <a:latin typeface="Century Gothic" pitchFamily="34" charset="0"/>
                <a:cs typeface="Arial" panose="020B0604020202020204" pitchFamily="34" charset="0"/>
              </a:rPr>
              <a:t/>
            </a:r>
            <a:br>
              <a:rPr lang="uk-UA" sz="6600" b="1" dirty="0" smtClean="0">
                <a:latin typeface="Century Gothic" pitchFamily="34" charset="0"/>
                <a:cs typeface="Arial" panose="020B0604020202020204" pitchFamily="34" charset="0"/>
              </a:rPr>
            </a:br>
            <a:r>
              <a:rPr lang="uk-UA" sz="6600" b="1" dirty="0" smtClean="0">
                <a:latin typeface="Century Gothic" pitchFamily="34" charset="0"/>
                <a:cs typeface="Arial" panose="020B0604020202020204" pitchFamily="34" charset="0"/>
              </a:rPr>
              <a:t>ДЯКУЄМО </a:t>
            </a:r>
            <a:r>
              <a:rPr lang="uk-UA" sz="6600" b="1" dirty="0">
                <a:latin typeface="Century Gothic" pitchFamily="34" charset="0"/>
                <a:cs typeface="Arial" panose="020B0604020202020204" pitchFamily="34" charset="0"/>
              </a:rPr>
              <a:t>ЗА УВАГУ</a:t>
            </a:r>
          </a:p>
        </p:txBody>
      </p:sp>
    </p:spTree>
    <p:extLst>
      <p:ext uri="{BB962C8B-B14F-4D97-AF65-F5344CB8AC3E}">
        <p14:creationId xmlns:p14="http://schemas.microsoft.com/office/powerpoint/2010/main" val="2014491622"/>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733365" y="2708476"/>
            <a:ext cx="4087107" cy="1792094"/>
          </a:xfrm>
        </p:spPr>
        <p:txBody>
          <a:bodyPr>
            <a:normAutofit fontScale="90000"/>
          </a:bodyPr>
          <a:lstStyle/>
          <a:p>
            <a:pPr algn="just"/>
            <a:r>
              <a:rPr lang="uk-UA" sz="2000" b="1" dirty="0"/>
              <a:t/>
            </a:r>
            <a:br>
              <a:rPr lang="uk-UA" sz="2000" b="1" dirty="0"/>
            </a:br>
            <a:r>
              <a:rPr lang="uk-UA" sz="2000" b="1" dirty="0"/>
              <a:t/>
            </a:r>
            <a:br>
              <a:rPr lang="uk-UA" sz="2000" b="1" dirty="0"/>
            </a:br>
            <a:r>
              <a:rPr lang="uk-UA" sz="2000" b="1" dirty="0"/>
              <a:t/>
            </a:r>
            <a:br>
              <a:rPr lang="uk-UA" sz="2000" b="1" dirty="0"/>
            </a:br>
            <a:r>
              <a:rPr lang="uk-UA" sz="2200" b="1" dirty="0" smtClean="0"/>
              <a:t>Організація професійної </a:t>
            </a:r>
            <a:r>
              <a:rPr lang="uk-UA" sz="2200" b="1" dirty="0"/>
              <a:t>підготовки майбутніх кваліфікованих робітників за дуальною формою здобуття освіти</a:t>
            </a:r>
          </a:p>
        </p:txBody>
      </p:sp>
      <p:sp>
        <p:nvSpPr>
          <p:cNvPr id="4" name="TextBox 3"/>
          <p:cNvSpPr txBox="1"/>
          <p:nvPr/>
        </p:nvSpPr>
        <p:spPr>
          <a:xfrm>
            <a:off x="4932040" y="260648"/>
            <a:ext cx="3096344" cy="830997"/>
          </a:xfrm>
          <a:prstGeom prst="rect">
            <a:avLst/>
          </a:prstGeom>
          <a:noFill/>
        </p:spPr>
        <p:txBody>
          <a:bodyPr wrap="square" rtlCol="0">
            <a:spAutoFit/>
          </a:bodyPr>
          <a:lstStyle/>
          <a:p>
            <a:pPr algn="r"/>
            <a:r>
              <a:rPr lang="uk-UA" sz="1200" b="1" i="1" dirty="0">
                <a:solidFill>
                  <a:srgbClr val="FF0000"/>
                </a:solidFill>
              </a:rPr>
              <a:t>                     ДПТНЗ «Дніпровський     центр </a:t>
            </a:r>
            <a:r>
              <a:rPr lang="uk-UA" sz="1200" b="1" i="1" dirty="0" err="1">
                <a:solidFill>
                  <a:srgbClr val="FF0000"/>
                </a:solidFill>
              </a:rPr>
              <a:t>професійно</a:t>
            </a:r>
            <a:r>
              <a:rPr lang="uk-UA" sz="1200" b="1" i="1" dirty="0">
                <a:solidFill>
                  <a:srgbClr val="FF0000"/>
                </a:solidFill>
              </a:rPr>
              <a:t>-</a:t>
            </a:r>
          </a:p>
          <a:p>
            <a:pPr algn="r"/>
            <a:r>
              <a:rPr lang="uk-UA" sz="1200" b="1" i="1" dirty="0">
                <a:solidFill>
                  <a:srgbClr val="FF0000"/>
                </a:solidFill>
              </a:rPr>
              <a:t>технічної</a:t>
            </a:r>
          </a:p>
          <a:p>
            <a:pPr algn="r"/>
            <a:r>
              <a:rPr lang="uk-UA" sz="1200" b="1" i="1" dirty="0">
                <a:solidFill>
                  <a:srgbClr val="FF0000"/>
                </a:solidFill>
              </a:rPr>
              <a:t> освіти» </a:t>
            </a:r>
          </a:p>
        </p:txBody>
      </p:sp>
      <p:pic>
        <p:nvPicPr>
          <p:cNvPr id="17409" name="Picture 1" descr="C:\Users\андрюшка\Desktop\токарь\42264b222003aaef326619bc2fb6828d.jpg"/>
          <p:cNvPicPr>
            <a:picLocks noChangeAspect="1" noChangeArrowheads="1"/>
          </p:cNvPicPr>
          <p:nvPr/>
        </p:nvPicPr>
        <p:blipFill>
          <a:blip r:embed="rId2"/>
          <a:srcRect/>
          <a:stretch>
            <a:fillRect/>
          </a:stretch>
        </p:blipFill>
        <p:spPr bwMode="auto">
          <a:xfrm>
            <a:off x="237087" y="444072"/>
            <a:ext cx="4433274" cy="3432444"/>
          </a:xfrm>
          <a:prstGeom prst="rect">
            <a:avLst/>
          </a:prstGeom>
          <a:noFill/>
        </p:spPr>
      </p:pic>
      <p:sp>
        <p:nvSpPr>
          <p:cNvPr id="8" name="TextBox 7"/>
          <p:cNvSpPr txBox="1"/>
          <p:nvPr/>
        </p:nvSpPr>
        <p:spPr>
          <a:xfrm>
            <a:off x="218399" y="4500570"/>
            <a:ext cx="4209585" cy="1508105"/>
          </a:xfrm>
          <a:prstGeom prst="rect">
            <a:avLst/>
          </a:prstGeom>
          <a:solidFill>
            <a:schemeClr val="bg1"/>
          </a:solidFill>
        </p:spPr>
        <p:txBody>
          <a:bodyPr wrap="square" rtlCol="0">
            <a:spAutoFit/>
          </a:bodyPr>
          <a:lstStyle/>
          <a:p>
            <a:r>
              <a:rPr lang="uk-UA" b="1" dirty="0">
                <a:solidFill>
                  <a:schemeClr val="accent1"/>
                </a:solidFill>
              </a:rPr>
              <a:t>Стрілець Олександр Іванович</a:t>
            </a:r>
            <a:endParaRPr lang="uk-UA" dirty="0">
              <a:solidFill>
                <a:schemeClr val="accent1"/>
              </a:solidFill>
            </a:endParaRPr>
          </a:p>
          <a:p>
            <a:r>
              <a:rPr lang="uk-UA" sz="1400" dirty="0">
                <a:solidFill>
                  <a:schemeClr val="accent1"/>
                </a:solidFill>
              </a:rPr>
              <a:t>директор ДПТНЗ «Дніпровський центр професійно-технічної освіти</a:t>
            </a:r>
          </a:p>
          <a:p>
            <a:r>
              <a:rPr lang="uk-UA" b="1" dirty="0" err="1">
                <a:solidFill>
                  <a:schemeClr val="accent1"/>
                </a:solidFill>
              </a:rPr>
              <a:t>Животова</a:t>
            </a:r>
            <a:r>
              <a:rPr lang="uk-UA" b="1" dirty="0">
                <a:solidFill>
                  <a:schemeClr val="accent1"/>
                </a:solidFill>
              </a:rPr>
              <a:t> Світлана Геннадіївна </a:t>
            </a:r>
            <a:r>
              <a:rPr lang="uk-UA" sz="1400" dirty="0">
                <a:solidFill>
                  <a:schemeClr val="accent1"/>
                </a:solidFill>
              </a:rPr>
              <a:t>заступник директора з навчально-виробничої роботи</a:t>
            </a:r>
            <a:endParaRPr lang="ru-RU" sz="1400" dirty="0">
              <a:solidFill>
                <a:schemeClr val="accent1"/>
              </a:solidFill>
            </a:endParaRPr>
          </a:p>
        </p:txBody>
      </p:sp>
      <p:pic>
        <p:nvPicPr>
          <p:cNvPr id="6" name="Рисунок 5">
            <a:extLst>
              <a:ext uri="{FF2B5EF4-FFF2-40B4-BE49-F238E27FC236}">
                <a16:creationId xmlns:a16="http://schemas.microsoft.com/office/drawing/2014/main" xmlns="" id="{09F830AE-0BA5-4CB4-874E-B4179F16B3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0433" y="444072"/>
            <a:ext cx="1524000" cy="1533525"/>
          </a:xfrm>
          <a:prstGeom prst="rect">
            <a:avLst/>
          </a:prstGeom>
        </p:spPr>
      </p:pic>
    </p:spTree>
    <p:extLst>
      <p:ext uri="{BB962C8B-B14F-4D97-AF65-F5344CB8AC3E}">
        <p14:creationId xmlns:p14="http://schemas.microsoft.com/office/powerpoint/2010/main" val="3342950497"/>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4572000" y="52685"/>
            <a:ext cx="2736304" cy="276999"/>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endParaRPr lang="ru-RU" sz="1200" b="1" cap="all" spc="0" dirty="0">
              <a:ln w="0"/>
              <a:solidFill>
                <a:schemeClr val="bg1"/>
              </a:solidFill>
              <a:effectLst>
                <a:reflection blurRad="12700" stA="50000" endPos="50000" dist="5000" dir="5400000" sy="-100000" rotWithShape="0"/>
              </a:effectLst>
            </a:endParaRPr>
          </a:p>
        </p:txBody>
      </p:sp>
      <p:pic>
        <p:nvPicPr>
          <p:cNvPr id="16386" name="Picture 2" descr="C:\Users\андрюшка\Desktop\токарь\medium_Skrinshot__2016.05.20_23-57-21_.jpg"/>
          <p:cNvPicPr>
            <a:picLocks noChangeAspect="1" noChangeArrowheads="1"/>
          </p:cNvPicPr>
          <p:nvPr/>
        </p:nvPicPr>
        <p:blipFill>
          <a:blip r:embed="rId2"/>
          <a:srcRect/>
          <a:stretch>
            <a:fillRect/>
          </a:stretch>
        </p:blipFill>
        <p:spPr bwMode="auto">
          <a:xfrm>
            <a:off x="4357686" y="571480"/>
            <a:ext cx="4111910" cy="3553383"/>
          </a:xfrm>
          <a:prstGeom prst="rect">
            <a:avLst/>
          </a:prstGeom>
          <a:noFill/>
        </p:spPr>
      </p:pic>
      <p:pic>
        <p:nvPicPr>
          <p:cNvPr id="16385" name="Picture 1" descr="C:\Users\андрюшка\Desktop\токарь\kurs11.jpg"/>
          <p:cNvPicPr>
            <a:picLocks noChangeAspect="1" noChangeArrowheads="1"/>
          </p:cNvPicPr>
          <p:nvPr/>
        </p:nvPicPr>
        <p:blipFill>
          <a:blip r:embed="rId3"/>
          <a:srcRect/>
          <a:stretch>
            <a:fillRect/>
          </a:stretch>
        </p:blipFill>
        <p:spPr bwMode="auto">
          <a:xfrm>
            <a:off x="714348" y="3143248"/>
            <a:ext cx="4327528" cy="3243677"/>
          </a:xfrm>
          <a:prstGeom prst="rect">
            <a:avLst/>
          </a:prstGeom>
          <a:noFill/>
        </p:spPr>
      </p:pic>
      <p:pic>
        <p:nvPicPr>
          <p:cNvPr id="3" name="Рисунок 2">
            <a:extLst>
              <a:ext uri="{FF2B5EF4-FFF2-40B4-BE49-F238E27FC236}">
                <a16:creationId xmlns:a16="http://schemas.microsoft.com/office/drawing/2014/main" xmlns="" id="{7BD766AB-807F-4B1A-A966-04AAB12961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552" y="428614"/>
            <a:ext cx="1428750" cy="1428750"/>
          </a:xfrm>
          <a:prstGeom prst="rect">
            <a:avLst/>
          </a:prstGeom>
        </p:spPr>
      </p:pic>
      <p:pic>
        <p:nvPicPr>
          <p:cNvPr id="5" name="Рисунок 4">
            <a:extLst>
              <a:ext uri="{FF2B5EF4-FFF2-40B4-BE49-F238E27FC236}">
                <a16:creationId xmlns:a16="http://schemas.microsoft.com/office/drawing/2014/main" xmlns="" id="{EAE57941-C466-411F-9487-4E98231240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48619" y="1340768"/>
            <a:ext cx="1428750" cy="1428750"/>
          </a:xfrm>
          <a:prstGeom prst="rect">
            <a:avLst/>
          </a:prstGeom>
        </p:spPr>
      </p:pic>
      <p:pic>
        <p:nvPicPr>
          <p:cNvPr id="12" name="Рисунок 11">
            <a:extLst>
              <a:ext uri="{FF2B5EF4-FFF2-40B4-BE49-F238E27FC236}">
                <a16:creationId xmlns:a16="http://schemas.microsoft.com/office/drawing/2014/main" xmlns="" id="{4DFCC0DB-3D76-45C3-8BC2-8FC97A85CA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12160" y="4366659"/>
            <a:ext cx="1800200" cy="1811451"/>
          </a:xfrm>
          <a:prstGeom prst="rect">
            <a:avLst/>
          </a:prstGeom>
        </p:spPr>
      </p:pic>
    </p:spTree>
    <p:extLst>
      <p:ext uri="{BB962C8B-B14F-4D97-AF65-F5344CB8AC3E}">
        <p14:creationId xmlns:p14="http://schemas.microsoft.com/office/powerpoint/2010/main" val="1225480050"/>
      </p:ext>
    </p:extLst>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490" y="692696"/>
            <a:ext cx="7024744" cy="1143000"/>
          </a:xfrm>
        </p:spPr>
        <p:txBody>
          <a:bodyPr>
            <a:normAutofit/>
          </a:bodyPr>
          <a:lstStyle/>
          <a:p>
            <a:pPr algn="ctr"/>
            <a:r>
              <a:rPr lang="uk-UA" sz="2800" b="1" dirty="0"/>
              <a:t>Організаційне забезпечення дослідно-експериментальної роботи</a:t>
            </a:r>
            <a:endParaRPr lang="ru-RU" sz="2800" b="1" dirty="0"/>
          </a:p>
        </p:txBody>
      </p:sp>
      <p:sp>
        <p:nvSpPr>
          <p:cNvPr id="3" name="Объект 2"/>
          <p:cNvSpPr>
            <a:spLocks noGrp="1"/>
          </p:cNvSpPr>
          <p:nvPr>
            <p:ph sz="quarter" idx="13"/>
          </p:nvPr>
        </p:nvSpPr>
        <p:spPr/>
        <p:txBody>
          <a:bodyPr/>
          <a:lstStyle/>
          <a:p>
            <a:pPr algn="just"/>
            <a:r>
              <a:rPr lang="uk-UA" sz="1800" b="1" dirty="0"/>
              <a:t>Закон України «Про освіту»</a:t>
            </a:r>
          </a:p>
          <a:p>
            <a:pPr marL="68580" indent="0" algn="just">
              <a:buNone/>
            </a:pPr>
            <a:endParaRPr lang="uk-UA" sz="1800" b="1" dirty="0"/>
          </a:p>
          <a:p>
            <a:pPr algn="just"/>
            <a:r>
              <a:rPr lang="uk-UA" sz="1800" b="1" dirty="0"/>
              <a:t>Закон України «Про професійно-технічну освіту»</a:t>
            </a:r>
          </a:p>
          <a:p>
            <a:pPr marL="68580" indent="0" algn="just">
              <a:buNone/>
            </a:pPr>
            <a:endParaRPr lang="uk-UA" sz="1800" b="1" dirty="0"/>
          </a:p>
          <a:p>
            <a:pPr algn="just"/>
            <a:r>
              <a:rPr lang="uk-UA" sz="1800" b="1" dirty="0"/>
              <a:t>Закон України «Про інноваційну діяльність»</a:t>
            </a:r>
          </a:p>
          <a:p>
            <a:endParaRPr lang="uk-UA" dirty="0"/>
          </a:p>
          <a:p>
            <a:endParaRPr lang="ru-RU" dirty="0"/>
          </a:p>
        </p:txBody>
      </p:sp>
      <p:sp>
        <p:nvSpPr>
          <p:cNvPr id="4" name="Объект 3"/>
          <p:cNvSpPr>
            <a:spLocks noGrp="1"/>
          </p:cNvSpPr>
          <p:nvPr>
            <p:ph sz="quarter" idx="14"/>
          </p:nvPr>
        </p:nvSpPr>
        <p:spPr/>
        <p:txBody>
          <a:bodyPr>
            <a:normAutofit fontScale="92500" lnSpcReduction="20000"/>
          </a:bodyPr>
          <a:lstStyle/>
          <a:p>
            <a:pPr algn="just"/>
            <a:r>
              <a:rPr lang="uk-UA" b="1" dirty="0"/>
              <a:t>Закон України «Про професійний розвиток працівників»</a:t>
            </a:r>
          </a:p>
          <a:p>
            <a:pPr algn="just"/>
            <a:r>
              <a:rPr lang="uk-UA" b="1" dirty="0"/>
              <a:t>Закон України «Про наукову і науково-технічну діяльність»</a:t>
            </a:r>
          </a:p>
          <a:p>
            <a:pPr algn="just"/>
            <a:r>
              <a:rPr lang="uk-UA" b="1" dirty="0"/>
              <a:t>Закон України «Про організації роботодавців, їх обєднання, правові гарантії їх діяльності освіту»</a:t>
            </a:r>
          </a:p>
          <a:p>
            <a:pPr algn="just"/>
            <a:r>
              <a:rPr lang="uk-UA" b="1" dirty="0"/>
              <a:t>Національна стратегія розвитку освіти в Україні на 2012-2021 рр.</a:t>
            </a:r>
          </a:p>
          <a:p>
            <a:endParaRPr lang="ru-RU" dirty="0"/>
          </a:p>
        </p:txBody>
      </p:sp>
    </p:spTree>
    <p:extLst>
      <p:ext uri="{BB962C8B-B14F-4D97-AF65-F5344CB8AC3E}">
        <p14:creationId xmlns:p14="http://schemas.microsoft.com/office/powerpoint/2010/main" val="1225480050"/>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6" presetClass="entr" presetSubtype="21"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par>
                          <p:cTn id="14" fill="hold">
                            <p:stCondLst>
                              <p:cond delay="1000"/>
                            </p:stCondLst>
                            <p:childTnLst>
                              <p:par>
                                <p:cTn id="15" presetID="16" presetClass="entr" presetSubtype="21"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par>
                          <p:cTn id="18" fill="hold">
                            <p:stCondLst>
                              <p:cond delay="1500"/>
                            </p:stCondLst>
                            <p:childTnLst>
                              <p:par>
                                <p:cTn id="19" presetID="16" presetClass="entr" presetSubtype="21" fill="hold" grpId="0" nodeType="after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arn(inVertical)">
                                      <p:cBhvr>
                                        <p:cTn id="21" dur="500"/>
                                        <p:tgtEl>
                                          <p:spTgt spid="3">
                                            <p:txEl>
                                              <p:pRg st="4" end="4"/>
                                            </p:txEl>
                                          </p:spTgt>
                                        </p:tgtEl>
                                      </p:cBhvr>
                                    </p:animEffect>
                                  </p:childTnLst>
                                </p:cTn>
                              </p:par>
                            </p:childTnLst>
                          </p:cTn>
                        </p:par>
                        <p:par>
                          <p:cTn id="22" fill="hold">
                            <p:stCondLst>
                              <p:cond delay="2000"/>
                            </p:stCondLst>
                            <p:childTnLst>
                              <p:par>
                                <p:cTn id="23" presetID="16" presetClass="entr" presetSubtype="21" fill="hold" grpId="0" nodeType="after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barn(inVertical)">
                                      <p:cBhvr>
                                        <p:cTn id="25" dur="500"/>
                                        <p:tgtEl>
                                          <p:spTgt spid="4">
                                            <p:txEl>
                                              <p:pRg st="0" end="0"/>
                                            </p:txEl>
                                          </p:spTgt>
                                        </p:tgtEl>
                                      </p:cBhvr>
                                    </p:animEffect>
                                  </p:childTnLst>
                                </p:cTn>
                              </p:par>
                            </p:childTnLst>
                          </p:cTn>
                        </p:par>
                        <p:par>
                          <p:cTn id="26" fill="hold">
                            <p:stCondLst>
                              <p:cond delay="2500"/>
                            </p:stCondLst>
                            <p:childTnLst>
                              <p:par>
                                <p:cTn id="27" presetID="16" presetClass="entr" presetSubtype="21" fill="hold" grpId="0" nodeType="after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Effect transition="in" filter="barn(inVertical)">
                                      <p:cBhvr>
                                        <p:cTn id="29" dur="500"/>
                                        <p:tgtEl>
                                          <p:spTgt spid="4">
                                            <p:txEl>
                                              <p:pRg st="1" end="1"/>
                                            </p:txEl>
                                          </p:spTgt>
                                        </p:tgtEl>
                                      </p:cBhvr>
                                    </p:animEffect>
                                  </p:childTnLst>
                                </p:cTn>
                              </p:par>
                            </p:childTnLst>
                          </p:cTn>
                        </p:par>
                        <p:par>
                          <p:cTn id="30" fill="hold">
                            <p:stCondLst>
                              <p:cond delay="3000"/>
                            </p:stCondLst>
                            <p:childTnLst>
                              <p:par>
                                <p:cTn id="31" presetID="16" presetClass="entr" presetSubtype="21" fill="hold" grpId="0" nodeType="after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barn(inVertical)">
                                      <p:cBhvr>
                                        <p:cTn id="33" dur="500"/>
                                        <p:tgtEl>
                                          <p:spTgt spid="4">
                                            <p:txEl>
                                              <p:pRg st="2" end="2"/>
                                            </p:txEl>
                                          </p:spTgt>
                                        </p:tgtEl>
                                      </p:cBhvr>
                                    </p:animEffect>
                                  </p:childTnLst>
                                </p:cTn>
                              </p:par>
                            </p:childTnLst>
                          </p:cTn>
                        </p:par>
                        <p:par>
                          <p:cTn id="34" fill="hold">
                            <p:stCondLst>
                              <p:cond delay="3500"/>
                            </p:stCondLst>
                            <p:childTnLst>
                              <p:par>
                                <p:cTn id="35" presetID="16" presetClass="entr" presetSubtype="21" fill="hold" grpId="0" nodeType="after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barn(inVertical)">
                                      <p:cBhvr>
                                        <p:cTn id="3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492" y="332656"/>
            <a:ext cx="7848988" cy="6264696"/>
          </a:xfrm>
        </p:spPr>
        <p:txBody>
          <a:bodyPr>
            <a:normAutofit fontScale="92500" lnSpcReduction="20000"/>
          </a:bodyPr>
          <a:lstStyle/>
          <a:p>
            <a:pPr algn="just"/>
            <a:r>
              <a:rPr lang="ru-RU" sz="1900" b="1" dirty="0">
                <a:latin typeface="Times New Roman" panose="02020603050405020304" pitchFamily="18" charset="0"/>
                <a:cs typeface="Times New Roman" panose="02020603050405020304" pitchFamily="18" charset="0"/>
              </a:rPr>
              <a:t>Наказ </a:t>
            </a:r>
            <a:r>
              <a:rPr lang="ru-RU" sz="1900" b="1" dirty="0" err="1">
                <a:latin typeface="Times New Roman" panose="02020603050405020304" pitchFamily="18" charset="0"/>
                <a:cs typeface="Times New Roman" panose="02020603050405020304" pitchFamily="18" charset="0"/>
              </a:rPr>
              <a:t>Міністерства</a:t>
            </a:r>
            <a:r>
              <a:rPr lang="ru-RU" sz="1900" b="1" dirty="0">
                <a:latin typeface="Times New Roman" panose="02020603050405020304" pitchFamily="18" charset="0"/>
                <a:cs typeface="Times New Roman" panose="02020603050405020304" pitchFamily="18" charset="0"/>
              </a:rPr>
              <a:t> </a:t>
            </a:r>
            <a:r>
              <a:rPr lang="ru-RU" sz="1900" b="1" dirty="0" err="1">
                <a:latin typeface="Times New Roman" panose="02020603050405020304" pitchFamily="18" charset="0"/>
                <a:cs typeface="Times New Roman" panose="02020603050405020304" pitchFamily="18" charset="0"/>
              </a:rPr>
              <a:t>освіти</a:t>
            </a:r>
            <a:r>
              <a:rPr lang="ru-RU" sz="1900" b="1" dirty="0">
                <a:latin typeface="Times New Roman" panose="02020603050405020304" pitchFamily="18" charset="0"/>
                <a:cs typeface="Times New Roman" panose="02020603050405020304" pitchFamily="18" charset="0"/>
              </a:rPr>
              <a:t> і науки </a:t>
            </a:r>
            <a:r>
              <a:rPr lang="ru-RU" sz="1900" b="1" dirty="0" err="1">
                <a:latin typeface="Times New Roman" panose="02020603050405020304" pitchFamily="18" charset="0"/>
                <a:cs typeface="Times New Roman" panose="02020603050405020304" pitchFamily="18" charset="0"/>
              </a:rPr>
              <a:t>України</a:t>
            </a:r>
            <a:r>
              <a:rPr lang="ru-RU" sz="1900" b="1" dirty="0">
                <a:latin typeface="Times New Roman" panose="02020603050405020304" pitchFamily="18" charset="0"/>
                <a:cs typeface="Times New Roman" panose="02020603050405020304" pitchFamily="18" charset="0"/>
              </a:rPr>
              <a:t> “Про </a:t>
            </a:r>
            <a:r>
              <a:rPr lang="ru-RU" sz="1900" b="1" dirty="0" err="1">
                <a:latin typeface="Times New Roman" panose="02020603050405020304" pitchFamily="18" charset="0"/>
                <a:cs typeface="Times New Roman" panose="02020603050405020304" pitchFamily="18" charset="0"/>
              </a:rPr>
              <a:t>проведення</a:t>
            </a:r>
            <a:r>
              <a:rPr lang="ru-RU" sz="1900" b="1" dirty="0">
                <a:latin typeface="Times New Roman" panose="02020603050405020304" pitchFamily="18" charset="0"/>
                <a:cs typeface="Times New Roman" panose="02020603050405020304" pitchFamily="18" charset="0"/>
              </a:rPr>
              <a:t> </a:t>
            </a:r>
            <a:r>
              <a:rPr lang="ru-RU" sz="1900" b="1" dirty="0" err="1">
                <a:latin typeface="Times New Roman" panose="02020603050405020304" pitchFamily="18" charset="0"/>
                <a:cs typeface="Times New Roman" panose="02020603050405020304" pitchFamily="18" charset="0"/>
              </a:rPr>
              <a:t>дослідно-експериментальної</a:t>
            </a:r>
            <a:r>
              <a:rPr lang="ru-RU" sz="1900" b="1" dirty="0">
                <a:latin typeface="Times New Roman" panose="02020603050405020304" pitchFamily="18" charset="0"/>
                <a:cs typeface="Times New Roman" panose="02020603050405020304" pitchFamily="18" charset="0"/>
              </a:rPr>
              <a:t> </a:t>
            </a:r>
            <a:r>
              <a:rPr lang="ru-RU" sz="1900" b="1" dirty="0" err="1">
                <a:latin typeface="Times New Roman" panose="02020603050405020304" pitchFamily="18" charset="0"/>
                <a:cs typeface="Times New Roman" panose="02020603050405020304" pitchFamily="18" charset="0"/>
              </a:rPr>
              <a:t>роботи</a:t>
            </a:r>
            <a:r>
              <a:rPr lang="ru-RU" sz="1900" b="1" dirty="0">
                <a:latin typeface="Times New Roman" panose="02020603050405020304" pitchFamily="18" charset="0"/>
                <a:cs typeface="Times New Roman" panose="02020603050405020304" pitchFamily="18" charset="0"/>
              </a:rPr>
              <a:t> за темою </a:t>
            </a:r>
            <a:r>
              <a:rPr lang="ru-RU" sz="1900" b="1" dirty="0" smtClean="0">
                <a:latin typeface="Times New Roman" panose="02020603050405020304" pitchFamily="18" charset="0"/>
                <a:cs typeface="Times New Roman" panose="02020603050405020304" pitchFamily="18" charset="0"/>
              </a:rPr>
              <a:t>“</a:t>
            </a:r>
            <a:r>
              <a:rPr lang="uk-UA" sz="1900" dirty="0" smtClean="0">
                <a:latin typeface="Times New Roman" panose="02020603050405020304" pitchFamily="18" charset="0"/>
                <a:cs typeface="Times New Roman" panose="02020603050405020304" pitchFamily="18" charset="0"/>
              </a:rPr>
              <a:t>Організація </a:t>
            </a:r>
            <a:r>
              <a:rPr lang="uk-UA" sz="1900" dirty="0">
                <a:latin typeface="Times New Roman" panose="02020603050405020304" pitchFamily="18" charset="0"/>
                <a:cs typeface="Times New Roman" panose="02020603050405020304" pitchFamily="18" charset="0"/>
              </a:rPr>
              <a:t>професійної підготовки майбутніх кваліфікованих робітників за дуальною формою здобуття освіти</a:t>
            </a:r>
            <a:r>
              <a:rPr lang="ru-RU" sz="1900" b="1" dirty="0" smtClean="0">
                <a:latin typeface="Times New Roman" panose="02020603050405020304" pitchFamily="18" charset="0"/>
                <a:cs typeface="Times New Roman" panose="02020603050405020304" pitchFamily="18" charset="0"/>
              </a:rPr>
              <a:t>” </a:t>
            </a:r>
            <a:r>
              <a:rPr lang="ru-RU" sz="1900" b="1" dirty="0">
                <a:latin typeface="Times New Roman" panose="02020603050405020304" pitchFamily="18" charset="0"/>
                <a:cs typeface="Times New Roman" panose="02020603050405020304" pitchFamily="18" charset="0"/>
              </a:rPr>
              <a:t>на </a:t>
            </a:r>
            <a:r>
              <a:rPr lang="ru-RU" sz="1900" b="1" dirty="0" err="1">
                <a:latin typeface="Times New Roman" panose="02020603050405020304" pitchFamily="18" charset="0"/>
                <a:cs typeface="Times New Roman" panose="02020603050405020304" pitchFamily="18" charset="0"/>
              </a:rPr>
              <a:t>базі</a:t>
            </a:r>
            <a:r>
              <a:rPr lang="ru-RU" sz="1900" b="1" dirty="0">
                <a:latin typeface="Times New Roman" panose="02020603050405020304" pitchFamily="18" charset="0"/>
                <a:cs typeface="Times New Roman" panose="02020603050405020304" pitchFamily="18" charset="0"/>
              </a:rPr>
              <a:t> </a:t>
            </a:r>
            <a:r>
              <a:rPr lang="ru-RU" sz="1900" b="1" dirty="0" err="1">
                <a:latin typeface="Times New Roman" panose="02020603050405020304" pitchFamily="18" charset="0"/>
                <a:cs typeface="Times New Roman" panose="02020603050405020304" pitchFamily="18" charset="0"/>
              </a:rPr>
              <a:t>закладів</a:t>
            </a:r>
            <a:r>
              <a:rPr lang="ru-RU" sz="1900" b="1" dirty="0">
                <a:latin typeface="Times New Roman" panose="02020603050405020304" pitchFamily="18" charset="0"/>
                <a:cs typeface="Times New Roman" panose="02020603050405020304" pitchFamily="18" charset="0"/>
              </a:rPr>
              <a:t> </a:t>
            </a:r>
            <a:r>
              <a:rPr lang="ru-RU" sz="1900" b="1" dirty="0" err="1">
                <a:latin typeface="Times New Roman" panose="02020603050405020304" pitchFamily="18" charset="0"/>
                <a:cs typeface="Times New Roman" panose="02020603050405020304" pitchFamily="18" charset="0"/>
              </a:rPr>
              <a:t>професійно-технічної</a:t>
            </a:r>
            <a:r>
              <a:rPr lang="ru-RU" sz="1900" b="1" dirty="0">
                <a:latin typeface="Times New Roman" panose="02020603050405020304" pitchFamily="18" charset="0"/>
                <a:cs typeface="Times New Roman" panose="02020603050405020304" pitchFamily="18" charset="0"/>
              </a:rPr>
              <a:t> </a:t>
            </a:r>
            <a:r>
              <a:rPr lang="ru-RU" sz="1900" b="1" dirty="0" err="1">
                <a:latin typeface="Times New Roman" panose="02020603050405020304" pitchFamily="18" charset="0"/>
                <a:cs typeface="Times New Roman" panose="02020603050405020304" pitchFamily="18" charset="0"/>
              </a:rPr>
              <a:t>освіти</a:t>
            </a:r>
            <a:r>
              <a:rPr lang="ru-RU" sz="1900" b="1" dirty="0">
                <a:latin typeface="Times New Roman" panose="02020603050405020304" pitchFamily="18" charset="0"/>
                <a:cs typeface="Times New Roman" panose="02020603050405020304" pitchFamily="18" charset="0"/>
              </a:rPr>
              <a:t> та </a:t>
            </a:r>
            <a:r>
              <a:rPr lang="ru-RU" sz="1900" b="1" dirty="0" err="1">
                <a:latin typeface="Times New Roman" panose="02020603050405020304" pitchFamily="18" charset="0"/>
                <a:cs typeface="Times New Roman" panose="02020603050405020304" pitchFamily="18" charset="0"/>
              </a:rPr>
              <a:t>Програма</a:t>
            </a:r>
            <a:r>
              <a:rPr lang="ru-RU" sz="1900" b="1" dirty="0">
                <a:latin typeface="Times New Roman" panose="02020603050405020304" pitchFamily="18" charset="0"/>
                <a:cs typeface="Times New Roman" panose="02020603050405020304" pitchFamily="18" charset="0"/>
              </a:rPr>
              <a:t> </a:t>
            </a:r>
            <a:r>
              <a:rPr lang="ru-RU" sz="1900" b="1" dirty="0" err="1">
                <a:latin typeface="Times New Roman" panose="02020603050405020304" pitchFamily="18" charset="0"/>
                <a:cs typeface="Times New Roman" panose="02020603050405020304" pitchFamily="18" charset="0"/>
              </a:rPr>
              <a:t>дослідно-експериментальної</a:t>
            </a:r>
            <a:r>
              <a:rPr lang="ru-RU" sz="1900" b="1" dirty="0">
                <a:latin typeface="Times New Roman" panose="02020603050405020304" pitchFamily="18" charset="0"/>
                <a:cs typeface="Times New Roman" panose="02020603050405020304" pitchFamily="18" charset="0"/>
              </a:rPr>
              <a:t> </a:t>
            </a:r>
            <a:r>
              <a:rPr lang="ru-RU" sz="1900" b="1" dirty="0" err="1">
                <a:latin typeface="Times New Roman" panose="02020603050405020304" pitchFamily="18" charset="0"/>
                <a:cs typeface="Times New Roman" panose="02020603050405020304" pitchFamily="18" charset="0"/>
              </a:rPr>
              <a:t>роботи</a:t>
            </a:r>
            <a:r>
              <a:rPr lang="ru-RU" sz="1900" b="1" dirty="0">
                <a:latin typeface="Times New Roman" panose="02020603050405020304" pitchFamily="18" charset="0"/>
                <a:cs typeface="Times New Roman" panose="02020603050405020304" pitchFamily="18" charset="0"/>
              </a:rPr>
              <a:t>.</a:t>
            </a:r>
          </a:p>
          <a:p>
            <a:pPr marL="68580" indent="0" algn="just">
              <a:buNone/>
            </a:pPr>
            <a:endParaRPr lang="ru-RU" sz="1900" b="1" dirty="0">
              <a:latin typeface="Times New Roman" panose="02020603050405020304" pitchFamily="18" charset="0"/>
              <a:cs typeface="Times New Roman" panose="02020603050405020304" pitchFamily="18" charset="0"/>
            </a:endParaRPr>
          </a:p>
          <a:p>
            <a:pPr algn="just"/>
            <a:r>
              <a:rPr lang="ru-RU" sz="1900" b="1" dirty="0">
                <a:latin typeface="Times New Roman" panose="02020603050405020304" pitchFamily="18" charset="0"/>
                <a:cs typeface="Times New Roman" panose="02020603050405020304" pitchFamily="18" charset="0"/>
              </a:rPr>
              <a:t>Наказ Департаменту </a:t>
            </a:r>
            <a:r>
              <a:rPr lang="ru-RU" sz="1900" b="1" dirty="0" err="1">
                <a:latin typeface="Times New Roman" panose="02020603050405020304" pitchFamily="18" charset="0"/>
                <a:cs typeface="Times New Roman" panose="02020603050405020304" pitchFamily="18" charset="0"/>
              </a:rPr>
              <a:t>освіти</a:t>
            </a:r>
            <a:r>
              <a:rPr lang="ru-RU" sz="1900" b="1" dirty="0">
                <a:latin typeface="Times New Roman" panose="02020603050405020304" pitchFamily="18" charset="0"/>
                <a:cs typeface="Times New Roman" panose="02020603050405020304" pitchFamily="18" charset="0"/>
              </a:rPr>
              <a:t> і науки </a:t>
            </a:r>
            <a:r>
              <a:rPr lang="ru-RU" sz="1900" b="1" dirty="0" err="1">
                <a:latin typeface="Times New Roman" panose="02020603050405020304" pitchFamily="18" charset="0"/>
                <a:cs typeface="Times New Roman" panose="02020603050405020304" pitchFamily="18" charset="0"/>
              </a:rPr>
              <a:t>Дніпропетровської</a:t>
            </a:r>
            <a:r>
              <a:rPr lang="ru-RU" sz="1900" b="1" dirty="0">
                <a:latin typeface="Times New Roman" panose="02020603050405020304" pitchFamily="18" charset="0"/>
                <a:cs typeface="Times New Roman" panose="02020603050405020304" pitchFamily="18" charset="0"/>
              </a:rPr>
              <a:t> </a:t>
            </a:r>
            <a:r>
              <a:rPr lang="ru-RU" sz="1900" b="1" dirty="0" err="1">
                <a:latin typeface="Times New Roman" panose="02020603050405020304" pitchFamily="18" charset="0"/>
                <a:cs typeface="Times New Roman" panose="02020603050405020304" pitchFamily="18" charset="0"/>
              </a:rPr>
              <a:t>обласної</a:t>
            </a:r>
            <a:r>
              <a:rPr lang="ru-RU" sz="1900" b="1" dirty="0">
                <a:latin typeface="Times New Roman" panose="02020603050405020304" pitchFamily="18" charset="0"/>
                <a:cs typeface="Times New Roman" panose="02020603050405020304" pitchFamily="18" charset="0"/>
              </a:rPr>
              <a:t> </a:t>
            </a:r>
            <a:r>
              <a:rPr lang="ru-RU" sz="1900" b="1" dirty="0" err="1">
                <a:latin typeface="Times New Roman" panose="02020603050405020304" pitchFamily="18" charset="0"/>
                <a:cs typeface="Times New Roman" panose="02020603050405020304" pitchFamily="18" charset="0"/>
              </a:rPr>
              <a:t>державної</a:t>
            </a:r>
            <a:r>
              <a:rPr lang="ru-RU" sz="1900" b="1" dirty="0">
                <a:latin typeface="Times New Roman" panose="02020603050405020304" pitchFamily="18" charset="0"/>
                <a:cs typeface="Times New Roman" panose="02020603050405020304" pitchFamily="18" charset="0"/>
              </a:rPr>
              <a:t> </a:t>
            </a:r>
            <a:r>
              <a:rPr lang="ru-RU" sz="1900" b="1" dirty="0" err="1">
                <a:latin typeface="Times New Roman" panose="02020603050405020304" pitchFamily="18" charset="0"/>
                <a:cs typeface="Times New Roman" panose="02020603050405020304" pitchFamily="18" charset="0"/>
              </a:rPr>
              <a:t>адміністрації</a:t>
            </a:r>
            <a:r>
              <a:rPr lang="ru-RU" sz="1900" b="1" dirty="0">
                <a:latin typeface="Times New Roman" panose="02020603050405020304" pitchFamily="18" charset="0"/>
                <a:cs typeface="Times New Roman" panose="02020603050405020304" pitchFamily="18" charset="0"/>
              </a:rPr>
              <a:t> “Про </a:t>
            </a:r>
            <a:r>
              <a:rPr lang="ru-RU" sz="1900" b="1" dirty="0" err="1">
                <a:latin typeface="Times New Roman" panose="02020603050405020304" pitchFamily="18" charset="0"/>
                <a:cs typeface="Times New Roman" panose="02020603050405020304" pitchFamily="18" charset="0"/>
              </a:rPr>
              <a:t>проведення</a:t>
            </a:r>
            <a:r>
              <a:rPr lang="ru-RU" sz="1900" b="1" dirty="0">
                <a:latin typeface="Times New Roman" panose="02020603050405020304" pitchFamily="18" charset="0"/>
                <a:cs typeface="Times New Roman" panose="02020603050405020304" pitchFamily="18" charset="0"/>
              </a:rPr>
              <a:t> </a:t>
            </a:r>
            <a:r>
              <a:rPr lang="ru-RU" sz="1900" b="1" dirty="0" err="1">
                <a:latin typeface="Times New Roman" panose="02020603050405020304" pitchFamily="18" charset="0"/>
                <a:cs typeface="Times New Roman" panose="02020603050405020304" pitchFamily="18" charset="0"/>
              </a:rPr>
              <a:t>дослідно-експериментальної</a:t>
            </a:r>
            <a:r>
              <a:rPr lang="ru-RU" sz="1900" b="1" dirty="0">
                <a:latin typeface="Times New Roman" panose="02020603050405020304" pitchFamily="18" charset="0"/>
                <a:cs typeface="Times New Roman" panose="02020603050405020304" pitchFamily="18" charset="0"/>
              </a:rPr>
              <a:t> </a:t>
            </a:r>
            <a:r>
              <a:rPr lang="ru-RU" sz="1900" b="1" dirty="0" err="1">
                <a:latin typeface="Times New Roman" panose="02020603050405020304" pitchFamily="18" charset="0"/>
                <a:cs typeface="Times New Roman" panose="02020603050405020304" pitchFamily="18" charset="0"/>
              </a:rPr>
              <a:t>роботи</a:t>
            </a:r>
            <a:r>
              <a:rPr lang="ru-RU" sz="1900" b="1" dirty="0">
                <a:latin typeface="Times New Roman" panose="02020603050405020304" pitchFamily="18" charset="0"/>
                <a:cs typeface="Times New Roman" panose="02020603050405020304" pitchFamily="18" charset="0"/>
              </a:rPr>
              <a:t> за темою </a:t>
            </a:r>
            <a:r>
              <a:rPr lang="ru-RU" sz="1900" b="1" dirty="0" smtClean="0">
                <a:latin typeface="Times New Roman" panose="02020603050405020304" pitchFamily="18" charset="0"/>
                <a:cs typeface="Times New Roman" panose="02020603050405020304" pitchFamily="18" charset="0"/>
              </a:rPr>
              <a:t>“</a:t>
            </a:r>
            <a:r>
              <a:rPr lang="uk-UA" sz="1900" dirty="0" smtClean="0">
                <a:latin typeface="Times New Roman" panose="02020603050405020304" pitchFamily="18" charset="0"/>
                <a:cs typeface="Times New Roman" panose="02020603050405020304" pitchFamily="18" charset="0"/>
              </a:rPr>
              <a:t>Організація </a:t>
            </a:r>
            <a:r>
              <a:rPr lang="uk-UA" sz="1900" dirty="0">
                <a:latin typeface="Times New Roman" panose="02020603050405020304" pitchFamily="18" charset="0"/>
                <a:cs typeface="Times New Roman" panose="02020603050405020304" pitchFamily="18" charset="0"/>
              </a:rPr>
              <a:t>професійної підготовки майбутніх кваліфікованих робітників за дуальною формою здобуття </a:t>
            </a:r>
            <a:r>
              <a:rPr lang="uk-UA" sz="1900" dirty="0" smtClean="0">
                <a:latin typeface="Times New Roman" panose="02020603050405020304" pitchFamily="18" charset="0"/>
                <a:cs typeface="Times New Roman" panose="02020603050405020304" pitchFamily="18" charset="0"/>
              </a:rPr>
              <a:t>освіти</a:t>
            </a:r>
            <a:r>
              <a:rPr lang="ru-RU" sz="1900" b="1" dirty="0" smtClean="0">
                <a:latin typeface="Times New Roman" panose="02020603050405020304" pitchFamily="18" charset="0"/>
                <a:cs typeface="Times New Roman" panose="02020603050405020304" pitchFamily="18" charset="0"/>
              </a:rPr>
              <a:t>” </a:t>
            </a:r>
            <a:r>
              <a:rPr lang="ru-RU" sz="1900" b="1" dirty="0">
                <a:latin typeface="Times New Roman" panose="02020603050405020304" pitchFamily="18" charset="0"/>
                <a:cs typeface="Times New Roman" panose="02020603050405020304" pitchFamily="18" charset="0"/>
              </a:rPr>
              <a:t>на </a:t>
            </a:r>
            <a:r>
              <a:rPr lang="ru-RU" sz="1900" b="1" dirty="0" err="1">
                <a:latin typeface="Times New Roman" panose="02020603050405020304" pitchFamily="18" charset="0"/>
                <a:cs typeface="Times New Roman" panose="02020603050405020304" pitchFamily="18" charset="0"/>
              </a:rPr>
              <a:t>базі</a:t>
            </a:r>
            <a:r>
              <a:rPr lang="ru-RU" sz="1900" b="1" dirty="0">
                <a:latin typeface="Times New Roman" panose="02020603050405020304" pitchFamily="18" charset="0"/>
                <a:cs typeface="Times New Roman" panose="02020603050405020304" pitchFamily="18" charset="0"/>
              </a:rPr>
              <a:t> ДПТНЗ «</a:t>
            </a:r>
            <a:r>
              <a:rPr lang="ru-RU" sz="1900" b="1" dirty="0" err="1">
                <a:latin typeface="Times New Roman" panose="02020603050405020304" pitchFamily="18" charset="0"/>
                <a:cs typeface="Times New Roman" panose="02020603050405020304" pitchFamily="18" charset="0"/>
              </a:rPr>
              <a:t>Дніпровський</a:t>
            </a:r>
            <a:r>
              <a:rPr lang="ru-RU" sz="1900" b="1" dirty="0">
                <a:latin typeface="Times New Roman" panose="02020603050405020304" pitchFamily="18" charset="0"/>
                <a:cs typeface="Times New Roman" panose="02020603050405020304" pitchFamily="18" charset="0"/>
              </a:rPr>
              <a:t> центр </a:t>
            </a:r>
            <a:r>
              <a:rPr lang="ru-RU" sz="1900" b="1" dirty="0" err="1">
                <a:latin typeface="Times New Roman" panose="02020603050405020304" pitchFamily="18" charset="0"/>
                <a:cs typeface="Times New Roman" panose="02020603050405020304" pitchFamily="18" charset="0"/>
              </a:rPr>
              <a:t>професійно-технічної</a:t>
            </a:r>
            <a:r>
              <a:rPr lang="ru-RU" sz="1900" b="1" dirty="0">
                <a:latin typeface="Times New Roman" panose="02020603050405020304" pitchFamily="18" charset="0"/>
                <a:cs typeface="Times New Roman" panose="02020603050405020304" pitchFamily="18" charset="0"/>
              </a:rPr>
              <a:t> </a:t>
            </a:r>
            <a:r>
              <a:rPr lang="ru-RU" sz="1900" b="1" dirty="0" err="1">
                <a:latin typeface="Times New Roman" panose="02020603050405020304" pitchFamily="18" charset="0"/>
                <a:cs typeface="Times New Roman" panose="02020603050405020304" pitchFamily="18" charset="0"/>
              </a:rPr>
              <a:t>освіти</a:t>
            </a:r>
            <a:r>
              <a:rPr lang="ru-RU" sz="1900" b="1" dirty="0">
                <a:latin typeface="Times New Roman" panose="02020603050405020304" pitchFamily="18" charset="0"/>
                <a:cs typeface="Times New Roman" panose="02020603050405020304" pitchFamily="18" charset="0"/>
              </a:rPr>
              <a:t>». </a:t>
            </a:r>
          </a:p>
          <a:p>
            <a:pPr algn="just"/>
            <a:endParaRPr lang="ru-RU" sz="1900" b="1" dirty="0">
              <a:latin typeface="Times New Roman" panose="02020603050405020304" pitchFamily="18" charset="0"/>
              <a:cs typeface="Times New Roman" panose="02020603050405020304" pitchFamily="18" charset="0"/>
            </a:endParaRPr>
          </a:p>
          <a:p>
            <a:pPr algn="just"/>
            <a:r>
              <a:rPr lang="ru-RU" sz="1900" b="1" dirty="0">
                <a:latin typeface="Times New Roman" panose="02020603050405020304" pitchFamily="18" charset="0"/>
                <a:cs typeface="Times New Roman" panose="02020603050405020304" pitchFamily="18" charset="0"/>
              </a:rPr>
              <a:t>Наказ НМЦ ПТО у </a:t>
            </a:r>
            <a:r>
              <a:rPr lang="ru-RU" sz="1900" b="1" dirty="0" err="1">
                <a:latin typeface="Times New Roman" panose="02020603050405020304" pitchFamily="18" charset="0"/>
                <a:cs typeface="Times New Roman" panose="02020603050405020304" pitchFamily="18" charset="0"/>
              </a:rPr>
              <a:t>Дніпропетровській</a:t>
            </a:r>
            <a:r>
              <a:rPr lang="ru-RU" sz="1900" b="1" dirty="0">
                <a:latin typeface="Times New Roman" panose="02020603050405020304" pitchFamily="18" charset="0"/>
                <a:cs typeface="Times New Roman" panose="02020603050405020304" pitchFamily="18" charset="0"/>
              </a:rPr>
              <a:t> </a:t>
            </a:r>
            <a:r>
              <a:rPr lang="ru-RU" sz="1900" b="1" dirty="0" err="1">
                <a:latin typeface="Times New Roman" panose="02020603050405020304" pitchFamily="18" charset="0"/>
                <a:cs typeface="Times New Roman" panose="02020603050405020304" pitchFamily="18" charset="0"/>
              </a:rPr>
              <a:t>області</a:t>
            </a:r>
            <a:r>
              <a:rPr lang="ru-RU" sz="1900" b="1" dirty="0">
                <a:latin typeface="Times New Roman" panose="02020603050405020304" pitchFamily="18" charset="0"/>
                <a:cs typeface="Times New Roman" panose="02020603050405020304" pitchFamily="18" charset="0"/>
              </a:rPr>
              <a:t> “Про </a:t>
            </a:r>
            <a:r>
              <a:rPr lang="ru-RU" sz="1900" b="1" dirty="0" err="1">
                <a:latin typeface="Times New Roman" panose="02020603050405020304" pitchFamily="18" charset="0"/>
                <a:cs typeface="Times New Roman" panose="02020603050405020304" pitchFamily="18" charset="0"/>
              </a:rPr>
              <a:t>проведення</a:t>
            </a:r>
            <a:r>
              <a:rPr lang="ru-RU" sz="1900" b="1" dirty="0">
                <a:latin typeface="Times New Roman" panose="02020603050405020304" pitchFamily="18" charset="0"/>
                <a:cs typeface="Times New Roman" panose="02020603050405020304" pitchFamily="18" charset="0"/>
              </a:rPr>
              <a:t> </a:t>
            </a:r>
            <a:r>
              <a:rPr lang="ru-RU" sz="1900" b="1" dirty="0" err="1">
                <a:latin typeface="Times New Roman" panose="02020603050405020304" pitchFamily="18" charset="0"/>
                <a:cs typeface="Times New Roman" panose="02020603050405020304" pitchFamily="18" charset="0"/>
              </a:rPr>
              <a:t>дослідно-експериментальної</a:t>
            </a:r>
            <a:r>
              <a:rPr lang="ru-RU" sz="1900" b="1" dirty="0">
                <a:latin typeface="Times New Roman" panose="02020603050405020304" pitchFamily="18" charset="0"/>
                <a:cs typeface="Times New Roman" panose="02020603050405020304" pitchFamily="18" charset="0"/>
              </a:rPr>
              <a:t> </a:t>
            </a:r>
            <a:r>
              <a:rPr lang="ru-RU" sz="1900" b="1" dirty="0" err="1">
                <a:latin typeface="Times New Roman" panose="02020603050405020304" pitchFamily="18" charset="0"/>
                <a:cs typeface="Times New Roman" panose="02020603050405020304" pitchFamily="18" charset="0"/>
              </a:rPr>
              <a:t>роботи</a:t>
            </a:r>
            <a:r>
              <a:rPr lang="ru-RU" sz="1900" b="1" dirty="0">
                <a:latin typeface="Times New Roman" panose="02020603050405020304" pitchFamily="18" charset="0"/>
                <a:cs typeface="Times New Roman" panose="02020603050405020304" pitchFamily="18" charset="0"/>
              </a:rPr>
              <a:t> за темою </a:t>
            </a:r>
            <a:r>
              <a:rPr lang="ru-RU" sz="1900" b="1" dirty="0" smtClean="0">
                <a:latin typeface="Times New Roman" panose="02020603050405020304" pitchFamily="18" charset="0"/>
                <a:cs typeface="Times New Roman" panose="02020603050405020304" pitchFamily="18" charset="0"/>
              </a:rPr>
              <a:t>“</a:t>
            </a:r>
            <a:r>
              <a:rPr lang="uk-UA" sz="1900" dirty="0" smtClean="0">
                <a:latin typeface="Times New Roman" panose="02020603050405020304" pitchFamily="18" charset="0"/>
                <a:cs typeface="Times New Roman" panose="02020603050405020304" pitchFamily="18" charset="0"/>
              </a:rPr>
              <a:t>Організація </a:t>
            </a:r>
            <a:r>
              <a:rPr lang="uk-UA" sz="1900" dirty="0">
                <a:latin typeface="Times New Roman" panose="02020603050405020304" pitchFamily="18" charset="0"/>
                <a:cs typeface="Times New Roman" panose="02020603050405020304" pitchFamily="18" charset="0"/>
              </a:rPr>
              <a:t>професійної підготовки майбутніх кваліфікованих робітників за дуальною формою здобуття </a:t>
            </a:r>
            <a:r>
              <a:rPr lang="uk-UA" sz="1900" dirty="0" smtClean="0">
                <a:latin typeface="Times New Roman" panose="02020603050405020304" pitchFamily="18" charset="0"/>
                <a:cs typeface="Times New Roman" panose="02020603050405020304" pitchFamily="18" charset="0"/>
              </a:rPr>
              <a:t>освіти</a:t>
            </a:r>
            <a:r>
              <a:rPr lang="ru-RU" sz="1900" b="1" dirty="0" smtClean="0">
                <a:latin typeface="Times New Roman" panose="02020603050405020304" pitchFamily="18" charset="0"/>
                <a:cs typeface="Times New Roman" panose="02020603050405020304" pitchFamily="18" charset="0"/>
              </a:rPr>
              <a:t>”. </a:t>
            </a:r>
            <a:endParaRPr lang="ru-RU" sz="1900" b="1" dirty="0">
              <a:latin typeface="Times New Roman" panose="02020603050405020304" pitchFamily="18" charset="0"/>
              <a:cs typeface="Times New Roman" panose="02020603050405020304" pitchFamily="18" charset="0"/>
            </a:endParaRPr>
          </a:p>
          <a:p>
            <a:pPr algn="just"/>
            <a:endParaRPr lang="ru-RU" sz="1900" b="1" dirty="0">
              <a:latin typeface="Times New Roman" panose="02020603050405020304" pitchFamily="18" charset="0"/>
              <a:cs typeface="Times New Roman" panose="02020603050405020304" pitchFamily="18" charset="0"/>
            </a:endParaRPr>
          </a:p>
          <a:p>
            <a:pPr algn="just"/>
            <a:r>
              <a:rPr lang="ru-RU" sz="1900" b="1" dirty="0">
                <a:latin typeface="Times New Roman" panose="02020603050405020304" pitchFamily="18" charset="0"/>
                <a:cs typeface="Times New Roman" panose="02020603050405020304" pitchFamily="18" charset="0"/>
              </a:rPr>
              <a:t>Наказ ДПТНЗ «</a:t>
            </a:r>
            <a:r>
              <a:rPr lang="ru-RU" sz="1900" b="1" dirty="0" err="1">
                <a:latin typeface="Times New Roman" panose="02020603050405020304" pitchFamily="18" charset="0"/>
                <a:cs typeface="Times New Roman" panose="02020603050405020304" pitchFamily="18" charset="0"/>
              </a:rPr>
              <a:t>Дніпровський</a:t>
            </a:r>
            <a:r>
              <a:rPr lang="ru-RU" sz="1900" b="1" dirty="0">
                <a:latin typeface="Times New Roman" panose="02020603050405020304" pitchFamily="18" charset="0"/>
                <a:cs typeface="Times New Roman" panose="02020603050405020304" pitchFamily="18" charset="0"/>
              </a:rPr>
              <a:t> центр </a:t>
            </a:r>
            <a:r>
              <a:rPr lang="ru-RU" sz="1900" b="1" dirty="0" err="1">
                <a:latin typeface="Times New Roman" panose="02020603050405020304" pitchFamily="18" charset="0"/>
                <a:cs typeface="Times New Roman" panose="02020603050405020304" pitchFamily="18" charset="0"/>
              </a:rPr>
              <a:t>професійно-технічної</a:t>
            </a:r>
            <a:r>
              <a:rPr lang="ru-RU" sz="1900" b="1" dirty="0">
                <a:latin typeface="Times New Roman" panose="02020603050405020304" pitchFamily="18" charset="0"/>
                <a:cs typeface="Times New Roman" panose="02020603050405020304" pitchFamily="18" charset="0"/>
              </a:rPr>
              <a:t> </a:t>
            </a:r>
            <a:r>
              <a:rPr lang="ru-RU" sz="1900" b="1" dirty="0" err="1">
                <a:latin typeface="Times New Roman" panose="02020603050405020304" pitchFamily="18" charset="0"/>
                <a:cs typeface="Times New Roman" panose="02020603050405020304" pitchFamily="18" charset="0"/>
              </a:rPr>
              <a:t>освіти“Про</a:t>
            </a:r>
            <a:r>
              <a:rPr lang="ru-RU" sz="1900" b="1" dirty="0">
                <a:latin typeface="Times New Roman" panose="02020603050405020304" pitchFamily="18" charset="0"/>
                <a:cs typeface="Times New Roman" panose="02020603050405020304" pitchFamily="18" charset="0"/>
              </a:rPr>
              <a:t> </a:t>
            </a:r>
            <a:r>
              <a:rPr lang="ru-RU" sz="1900" b="1" dirty="0" err="1">
                <a:latin typeface="Times New Roman" panose="02020603050405020304" pitchFamily="18" charset="0"/>
                <a:cs typeface="Times New Roman" panose="02020603050405020304" pitchFamily="18" charset="0"/>
              </a:rPr>
              <a:t>проведення</a:t>
            </a:r>
            <a:r>
              <a:rPr lang="ru-RU" sz="1900" b="1" dirty="0">
                <a:latin typeface="Times New Roman" panose="02020603050405020304" pitchFamily="18" charset="0"/>
                <a:cs typeface="Times New Roman" panose="02020603050405020304" pitchFamily="18" charset="0"/>
              </a:rPr>
              <a:t> </a:t>
            </a:r>
            <a:r>
              <a:rPr lang="ru-RU" sz="1900" b="1" dirty="0" err="1">
                <a:latin typeface="Times New Roman" panose="02020603050405020304" pitchFamily="18" charset="0"/>
                <a:cs typeface="Times New Roman" panose="02020603050405020304" pitchFamily="18" charset="0"/>
              </a:rPr>
              <a:t>дослідно-експериментальної</a:t>
            </a:r>
            <a:r>
              <a:rPr lang="ru-RU" sz="1900" b="1" dirty="0">
                <a:latin typeface="Times New Roman" panose="02020603050405020304" pitchFamily="18" charset="0"/>
                <a:cs typeface="Times New Roman" panose="02020603050405020304" pitchFamily="18" charset="0"/>
              </a:rPr>
              <a:t> </a:t>
            </a:r>
            <a:r>
              <a:rPr lang="ru-RU" sz="1900" b="1" dirty="0" err="1">
                <a:latin typeface="Times New Roman" panose="02020603050405020304" pitchFamily="18" charset="0"/>
                <a:cs typeface="Times New Roman" panose="02020603050405020304" pitchFamily="18" charset="0"/>
              </a:rPr>
              <a:t>роботи</a:t>
            </a:r>
            <a:r>
              <a:rPr lang="ru-RU" sz="1900" b="1" dirty="0">
                <a:latin typeface="Times New Roman" panose="02020603050405020304" pitchFamily="18" charset="0"/>
                <a:cs typeface="Times New Roman" panose="02020603050405020304" pitchFamily="18" charset="0"/>
              </a:rPr>
              <a:t> за темою </a:t>
            </a:r>
            <a:r>
              <a:rPr lang="ru-RU" sz="1900" b="1" dirty="0" smtClean="0">
                <a:latin typeface="Times New Roman" panose="02020603050405020304" pitchFamily="18" charset="0"/>
                <a:cs typeface="Times New Roman" panose="02020603050405020304" pitchFamily="18" charset="0"/>
              </a:rPr>
              <a:t>“</a:t>
            </a:r>
            <a:r>
              <a:rPr lang="uk-UA" sz="1900" dirty="0" smtClean="0">
                <a:latin typeface="Times New Roman" panose="02020603050405020304" pitchFamily="18" charset="0"/>
                <a:cs typeface="Times New Roman" panose="02020603050405020304" pitchFamily="18" charset="0"/>
              </a:rPr>
              <a:t>Організація </a:t>
            </a:r>
            <a:r>
              <a:rPr lang="uk-UA" sz="1900" dirty="0">
                <a:latin typeface="Times New Roman" panose="02020603050405020304" pitchFamily="18" charset="0"/>
                <a:cs typeface="Times New Roman" panose="02020603050405020304" pitchFamily="18" charset="0"/>
              </a:rPr>
              <a:t>професійної підготовки майбутніх кваліфікованих робітників за дуальною формою здобуття </a:t>
            </a:r>
            <a:r>
              <a:rPr lang="uk-UA" sz="1900" dirty="0" smtClean="0">
                <a:latin typeface="Times New Roman" panose="02020603050405020304" pitchFamily="18" charset="0"/>
                <a:cs typeface="Times New Roman" panose="02020603050405020304" pitchFamily="18" charset="0"/>
              </a:rPr>
              <a:t>освіти</a:t>
            </a:r>
            <a:r>
              <a:rPr lang="ru-RU" sz="1900" b="1" dirty="0" smtClean="0">
                <a:latin typeface="Times New Roman" panose="02020603050405020304" pitchFamily="18" charset="0"/>
                <a:cs typeface="Times New Roman" panose="02020603050405020304" pitchFamily="18" charset="0"/>
              </a:rPr>
              <a:t>”.</a:t>
            </a:r>
            <a:endParaRPr lang="ru-RU" sz="1900" b="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895674223"/>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barn(inVertical)">
                                      <p:cBhvr>
                                        <p:cTn id="11" dur="500"/>
                                        <p:tgtEl>
                                          <p:spTgt spid="3">
                                            <p:txEl>
                                              <p:pRg st="2" end="2"/>
                                            </p:txEl>
                                          </p:spTgt>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barn(inVertical)">
                                      <p:cBhvr>
                                        <p:cTn id="15" dur="500"/>
                                        <p:tgtEl>
                                          <p:spTgt spid="3">
                                            <p:txEl>
                                              <p:pRg st="4" end="4"/>
                                            </p:txEl>
                                          </p:spTgt>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barn(inVertical)">
                                      <p:cBhvr>
                                        <p:cTn id="1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650305"/>
            <a:ext cx="8229600" cy="834479"/>
          </a:xfrm>
        </p:spPr>
        <p:txBody>
          <a:bodyPr anchor="t">
            <a:noAutofit/>
          </a:bodyPr>
          <a:lstStyle/>
          <a:p>
            <a:pPr algn="ctr"/>
            <a:r>
              <a:rPr lang="uk-UA" sz="2800" b="1" dirty="0">
                <a:solidFill>
                  <a:schemeClr val="bg2">
                    <a:lumMod val="50000"/>
                  </a:schemeClr>
                </a:solidFill>
                <a:latin typeface="Century Gothic" pitchFamily="34" charset="0"/>
                <a:cs typeface="Arial" pitchFamily="34" charset="0"/>
              </a:rPr>
              <a:t>Засідання творчих груп</a:t>
            </a:r>
            <a:br>
              <a:rPr lang="uk-UA" sz="2800" b="1" dirty="0">
                <a:solidFill>
                  <a:schemeClr val="bg2">
                    <a:lumMod val="50000"/>
                  </a:schemeClr>
                </a:solidFill>
                <a:latin typeface="Century Gothic" pitchFamily="34" charset="0"/>
                <a:cs typeface="Arial" pitchFamily="34" charset="0"/>
              </a:rPr>
            </a:br>
            <a:r>
              <a:rPr lang="uk-UA" sz="2000" b="1" dirty="0">
                <a:solidFill>
                  <a:schemeClr val="bg2">
                    <a:lumMod val="50000"/>
                  </a:schemeClr>
                </a:solidFill>
                <a:latin typeface="Century Gothic" pitchFamily="34" charset="0"/>
                <a:cs typeface="Arial" pitchFamily="34" charset="0"/>
              </a:rPr>
              <a:t>у навчальному закладі, науково-методичному центрі, на підприємстві</a:t>
            </a:r>
          </a:p>
        </p:txBody>
      </p:sp>
      <p:pic>
        <p:nvPicPr>
          <p:cNvPr id="9" name="Місце для вмісту 8">
            <a:extLst>
              <a:ext uri="{FF2B5EF4-FFF2-40B4-BE49-F238E27FC236}">
                <a16:creationId xmlns:a16="http://schemas.microsoft.com/office/drawing/2014/main" xmlns="" id="{F60123AC-0169-433E-995B-308519937D0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300192" y="1674812"/>
            <a:ext cx="2225222" cy="2966963"/>
          </a:xfrm>
        </p:spPr>
      </p:pic>
      <p:sp>
        <p:nvSpPr>
          <p:cNvPr id="5" name="TextBox 4"/>
          <p:cNvSpPr txBox="1"/>
          <p:nvPr/>
        </p:nvSpPr>
        <p:spPr>
          <a:xfrm>
            <a:off x="827584" y="1552850"/>
            <a:ext cx="3600400" cy="4093428"/>
          </a:xfrm>
          <a:prstGeom prst="rect">
            <a:avLst/>
          </a:prstGeom>
          <a:noFill/>
        </p:spPr>
        <p:txBody>
          <a:bodyPr wrap="square" rtlCol="0">
            <a:spAutoFit/>
          </a:bodyPr>
          <a:lstStyle/>
          <a:p>
            <a:pPr algn="just"/>
            <a:endParaRPr lang="uk-UA" dirty="0">
              <a:latin typeface="Century Gothic" pitchFamily="34" charset="0"/>
              <a:cs typeface="Arial" pitchFamily="34" charset="0"/>
            </a:endParaRPr>
          </a:p>
          <a:p>
            <a:pPr algn="just"/>
            <a:r>
              <a:rPr lang="uk-UA" dirty="0">
                <a:latin typeface="Century Gothic" pitchFamily="34" charset="0"/>
                <a:cs typeface="Arial" pitchFamily="34" charset="0"/>
              </a:rPr>
              <a:t>• </a:t>
            </a:r>
            <a:r>
              <a:rPr lang="uk-UA" sz="1400" b="1" dirty="0">
                <a:latin typeface="Century Gothic" pitchFamily="34" charset="0"/>
                <a:cs typeface="Arial" pitchFamily="34" charset="0"/>
              </a:rPr>
              <a:t>Обговорення виконання робіт, спрямованих на реалізацію завдань дослідно-експериментальної роботи.</a:t>
            </a:r>
          </a:p>
          <a:p>
            <a:pPr algn="just"/>
            <a:endParaRPr lang="uk-UA" sz="1400" b="1" dirty="0">
              <a:latin typeface="Century Gothic" pitchFamily="34" charset="0"/>
              <a:cs typeface="Arial" pitchFamily="34" charset="0"/>
            </a:endParaRPr>
          </a:p>
          <a:p>
            <a:pPr algn="just"/>
            <a:r>
              <a:rPr lang="uk-UA" sz="1400" b="1" dirty="0">
                <a:latin typeface="Century Gothic" pitchFamily="34" charset="0"/>
                <a:cs typeface="Arial" pitchFamily="34" charset="0"/>
              </a:rPr>
              <a:t>• Обговорення робочого експериментального навчального плану.</a:t>
            </a:r>
          </a:p>
          <a:p>
            <a:pPr algn="just"/>
            <a:endParaRPr lang="uk-UA" sz="1400" b="1" dirty="0">
              <a:latin typeface="Century Gothic" pitchFamily="34" charset="0"/>
              <a:cs typeface="Arial" pitchFamily="34" charset="0"/>
            </a:endParaRPr>
          </a:p>
          <a:p>
            <a:pPr algn="just"/>
            <a:r>
              <a:rPr lang="uk-UA" sz="1400" b="1" dirty="0">
                <a:latin typeface="Century Gothic" pitchFamily="34" charset="0"/>
                <a:cs typeface="Arial" pitchFamily="34" charset="0"/>
              </a:rPr>
              <a:t>• Обговорення пакету робочих експериментальних навчальних планів та програм </a:t>
            </a:r>
          </a:p>
          <a:p>
            <a:pPr algn="just"/>
            <a:endParaRPr lang="uk-UA" sz="1400" b="1" dirty="0">
              <a:latin typeface="Century Gothic" pitchFamily="34" charset="0"/>
              <a:cs typeface="Arial" pitchFamily="34" charset="0"/>
            </a:endParaRPr>
          </a:p>
          <a:p>
            <a:pPr algn="just"/>
            <a:r>
              <a:rPr lang="ru-RU" sz="1400" b="1" dirty="0">
                <a:latin typeface="Century Gothic" pitchFamily="34" charset="0"/>
                <a:cs typeface="Arial" pitchFamily="34" charset="0"/>
              </a:rPr>
              <a:t>• </a:t>
            </a:r>
            <a:r>
              <a:rPr lang="ru-RU" sz="1400" b="1" dirty="0" err="1">
                <a:latin typeface="Century Gothic" pitchFamily="34" charset="0"/>
                <a:cs typeface="Arial" pitchFamily="34" charset="0"/>
              </a:rPr>
              <a:t>Обговорення</a:t>
            </a:r>
            <a:r>
              <a:rPr lang="ru-RU" sz="1400" b="1" dirty="0">
                <a:latin typeface="Century Gothic" pitchFamily="34" charset="0"/>
                <a:cs typeface="Arial" pitchFamily="34" charset="0"/>
              </a:rPr>
              <a:t> </a:t>
            </a:r>
            <a:r>
              <a:rPr lang="ru-RU" sz="1400" b="1" dirty="0" err="1">
                <a:latin typeface="Century Gothic" pitchFamily="34" charset="0"/>
                <a:cs typeface="Arial" pitchFamily="34" charset="0"/>
              </a:rPr>
              <a:t>робочої</a:t>
            </a:r>
            <a:r>
              <a:rPr lang="ru-RU" sz="1400" b="1" dirty="0">
                <a:latin typeface="Century Gothic" pitchFamily="34" charset="0"/>
                <a:cs typeface="Arial" pitchFamily="34" charset="0"/>
              </a:rPr>
              <a:t> </a:t>
            </a:r>
            <a:r>
              <a:rPr lang="ru-RU" sz="1400" b="1" dirty="0" err="1">
                <a:latin typeface="Century Gothic" pitchFamily="34" charset="0"/>
                <a:cs typeface="Arial" pitchFamily="34" charset="0"/>
              </a:rPr>
              <a:t>навчальної</a:t>
            </a:r>
            <a:r>
              <a:rPr lang="ru-RU" sz="1400" b="1" dirty="0">
                <a:latin typeface="Century Gothic" pitchFamily="34" charset="0"/>
                <a:cs typeface="Arial" pitchFamily="34" charset="0"/>
              </a:rPr>
              <a:t> </a:t>
            </a:r>
            <a:r>
              <a:rPr lang="ru-RU" sz="1400" b="1" dirty="0" err="1">
                <a:latin typeface="Century Gothic" pitchFamily="34" charset="0"/>
                <a:cs typeface="Arial" pitchFamily="34" charset="0"/>
              </a:rPr>
              <a:t>програми</a:t>
            </a:r>
            <a:r>
              <a:rPr lang="ru-RU" sz="1400" b="1" dirty="0">
                <a:latin typeface="Century Gothic" pitchFamily="34" charset="0"/>
                <a:cs typeface="Arial" pitchFamily="34" charset="0"/>
              </a:rPr>
              <a:t> з </a:t>
            </a:r>
            <a:r>
              <a:rPr lang="ru-RU" sz="1400" b="1" dirty="0" err="1">
                <a:latin typeface="Century Gothic" pitchFamily="34" charset="0"/>
                <a:cs typeface="Arial" pitchFamily="34" charset="0"/>
              </a:rPr>
              <a:t>виробничого</a:t>
            </a:r>
            <a:r>
              <a:rPr lang="ru-RU" sz="1400" b="1" dirty="0">
                <a:latin typeface="Century Gothic" pitchFamily="34" charset="0"/>
                <a:cs typeface="Arial" pitchFamily="34" charset="0"/>
              </a:rPr>
              <a:t> </a:t>
            </a:r>
            <a:r>
              <a:rPr lang="ru-RU" sz="1400" b="1" dirty="0" err="1">
                <a:latin typeface="Century Gothic" pitchFamily="34" charset="0"/>
                <a:cs typeface="Arial" pitchFamily="34" charset="0"/>
              </a:rPr>
              <a:t>навчання</a:t>
            </a:r>
            <a:r>
              <a:rPr lang="ru-RU" sz="1400" b="1" dirty="0">
                <a:latin typeface="Century Gothic" pitchFamily="34" charset="0"/>
                <a:cs typeface="Arial" pitchFamily="34" charset="0"/>
              </a:rPr>
              <a:t> та </a:t>
            </a:r>
            <a:r>
              <a:rPr lang="ru-RU" sz="1400" b="1" dirty="0" err="1">
                <a:latin typeface="Century Gothic" pitchFamily="34" charset="0"/>
                <a:cs typeface="Arial" pitchFamily="34" charset="0"/>
              </a:rPr>
              <a:t>виробничої</a:t>
            </a:r>
            <a:r>
              <a:rPr lang="ru-RU" sz="1400" b="1" dirty="0">
                <a:latin typeface="Century Gothic" pitchFamily="34" charset="0"/>
                <a:cs typeface="Arial" pitchFamily="34" charset="0"/>
              </a:rPr>
              <a:t> практики.</a:t>
            </a:r>
          </a:p>
          <a:p>
            <a:pPr algn="just"/>
            <a:endParaRPr lang="uk-UA" sz="1400" b="1" dirty="0">
              <a:latin typeface="Century Gothic" pitchFamily="34" charset="0"/>
              <a:cs typeface="Arial" pitchFamily="34" charset="0"/>
            </a:endParaRPr>
          </a:p>
        </p:txBody>
      </p:sp>
      <p:pic>
        <p:nvPicPr>
          <p:cNvPr id="11" name="Рисунок 10">
            <a:extLst>
              <a:ext uri="{FF2B5EF4-FFF2-40B4-BE49-F238E27FC236}">
                <a16:creationId xmlns:a16="http://schemas.microsoft.com/office/drawing/2014/main" xmlns="" id="{0BA9C6F7-8241-4E7F-82AC-5F41011DD9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3066727"/>
            <a:ext cx="2355726" cy="3140968"/>
          </a:xfrm>
          <a:prstGeom prst="rect">
            <a:avLst/>
          </a:prstGeom>
        </p:spPr>
      </p:pic>
    </p:spTree>
    <p:extLst>
      <p:ext uri="{BB962C8B-B14F-4D97-AF65-F5344CB8AC3E}">
        <p14:creationId xmlns:p14="http://schemas.microsoft.com/office/powerpoint/2010/main" val="2920689453"/>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31"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 calcmode="lin" valueType="num">
                                      <p:cBhvr>
                                        <p:cTn id="15" dur="500" fill="hold"/>
                                        <p:tgtEl>
                                          <p:spTgt spid="5"/>
                                        </p:tgtEl>
                                        <p:attrNameLst>
                                          <p:attrName>style.rotation</p:attrName>
                                        </p:attrNameLst>
                                      </p:cBhvr>
                                      <p:tavLst>
                                        <p:tav tm="0">
                                          <p:val>
                                            <p:fltVal val="90"/>
                                          </p:val>
                                        </p:tav>
                                        <p:tav tm="100000">
                                          <p:val>
                                            <p:fltVal val="0"/>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620688"/>
            <a:ext cx="8229600" cy="792088"/>
          </a:xfrm>
        </p:spPr>
        <p:txBody>
          <a:bodyPr>
            <a:noAutofit/>
          </a:bodyPr>
          <a:lstStyle/>
          <a:p>
            <a:pPr algn="ctr"/>
            <a:r>
              <a:rPr lang="uk-UA" sz="2800" b="1" dirty="0">
                <a:solidFill>
                  <a:schemeClr val="bg2">
                    <a:lumMod val="50000"/>
                  </a:schemeClr>
                </a:solidFill>
                <a:latin typeface="Century Gothic" pitchFamily="34" charset="0"/>
                <a:cs typeface="Arial" pitchFamily="34" charset="0"/>
              </a:rPr>
              <a:t>Розробка</a:t>
            </a:r>
            <a:br>
              <a:rPr lang="uk-UA" sz="2800" b="1" dirty="0">
                <a:solidFill>
                  <a:schemeClr val="bg2">
                    <a:lumMod val="50000"/>
                  </a:schemeClr>
                </a:solidFill>
                <a:latin typeface="Century Gothic" pitchFamily="34" charset="0"/>
                <a:cs typeface="Arial" pitchFamily="34" charset="0"/>
              </a:rPr>
            </a:br>
            <a:r>
              <a:rPr lang="uk-UA" sz="2000" b="1" dirty="0">
                <a:solidFill>
                  <a:schemeClr val="bg2">
                    <a:lumMod val="50000"/>
                  </a:schemeClr>
                </a:solidFill>
                <a:latin typeface="Century Gothic" pitchFamily="34" charset="0"/>
                <a:cs typeface="Arial" pitchFamily="34" charset="0"/>
              </a:rPr>
              <a:t>робочого експериментального навчального плану</a:t>
            </a:r>
          </a:p>
        </p:txBody>
      </p:sp>
      <p:sp>
        <p:nvSpPr>
          <p:cNvPr id="4" name="TextBox 3"/>
          <p:cNvSpPr txBox="1"/>
          <p:nvPr/>
        </p:nvSpPr>
        <p:spPr>
          <a:xfrm>
            <a:off x="683568" y="5720821"/>
            <a:ext cx="7992888" cy="738664"/>
          </a:xfrm>
          <a:prstGeom prst="rect">
            <a:avLst/>
          </a:prstGeom>
          <a:noFill/>
        </p:spPr>
        <p:txBody>
          <a:bodyPr wrap="square" rtlCol="0">
            <a:spAutoFit/>
          </a:bodyPr>
          <a:lstStyle/>
          <a:p>
            <a:pPr lvl="0" algn="just"/>
            <a:r>
              <a:rPr lang="uk-UA" sz="1400" b="1" dirty="0">
                <a:latin typeface="Century Gothic" pitchFamily="34" charset="0"/>
                <a:cs typeface="Arial" pitchFamily="34" charset="0"/>
              </a:rPr>
              <a:t>У робочому експериментальному  навчальному плані  забезпечено реалізацію співвідношення навчальних годин теоретичної та практичної підготовки у відповідності 30:50.</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7624" y="1530793"/>
            <a:ext cx="7128792" cy="4072010"/>
          </a:xfrm>
          <a:prstGeom prst="rect">
            <a:avLst/>
          </a:prstGeom>
        </p:spPr>
      </p:pic>
    </p:spTree>
    <p:extLst>
      <p:ext uri="{BB962C8B-B14F-4D97-AF65-F5344CB8AC3E}">
        <p14:creationId xmlns:p14="http://schemas.microsoft.com/office/powerpoint/2010/main" val="167601609"/>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31"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 calcmode="lin" valueType="num">
                                      <p:cBhvr>
                                        <p:cTn id="14" dur="500" fill="hold"/>
                                        <p:tgtEl>
                                          <p:spTgt spid="4"/>
                                        </p:tgtEl>
                                        <p:attrNameLst>
                                          <p:attrName>style.rotation</p:attrName>
                                        </p:attrNameLst>
                                      </p:cBhvr>
                                      <p:tavLst>
                                        <p:tav tm="0">
                                          <p:val>
                                            <p:fltVal val="90"/>
                                          </p:val>
                                        </p:tav>
                                        <p:tav tm="100000">
                                          <p:val>
                                            <p:fltVal val="0"/>
                                          </p:val>
                                        </p:tav>
                                      </p:tavLst>
                                    </p:anim>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490" y="908720"/>
            <a:ext cx="7024744" cy="1143000"/>
          </a:xfrm>
        </p:spPr>
        <p:txBody>
          <a:bodyPr>
            <a:normAutofit/>
          </a:bodyPr>
          <a:lstStyle/>
          <a:p>
            <a:pPr algn="ctr"/>
            <a:r>
              <a:rPr lang="uk-UA" sz="2800" b="1" dirty="0">
                <a:solidFill>
                  <a:schemeClr val="bg2">
                    <a:lumMod val="50000"/>
                  </a:schemeClr>
                </a:solidFill>
                <a:latin typeface="Century Gothic" pitchFamily="34" charset="0"/>
                <a:cs typeface="Arial" pitchFamily="34" charset="0"/>
              </a:rPr>
              <a:t>Зміни обсягів навчального часу</a:t>
            </a:r>
            <a:br>
              <a:rPr lang="uk-UA" sz="2800" b="1" dirty="0">
                <a:solidFill>
                  <a:schemeClr val="bg2">
                    <a:lumMod val="50000"/>
                  </a:schemeClr>
                </a:solidFill>
                <a:latin typeface="Century Gothic" pitchFamily="34" charset="0"/>
                <a:cs typeface="Arial" pitchFamily="34" charset="0"/>
              </a:rPr>
            </a:br>
            <a:r>
              <a:rPr lang="uk-UA" sz="2000" b="1" dirty="0">
                <a:solidFill>
                  <a:schemeClr val="bg2">
                    <a:lumMod val="50000"/>
                  </a:schemeClr>
                </a:solidFill>
                <a:latin typeface="Century Gothic" pitchFamily="34" charset="0"/>
                <a:cs typeface="Arial" pitchFamily="34" charset="0"/>
              </a:rPr>
              <a:t>виробничого навчання в майстернях, на підприємстві й виробничої практики </a:t>
            </a:r>
          </a:p>
        </p:txBody>
      </p:sp>
      <p:sp>
        <p:nvSpPr>
          <p:cNvPr id="8" name="Объект 7"/>
          <p:cNvSpPr>
            <a:spLocks noGrp="1"/>
          </p:cNvSpPr>
          <p:nvPr>
            <p:ph sz="quarter" idx="14"/>
          </p:nvPr>
        </p:nvSpPr>
        <p:spPr>
          <a:xfrm>
            <a:off x="5148064" y="2313430"/>
            <a:ext cx="3312368" cy="3851873"/>
          </a:xfrm>
        </p:spPr>
        <p:txBody>
          <a:bodyPr>
            <a:normAutofit lnSpcReduction="10000"/>
          </a:bodyPr>
          <a:lstStyle/>
          <a:p>
            <a:pPr marL="0" lvl="0" indent="0" algn="just">
              <a:spcBef>
                <a:spcPts val="0"/>
              </a:spcBef>
              <a:buClrTx/>
              <a:buSzTx/>
              <a:buNone/>
            </a:pPr>
            <a:r>
              <a:rPr lang="uk-UA" sz="1400" b="1" dirty="0">
                <a:solidFill>
                  <a:prstClr val="black"/>
                </a:solidFill>
                <a:latin typeface="Century Gothic" pitchFamily="34" charset="0"/>
                <a:cs typeface="Arial" pitchFamily="34" charset="0"/>
              </a:rPr>
              <a:t>Навчальний заклад при розробці експериментального робочого навчального плану та графіку навчального процесу врахував побажання роботодавця і скоригував обсяги бюджетного  часу  виробничого навчання в майстернях навчального закладу, на підприємстві й виробничої практики.</a:t>
            </a:r>
          </a:p>
          <a:p>
            <a:pPr marL="0" lvl="0" indent="0" algn="just">
              <a:spcBef>
                <a:spcPts val="0"/>
              </a:spcBef>
              <a:buClrTx/>
              <a:buSzTx/>
              <a:buNone/>
            </a:pPr>
            <a:endParaRPr lang="uk-UA" sz="1400" b="1" dirty="0">
              <a:solidFill>
                <a:prstClr val="black"/>
              </a:solidFill>
              <a:latin typeface="Century Gothic" pitchFamily="34" charset="0"/>
              <a:cs typeface="Arial" pitchFamily="34" charset="0"/>
            </a:endParaRPr>
          </a:p>
          <a:p>
            <a:pPr marL="0" lvl="0" indent="0" algn="just">
              <a:spcBef>
                <a:spcPts val="0"/>
              </a:spcBef>
              <a:buClrTx/>
              <a:buSzTx/>
              <a:buNone/>
            </a:pPr>
            <a:r>
              <a:rPr lang="uk-UA" sz="1400" b="1" dirty="0">
                <a:solidFill>
                  <a:prstClr val="black"/>
                </a:solidFill>
                <a:latin typeface="Century Gothic" pitchFamily="34" charset="0"/>
                <a:cs typeface="Arial" pitchFamily="34" charset="0"/>
              </a:rPr>
              <a:t>У  навчальному плані було об'єднано план підготовки кваліфікованих робітників за професією «Токар» ІІ та ІІІ розрядів (на підприємстві незначна кількість робіт ІІ розряду).</a:t>
            </a:r>
          </a:p>
          <a:p>
            <a:endParaRPr lang="ru-RU" dirty="0"/>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graphicFrame>
        <p:nvGraphicFramePr>
          <p:cNvPr id="4" name="Объект 3"/>
          <p:cNvGraphicFramePr>
            <a:graphicFrameLocks/>
          </p:cNvGraphicFramePr>
          <p:nvPr>
            <p:extLst>
              <p:ext uri="{D42A27DB-BD31-4B8C-83A1-F6EECF244321}">
                <p14:modId xmlns:p14="http://schemas.microsoft.com/office/powerpoint/2010/main" val="3425595861"/>
              </p:ext>
            </p:extLst>
          </p:nvPr>
        </p:nvGraphicFramePr>
        <p:xfrm>
          <a:off x="611504" y="2492896"/>
          <a:ext cx="4392544" cy="2808312"/>
        </p:xfrm>
        <a:graphic>
          <a:graphicData uri="http://schemas.openxmlformats.org/presentationml/2006/ole">
            <mc:AlternateContent xmlns:mc="http://schemas.openxmlformats.org/markup-compatibility/2006">
              <mc:Choice xmlns:v="urn:schemas-microsoft-com:vml" Requires="v">
                <p:oleObj spid="_x0000_s8276" name="Лист" r:id="rId3" imgW="5505165" imgH="3560373" progId="Excel.Sheet.8">
                  <p:embed/>
                </p:oleObj>
              </mc:Choice>
              <mc:Fallback>
                <p:oleObj name="Лист" r:id="rId3" imgW="5505165" imgH="3560373" progId="Excel.Sheet.8">
                  <p:embed/>
                  <p:pic>
                    <p:nvPicPr>
                      <p:cNvPr id="0" name="Picture 77"/>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04" y="2492896"/>
                        <a:ext cx="4392544" cy="2808312"/>
                      </a:xfrm>
                      <a:prstGeom prst="rect">
                        <a:avLst/>
                      </a:prstGeom>
                      <a:solidFill>
                        <a:schemeClr val="tx1"/>
                      </a:solidFill>
                    </p:spPr>
                  </p:pic>
                </p:oleObj>
              </mc:Fallback>
            </mc:AlternateContent>
          </a:graphicData>
        </a:graphic>
      </p:graphicFrame>
    </p:spTree>
    <p:extLst>
      <p:ext uri="{BB962C8B-B14F-4D97-AF65-F5344CB8AC3E}">
        <p14:creationId xmlns:p14="http://schemas.microsoft.com/office/powerpoint/2010/main" val="3154590629"/>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31"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 calcmode="lin" valueType="num">
                                      <p:cBhvr>
                                        <p:cTn id="15" dur="500" fill="hold"/>
                                        <p:tgtEl>
                                          <p:spTgt spid="4"/>
                                        </p:tgtEl>
                                        <p:attrNameLst>
                                          <p:attrName>style.rotation</p:attrName>
                                        </p:attrNameLst>
                                      </p:cBhvr>
                                      <p:tavLst>
                                        <p:tav tm="0">
                                          <p:val>
                                            <p:fltVal val="90"/>
                                          </p:val>
                                        </p:tav>
                                        <p:tav tm="100000">
                                          <p:val>
                                            <p:fltVal val="0"/>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2050" y="764703"/>
            <a:ext cx="8229600" cy="927977"/>
          </a:xfrm>
        </p:spPr>
        <p:txBody>
          <a:bodyPr>
            <a:noAutofit/>
          </a:bodyPr>
          <a:lstStyle/>
          <a:p>
            <a:pPr algn="ctr"/>
            <a:r>
              <a:rPr lang="uk-UA" sz="2800" b="1" dirty="0">
                <a:solidFill>
                  <a:schemeClr val="bg2">
                    <a:lumMod val="50000"/>
                  </a:schemeClr>
                </a:solidFill>
                <a:latin typeface="Century Gothic" pitchFamily="34" charset="0"/>
                <a:cs typeface="Arial" panose="020B0604020202020204" pitchFamily="34" charset="0"/>
              </a:rPr>
              <a:t>Уроки</a:t>
            </a:r>
            <a:br>
              <a:rPr lang="uk-UA" sz="2800" b="1" dirty="0">
                <a:solidFill>
                  <a:schemeClr val="bg2">
                    <a:lumMod val="50000"/>
                  </a:schemeClr>
                </a:solidFill>
                <a:latin typeface="Century Gothic" pitchFamily="34" charset="0"/>
                <a:cs typeface="Arial" panose="020B0604020202020204" pitchFamily="34" charset="0"/>
              </a:rPr>
            </a:br>
            <a:r>
              <a:rPr lang="uk-UA" sz="2000" b="1" dirty="0" err="1">
                <a:solidFill>
                  <a:schemeClr val="bg2">
                    <a:lumMod val="50000"/>
                  </a:schemeClr>
                </a:solidFill>
                <a:cs typeface="Arial" panose="020B0604020202020204" pitchFamily="34" charset="0"/>
              </a:rPr>
              <a:t>професійно</a:t>
            </a:r>
            <a:r>
              <a:rPr lang="uk-UA" sz="2000" b="1" dirty="0">
                <a:solidFill>
                  <a:schemeClr val="bg2">
                    <a:lumMod val="50000"/>
                  </a:schemeClr>
                </a:solidFill>
                <a:cs typeface="Arial" panose="020B0604020202020204" pitchFamily="34" charset="0"/>
              </a:rPr>
              <a:t>-теоретичної</a:t>
            </a:r>
            <a:r>
              <a:rPr lang="uk-UA" sz="2000" b="1" dirty="0">
                <a:solidFill>
                  <a:schemeClr val="bg2">
                    <a:lumMod val="50000"/>
                  </a:schemeClr>
                </a:solidFill>
                <a:latin typeface="Arial" panose="020B0604020202020204" pitchFamily="34" charset="0"/>
                <a:cs typeface="Arial" panose="020B0604020202020204" pitchFamily="34" charset="0"/>
              </a:rPr>
              <a:t> та </a:t>
            </a:r>
            <a:r>
              <a:rPr lang="uk-UA" sz="2000" b="1" dirty="0" err="1">
                <a:solidFill>
                  <a:schemeClr val="bg2">
                    <a:lumMod val="50000"/>
                  </a:schemeClr>
                </a:solidFill>
                <a:cs typeface="Arial" panose="020B0604020202020204" pitchFamily="34" charset="0"/>
              </a:rPr>
              <a:t>професійно</a:t>
            </a:r>
            <a:r>
              <a:rPr lang="uk-UA" sz="2000" b="1" dirty="0">
                <a:solidFill>
                  <a:schemeClr val="bg2">
                    <a:lumMod val="50000"/>
                  </a:schemeClr>
                </a:solidFill>
                <a:cs typeface="Arial" panose="020B0604020202020204" pitchFamily="34" charset="0"/>
              </a:rPr>
              <a:t>-практичної</a:t>
            </a:r>
            <a:r>
              <a:rPr lang="uk-UA" sz="2000" b="1" dirty="0">
                <a:solidFill>
                  <a:schemeClr val="bg2">
                    <a:lumMod val="50000"/>
                  </a:schemeClr>
                </a:solidFill>
                <a:latin typeface="Arial" panose="020B0604020202020204" pitchFamily="34" charset="0"/>
                <a:cs typeface="Arial" panose="020B0604020202020204" pitchFamily="34" charset="0"/>
              </a:rPr>
              <a:t> </a:t>
            </a:r>
            <a:r>
              <a:rPr lang="uk-UA" sz="2000" b="1" dirty="0">
                <a:solidFill>
                  <a:schemeClr val="bg2">
                    <a:lumMod val="50000"/>
                  </a:schemeClr>
                </a:solidFill>
                <a:latin typeface="Century Gothic" pitchFamily="34" charset="0"/>
                <a:cs typeface="Arial" panose="020B0604020202020204" pitchFamily="34" charset="0"/>
              </a:rPr>
              <a:t>підготовки</a:t>
            </a:r>
          </a:p>
        </p:txBody>
      </p:sp>
      <p:pic>
        <p:nvPicPr>
          <p:cNvPr id="5" name="Рисунок 4"/>
          <p:cNvPicPr>
            <a:picLocks noChangeAspect="1"/>
          </p:cNvPicPr>
          <p:nvPr/>
        </p:nvPicPr>
        <p:blipFill>
          <a:blip r:embed="rId2"/>
          <a:stretch>
            <a:fillRect/>
          </a:stretch>
        </p:blipFill>
        <p:spPr>
          <a:xfrm>
            <a:off x="478804" y="2081308"/>
            <a:ext cx="3960943" cy="2139271"/>
          </a:xfrm>
          <a:prstGeom prst="rect">
            <a:avLst/>
          </a:prstGeom>
        </p:spPr>
      </p:pic>
      <p:pic>
        <p:nvPicPr>
          <p:cNvPr id="6" name="Рисунок 5"/>
          <p:cNvPicPr>
            <a:picLocks noChangeAspect="1"/>
          </p:cNvPicPr>
          <p:nvPr/>
        </p:nvPicPr>
        <p:blipFill>
          <a:blip r:embed="rId3"/>
          <a:stretch>
            <a:fillRect/>
          </a:stretch>
        </p:blipFill>
        <p:spPr>
          <a:xfrm>
            <a:off x="4283968" y="4437112"/>
            <a:ext cx="4251768" cy="1981372"/>
          </a:xfrm>
          <a:prstGeom prst="rect">
            <a:avLst/>
          </a:prstGeom>
        </p:spPr>
      </p:pic>
    </p:spTree>
    <p:extLst>
      <p:ext uri="{BB962C8B-B14F-4D97-AF65-F5344CB8AC3E}">
        <p14:creationId xmlns:p14="http://schemas.microsoft.com/office/powerpoint/2010/main" val="4028630457"/>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2020</TotalTime>
  <Words>589</Words>
  <Application>Microsoft Office PowerPoint</Application>
  <PresentationFormat>Экран (4:3)</PresentationFormat>
  <Paragraphs>59</Paragraphs>
  <Slides>13</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13</vt:i4>
      </vt:variant>
    </vt:vector>
  </HeadingPairs>
  <TitlesOfParts>
    <vt:vector size="15" baseType="lpstr">
      <vt:lpstr>Легкий дым</vt:lpstr>
      <vt:lpstr>Лист</vt:lpstr>
      <vt:lpstr>Про проведення експерименту всеукраїнського рівня за темою: «Організація професійної підготовки майбутніх кваліфікованих робітників за дуальною формою здобуття освіти» (перший етап)</vt:lpstr>
      <vt:lpstr>   Організація професійної підготовки майбутніх кваліфікованих робітників за дуальною формою здобуття освіти</vt:lpstr>
      <vt:lpstr>Презентация PowerPoint</vt:lpstr>
      <vt:lpstr>Організаційне забезпечення дослідно-експериментальної роботи</vt:lpstr>
      <vt:lpstr>Презентация PowerPoint</vt:lpstr>
      <vt:lpstr>Засідання творчих груп у навчальному закладі, науково-методичному центрі, на підприємстві</vt:lpstr>
      <vt:lpstr>Розробка робочого експериментального навчального плану</vt:lpstr>
      <vt:lpstr>Зміни обсягів навчального часу виробничого навчання в майстернях, на підприємстві й виробничої практики </vt:lpstr>
      <vt:lpstr>Уроки професійно-теоретичної та професійно-практичної підготовки</vt:lpstr>
      <vt:lpstr>Аналіз навчальних досягнень здобувачів освіти за результатами першого року навчання    </vt:lpstr>
      <vt:lpstr>Презентация PowerPoint</vt:lpstr>
      <vt:lpstr>       Підсумки першого етапу: констатувального                                (червень 2019-грудень 2019) 1. Уклали договори про співпрацю з підприємством ДПВО «Південний машинобудівний завод ім. О.М.Макарова та ТОВ Науково-виробниче підприємство «Джерело» 2. Підготували наказ про створення творчої групи 3. Склали план діяльності творчої групи щодо вирішення завдань експерименту 4. Розробили Положення «Про експериментальну діяльність навчального закладу» 5. Провели нараду педагогічного колективу 6. Проведено моніторинг діяльності навчального закладу за 2018-2019н.р. 7. Затвердили план заходів із упровадження елементів дуальної форми навчання у професійну підготовку кваліфікованих робітників 8. Проведено круглий стіл  за темою: «Дуальна форма здобуття освіти як одна з моделей поліпшення якості підготовки фахівців машинобудівної галузі» 9. Проведено анкетування роботодавців, здобувачів освіти, педагогів які здійснюють професійну підготовку майбутніх фахівців за дуальною формою здобуття освіти 10. Прийняли участь у :  - ІІІ Всеукраїнському науково-методичному семінарі м. Глухів з доповіддю «Методичні аспекти реалізації дуальної форми навчання в закладах професійної (професійно-технічної) освіти машинобудівної галузі»; - Х Міжнародній науково-практичній конференції «Професійне становлення особистості: проблеми і перспективи» з доповіддю : «Професійна підготовка кваліфікованих робітників машинобудівної галузі в умовах дуальної форми здобуття освіти» 11. Публікації: Журнал «Професійна освіта» №1,  2019 «Дуальна форма навчання для сучасної економіки»                           Журнал «Науковий вісник» № 18, 2019 « Професійна підготовка майбутніх кваліфікованих робітників машинобудівної галузі за дуальною формою здобуття освіти»   </vt:lpstr>
      <vt:lpstr> ДЯКУЄМО ЗА УВАГУ</vt:lpstr>
    </vt:vector>
  </TitlesOfParts>
  <Company>Krokoz™</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ДНЗ Запорізьке МВПУ</dc:creator>
  <cp:lastModifiedBy>sansan</cp:lastModifiedBy>
  <cp:revision>302</cp:revision>
  <dcterms:created xsi:type="dcterms:W3CDTF">2016-12-28T09:58:31Z</dcterms:created>
  <dcterms:modified xsi:type="dcterms:W3CDTF">2020-03-23T17:14:24Z</dcterms:modified>
</cp:coreProperties>
</file>